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9144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52"/>
      </p:cViewPr>
      <p:guideLst>
        <p:guide orient="horz" pos="242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685800" y="2130425"/>
            <a:ext cx="7772400" cy="1470025"/>
          </a:xfrm>
        </p:spPr>
        <p:txBody>
          <a:bodyPr/>
          <a:lstStyle/>
          <a:p>
            <a:pPr>
              <a:defRPr/>
            </a:pPr>
            <a:r>
              <a:rPr lang="fr-FR"/>
              <a:t>Modifiez le style du titre</a:t>
            </a:r>
            <a:endParaRPr/>
          </a:p>
        </p:txBody>
      </p:sp>
      <p:sp>
        <p:nvSpPr>
          <p:cNvPr id="3" name="Sous-titre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endParaRPr/>
          </a:p>
        </p:txBody>
      </p:sp>
      <p:sp>
        <p:nvSpPr>
          <p:cNvPr id="4" name="Espace réservé de la date 3"/>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texte vertical 2"/>
          <p:cNvSpPr>
            <a:spLocks noGrp="1"/>
          </p:cNvSpPr>
          <p:nvPr>
            <p:ph type="body" orient="vert" idx="1"/>
          </p:nvPr>
        </p:nvSpPr>
        <p:spPr bwMode="auto"/>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2" name="Titre vertical 1"/>
          <p:cNvSpPr>
            <a:spLocks noGrp="1"/>
          </p:cNvSpPr>
          <p:nvPr>
            <p:ph type="title" orient="vert"/>
          </p:nvPr>
        </p:nvSpPr>
        <p:spPr bwMode="auto">
          <a:xfrm>
            <a:off x="6629400" y="274638"/>
            <a:ext cx="2057400" cy="5851525"/>
          </a:xfrm>
        </p:spPr>
        <p:txBody>
          <a:bodyPr vert="eaVert"/>
          <a:lstStyle/>
          <a:p>
            <a:pPr>
              <a:defRPr/>
            </a:pPr>
            <a:r>
              <a:rPr lang="fr-FR"/>
              <a:t>Modifiez le style du titre</a:t>
            </a:r>
            <a:endParaRPr/>
          </a:p>
        </p:txBody>
      </p:sp>
      <p:sp>
        <p:nvSpPr>
          <p:cNvPr id="3" name="Espace réservé du texte vertical 2"/>
          <p:cNvSpPr>
            <a:spLocks noGrp="1"/>
          </p:cNvSpPr>
          <p:nvPr>
            <p:ph type="body" orient="vert" idx="1"/>
          </p:nvPr>
        </p:nvSpPr>
        <p:spPr bwMode="auto">
          <a:xfrm>
            <a:off x="457200" y="274638"/>
            <a:ext cx="6019800" cy="5851525"/>
          </a:xfrm>
        </p:spPr>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p:spTree>
      <p:nvGrpSpPr>
        <p:cNvPr id="1" name=""/>
        <p:cNvGrpSpPr/>
        <p:nvPr/>
      </p:nvGrpSpPr>
      <p:grpSpPr bwMode="auto">
        <a:xfrm>
          <a:off x="0" y="0"/>
          <a:ext cx="0" cy="0"/>
          <a:chOff x="0" y="0"/>
          <a:chExt cx="0" cy="0"/>
        </a:xfrm>
      </p:grpSpPr>
      <p:sp>
        <p:nvSpPr>
          <p:cNvPr id="7" name="Ellipse 6"/>
          <p:cNvSpPr>
            <a:spLocks noChangeAspect="1"/>
          </p:cNvSpPr>
          <p:nvPr userDrawn="1"/>
        </p:nvSpPr>
        <p:spPr bwMode="auto">
          <a:xfrm>
            <a:off x="8172253" y="153216"/>
            <a:ext cx="432196" cy="434932"/>
          </a:xfrm>
          <a:prstGeom prst="ellipse">
            <a:avLst/>
          </a:prstGeom>
          <a:solidFill>
            <a:srgbClr val="313E5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1026" name="Picture 2"/>
          <p:cNvPicPr>
            <a:picLocks noChangeAspect="1" noChangeArrowheads="1"/>
          </p:cNvPicPr>
          <p:nvPr userDrawn="1"/>
        </p:nvPicPr>
        <p:blipFill>
          <a:blip r:embed="rId2"/>
          <a:stretch/>
        </p:blipFill>
        <p:spPr bwMode="auto">
          <a:xfrm>
            <a:off x="-3376" y="0"/>
            <a:ext cx="1964481" cy="1196752"/>
          </a:xfrm>
          <a:prstGeom prst="rect">
            <a:avLst/>
          </a:prstGeom>
          <a:noFill/>
          <a:ln>
            <a:noFill/>
          </a:ln>
          <a:effectLst/>
        </p:spPr>
      </p:pic>
      <p:grpSp>
        <p:nvGrpSpPr>
          <p:cNvPr id="11" name="Group 9"/>
          <p:cNvGrpSpPr/>
          <p:nvPr userDrawn="1"/>
        </p:nvGrpSpPr>
        <p:grpSpPr bwMode="auto">
          <a:xfrm rot="5400000">
            <a:off x="-1703838" y="3368134"/>
            <a:ext cx="5062843" cy="1152128"/>
            <a:chOff x="3352" y="7829"/>
            <a:chExt cx="5198" cy="1180"/>
          </a:xfrm>
          <a:solidFill>
            <a:srgbClr val="E7E8E8"/>
          </a:solidFill>
        </p:grpSpPr>
        <p:sp>
          <p:nvSpPr>
            <p:cNvPr id="12" name="Freeform 10"/>
            <p:cNvSpPr/>
            <p:nvPr userDrawn="1"/>
          </p:nvSpPr>
          <p:spPr bwMode="auto">
            <a:xfrm>
              <a:off x="3352" y="7829"/>
              <a:ext cx="5198" cy="1180"/>
            </a:xfrm>
            <a:custGeom>
              <a:avLst/>
              <a:gdLst>
                <a:gd name="T0" fmla="+- 0 3410 3353"/>
                <a:gd name="T1" fmla="*/ T0 w 5198"/>
                <a:gd name="T2" fmla="+- 0 7831 7829"/>
                <a:gd name="T3" fmla="*/ 7831 h 1180"/>
                <a:gd name="T4" fmla="+- 0 3358 3353"/>
                <a:gd name="T5" fmla="*/ T4 w 5198"/>
                <a:gd name="T6" fmla="+- 0 7907 7829"/>
                <a:gd name="T7" fmla="*/ 7907 h 1180"/>
                <a:gd name="T8" fmla="+- 0 3356 3353"/>
                <a:gd name="T9" fmla="*/ T8 w 5198"/>
                <a:gd name="T10" fmla="+- 0 7989 7829"/>
                <a:gd name="T11" fmla="*/ 7989 h 1180"/>
                <a:gd name="T12" fmla="+- 0 3430 3353"/>
                <a:gd name="T13" fmla="*/ T12 w 5198"/>
                <a:gd name="T14" fmla="+- 0 8103 7829"/>
                <a:gd name="T15" fmla="*/ 8103 h 1180"/>
                <a:gd name="T16" fmla="+- 0 3464 3353"/>
                <a:gd name="T17" fmla="*/ T16 w 5198"/>
                <a:gd name="T18" fmla="+- 0 8133 7829"/>
                <a:gd name="T19" fmla="*/ 8133 h 1180"/>
                <a:gd name="T20" fmla="+- 0 3499 3353"/>
                <a:gd name="T21" fmla="*/ T20 w 5198"/>
                <a:gd name="T22" fmla="+- 0 8163 7829"/>
                <a:gd name="T23" fmla="*/ 8163 h 1180"/>
                <a:gd name="T24" fmla="+- 0 3522 3353"/>
                <a:gd name="T25" fmla="*/ T24 w 5198"/>
                <a:gd name="T26" fmla="+- 0 8181 7829"/>
                <a:gd name="T27" fmla="*/ 8181 h 1180"/>
                <a:gd name="T28" fmla="+- 0 3547 3353"/>
                <a:gd name="T29" fmla="*/ T28 w 5198"/>
                <a:gd name="T30" fmla="+- 0 8201 7829"/>
                <a:gd name="T31" fmla="*/ 8201 h 1180"/>
                <a:gd name="T32" fmla="+- 0 3575 3353"/>
                <a:gd name="T33" fmla="*/ T32 w 5198"/>
                <a:gd name="T34" fmla="+- 0 8223 7829"/>
                <a:gd name="T35" fmla="*/ 8223 h 1180"/>
                <a:gd name="T36" fmla="+- 0 3605 3353"/>
                <a:gd name="T37" fmla="*/ T36 w 5198"/>
                <a:gd name="T38" fmla="+- 0 8245 7829"/>
                <a:gd name="T39" fmla="*/ 8245 h 1180"/>
                <a:gd name="T40" fmla="+- 0 3674 3353"/>
                <a:gd name="T41" fmla="*/ T40 w 5198"/>
                <a:gd name="T42" fmla="+- 0 8293 7829"/>
                <a:gd name="T43" fmla="*/ 8293 h 1180"/>
                <a:gd name="T44" fmla="+- 0 3732 3353"/>
                <a:gd name="T45" fmla="*/ T44 w 5198"/>
                <a:gd name="T46" fmla="+- 0 8331 7829"/>
                <a:gd name="T47" fmla="*/ 8331 h 1180"/>
                <a:gd name="T48" fmla="+- 0 3775 3353"/>
                <a:gd name="T49" fmla="*/ T48 w 5198"/>
                <a:gd name="T50" fmla="+- 0 8357 7829"/>
                <a:gd name="T51" fmla="*/ 8357 h 1180"/>
                <a:gd name="T52" fmla="+- 0 3970 3353"/>
                <a:gd name="T53" fmla="*/ T52 w 5198"/>
                <a:gd name="T54" fmla="+- 0 8473 7829"/>
                <a:gd name="T55" fmla="*/ 8473 h 1180"/>
                <a:gd name="T56" fmla="+- 0 4039 3353"/>
                <a:gd name="T57" fmla="*/ T56 w 5198"/>
                <a:gd name="T58" fmla="+- 0 8511 7829"/>
                <a:gd name="T59" fmla="*/ 8511 h 1180"/>
                <a:gd name="T60" fmla="+- 0 4420 3353"/>
                <a:gd name="T61" fmla="*/ T60 w 5198"/>
                <a:gd name="T62" fmla="+- 0 8697 7829"/>
                <a:gd name="T63" fmla="*/ 8697 h 1180"/>
                <a:gd name="T64" fmla="+- 0 4801 3353"/>
                <a:gd name="T65" fmla="*/ T64 w 5198"/>
                <a:gd name="T66" fmla="+- 0 8841 7829"/>
                <a:gd name="T67" fmla="*/ 8841 h 1180"/>
                <a:gd name="T68" fmla="+- 0 5012 3353"/>
                <a:gd name="T69" fmla="*/ T68 w 5198"/>
                <a:gd name="T70" fmla="+- 0 8899 7829"/>
                <a:gd name="T71" fmla="*/ 8899 h 1180"/>
                <a:gd name="T72" fmla="+- 0 5154 3353"/>
                <a:gd name="T73" fmla="*/ T72 w 5198"/>
                <a:gd name="T74" fmla="+- 0 8933 7829"/>
                <a:gd name="T75" fmla="*/ 8933 h 1180"/>
                <a:gd name="T76" fmla="+- 0 5225 3353"/>
                <a:gd name="T77" fmla="*/ T76 w 5198"/>
                <a:gd name="T78" fmla="+- 0 8947 7829"/>
                <a:gd name="T79" fmla="*/ 8947 h 1180"/>
                <a:gd name="T80" fmla="+- 0 5408 3353"/>
                <a:gd name="T81" fmla="*/ T80 w 5198"/>
                <a:gd name="T82" fmla="+- 0 8975 7829"/>
                <a:gd name="T83" fmla="*/ 8975 h 1180"/>
                <a:gd name="T84" fmla="+- 0 5559 3353"/>
                <a:gd name="T85" fmla="*/ T84 w 5198"/>
                <a:gd name="T86" fmla="+- 0 8993 7829"/>
                <a:gd name="T87" fmla="*/ 8993 h 1180"/>
                <a:gd name="T88" fmla="+- 0 5636 3353"/>
                <a:gd name="T89" fmla="*/ T88 w 5198"/>
                <a:gd name="T90" fmla="+- 0 8999 7829"/>
                <a:gd name="T91" fmla="*/ 8999 h 1180"/>
                <a:gd name="T92" fmla="+- 0 6077 3353"/>
                <a:gd name="T93" fmla="*/ T92 w 5198"/>
                <a:gd name="T94" fmla="+- 0 9009 7829"/>
                <a:gd name="T95" fmla="*/ 9009 h 1180"/>
                <a:gd name="T96" fmla="+- 0 6506 3353"/>
                <a:gd name="T97" fmla="*/ T96 w 5198"/>
                <a:gd name="T98" fmla="+- 0 8975 7829"/>
                <a:gd name="T99" fmla="*/ 8975 h 1180"/>
                <a:gd name="T100" fmla="+- 0 6690 3353"/>
                <a:gd name="T101" fmla="*/ T100 w 5198"/>
                <a:gd name="T102" fmla="+- 0 8943 7829"/>
                <a:gd name="T103" fmla="*/ 8943 h 1180"/>
                <a:gd name="T104" fmla="+- 0 6903 3353"/>
                <a:gd name="T105" fmla="*/ T104 w 5198"/>
                <a:gd name="T106" fmla="+- 0 8897 7829"/>
                <a:gd name="T107" fmla="*/ 8897 h 1180"/>
                <a:gd name="T108" fmla="+- 0 7179 3353"/>
                <a:gd name="T109" fmla="*/ T108 w 5198"/>
                <a:gd name="T110" fmla="+- 0 8813 7829"/>
                <a:gd name="T111" fmla="*/ 8813 h 1180"/>
                <a:gd name="T112" fmla="+- 0 7247 3353"/>
                <a:gd name="T113" fmla="*/ T112 w 5198"/>
                <a:gd name="T114" fmla="+- 0 8789 7829"/>
                <a:gd name="T115" fmla="*/ 8789 h 1180"/>
                <a:gd name="T116" fmla="+- 0 7348 3353"/>
                <a:gd name="T117" fmla="*/ T116 w 5198"/>
                <a:gd name="T118" fmla="+- 0 8751 7829"/>
                <a:gd name="T119" fmla="*/ 8751 h 1180"/>
                <a:gd name="T120" fmla="+- 0 7448 3353"/>
                <a:gd name="T121" fmla="*/ T120 w 5198"/>
                <a:gd name="T122" fmla="+- 0 8711 7829"/>
                <a:gd name="T123" fmla="*/ 8711 h 1180"/>
                <a:gd name="T124" fmla="+- 0 7515 3353"/>
                <a:gd name="T125" fmla="*/ T124 w 5198"/>
                <a:gd name="T126" fmla="+- 0 8681 7829"/>
                <a:gd name="T127" fmla="*/ 8681 h 1180"/>
                <a:gd name="T128" fmla="+- 0 7825 3353"/>
                <a:gd name="T129" fmla="*/ T128 w 5198"/>
                <a:gd name="T130" fmla="+- 0 8529 7829"/>
                <a:gd name="T131" fmla="*/ 8529 h 1180"/>
                <a:gd name="T132" fmla="+- 0 5856 3353"/>
                <a:gd name="T133" fmla="*/ T132 w 5198"/>
                <a:gd name="T134" fmla="+- 0 8483 7829"/>
                <a:gd name="T135" fmla="*/ 8483 h 1180"/>
                <a:gd name="T136" fmla="+- 0 5759 3353"/>
                <a:gd name="T137" fmla="*/ T136 w 5198"/>
                <a:gd name="T138" fmla="+- 0 8481 7829"/>
                <a:gd name="T139" fmla="*/ 8481 h 1180"/>
                <a:gd name="T140" fmla="+- 0 5616 3353"/>
                <a:gd name="T141" fmla="*/ T140 w 5198"/>
                <a:gd name="T142" fmla="+- 0 8473 7829"/>
                <a:gd name="T143" fmla="*/ 8473 h 1180"/>
                <a:gd name="T144" fmla="+- 0 5428 3353"/>
                <a:gd name="T145" fmla="*/ T144 w 5198"/>
                <a:gd name="T146" fmla="+- 0 8455 7829"/>
                <a:gd name="T147" fmla="*/ 8455 h 1180"/>
                <a:gd name="T148" fmla="+- 0 5290 3353"/>
                <a:gd name="T149" fmla="*/ T148 w 5198"/>
                <a:gd name="T150" fmla="+- 0 8439 7829"/>
                <a:gd name="T151" fmla="*/ 8439 h 1180"/>
                <a:gd name="T152" fmla="+- 0 5199 3353"/>
                <a:gd name="T153" fmla="*/ T152 w 5198"/>
                <a:gd name="T154" fmla="+- 0 8425 7829"/>
                <a:gd name="T155" fmla="*/ 8425 h 1180"/>
                <a:gd name="T156" fmla="+- 0 5065 3353"/>
                <a:gd name="T157" fmla="*/ T156 w 5198"/>
                <a:gd name="T158" fmla="+- 0 8399 7829"/>
                <a:gd name="T159" fmla="*/ 8399 h 1180"/>
                <a:gd name="T160" fmla="+- 0 4934 3353"/>
                <a:gd name="T161" fmla="*/ T160 w 5198"/>
                <a:gd name="T162" fmla="+- 0 8371 7829"/>
                <a:gd name="T163" fmla="*/ 8371 h 1180"/>
                <a:gd name="T164" fmla="+- 0 4729 3353"/>
                <a:gd name="T165" fmla="*/ T164 w 5198"/>
                <a:gd name="T166" fmla="+- 0 8323 7829"/>
                <a:gd name="T167" fmla="*/ 8323 h 1180"/>
                <a:gd name="T168" fmla="+- 0 4509 3353"/>
                <a:gd name="T169" fmla="*/ T168 w 5198"/>
                <a:gd name="T170" fmla="+- 0 8263 7829"/>
                <a:gd name="T171" fmla="*/ 8263 h 1180"/>
                <a:gd name="T172" fmla="+- 0 4408 3353"/>
                <a:gd name="T173" fmla="*/ T172 w 5198"/>
                <a:gd name="T174" fmla="+- 0 8231 7829"/>
                <a:gd name="T175" fmla="*/ 8231 h 1180"/>
                <a:gd name="T176" fmla="+- 0 4345 3353"/>
                <a:gd name="T177" fmla="*/ T176 w 5198"/>
                <a:gd name="T178" fmla="+- 0 8209 7829"/>
                <a:gd name="T179" fmla="*/ 8209 h 1180"/>
                <a:gd name="T180" fmla="+- 0 4284 3353"/>
                <a:gd name="T181" fmla="*/ T180 w 5198"/>
                <a:gd name="T182" fmla="+- 0 8187 7829"/>
                <a:gd name="T183" fmla="*/ 8187 h 1180"/>
                <a:gd name="T184" fmla="+- 0 4225 3353"/>
                <a:gd name="T185" fmla="*/ T184 w 5198"/>
                <a:gd name="T186" fmla="+- 0 8165 7829"/>
                <a:gd name="T187" fmla="*/ 8165 h 1180"/>
                <a:gd name="T188" fmla="+- 0 4138 3353"/>
                <a:gd name="T189" fmla="*/ T188 w 5198"/>
                <a:gd name="T190" fmla="+- 0 8131 7829"/>
                <a:gd name="T191" fmla="*/ 8131 h 1180"/>
                <a:gd name="T192" fmla="+- 0 3934 3353"/>
                <a:gd name="T193" fmla="*/ T192 w 5198"/>
                <a:gd name="T194" fmla="+- 0 8049 7829"/>
                <a:gd name="T195" fmla="*/ 8049 h 1180"/>
                <a:gd name="T196" fmla="+- 0 3846 3353"/>
                <a:gd name="T197" fmla="*/ T196 w 5198"/>
                <a:gd name="T198" fmla="+- 0 8011 7829"/>
                <a:gd name="T199" fmla="*/ 8011 h 1180"/>
                <a:gd name="T200" fmla="+- 0 3757 3353"/>
                <a:gd name="T201" fmla="*/ T200 w 5198"/>
                <a:gd name="T202" fmla="+- 0 7971 7829"/>
                <a:gd name="T203" fmla="*/ 7971 h 1180"/>
                <a:gd name="T204" fmla="+- 0 3638 3353"/>
                <a:gd name="T205" fmla="*/ T204 w 5198"/>
                <a:gd name="T206" fmla="+- 0 7917 7829"/>
                <a:gd name="T207" fmla="*/ 7917 h 1180"/>
                <a:gd name="T208" fmla="+- 0 3587 3353"/>
                <a:gd name="T209" fmla="*/ T208 w 5198"/>
                <a:gd name="T210" fmla="+- 0 7893 7829"/>
                <a:gd name="T211" fmla="*/ 7893 h 1180"/>
                <a:gd name="T212" fmla="+- 0 3542 3353"/>
                <a:gd name="T213" fmla="*/ T212 w 5198"/>
                <a:gd name="T214" fmla="+- 0 7873 7829"/>
                <a:gd name="T215" fmla="*/ 7873 h 1180"/>
                <a:gd name="T216" fmla="+- 0 3503 3353"/>
                <a:gd name="T217" fmla="*/ T216 w 5198"/>
                <a:gd name="T218" fmla="+- 0 7857 7829"/>
                <a:gd name="T219" fmla="*/ 7857 h 1180"/>
                <a:gd name="T220" fmla="+- 0 3471 3353"/>
                <a:gd name="T221" fmla="*/ T220 w 5198"/>
                <a:gd name="T222" fmla="+- 0 7845 7829"/>
                <a:gd name="T223" fmla="*/ 7845 h 1180"/>
                <a:gd name="T224" fmla="+- 0 3445 3353"/>
                <a:gd name="T225" fmla="*/ T224 w 5198"/>
                <a:gd name="T226" fmla="+- 0 7837 7829"/>
                <a:gd name="T227" fmla="*/ 7837 h 1180"/>
                <a:gd name="T228" fmla="+- 0 3424 3353"/>
                <a:gd name="T229" fmla="*/ T228 w 5198"/>
                <a:gd name="T230" fmla="+- 0 7831 7829"/>
                <a:gd name="T231" fmla="*/ 7831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Lst>
              <a:rect l="0" t="0" r="r" b="b"/>
              <a:pathLst>
                <a:path w="5198" h="1180" extrusionOk="0">
                  <a:moveTo>
                    <a:pt x="71" y="2"/>
                  </a:moveTo>
                  <a:lnTo>
                    <a:pt x="57" y="2"/>
                  </a:lnTo>
                  <a:lnTo>
                    <a:pt x="42" y="8"/>
                  </a:lnTo>
                  <a:lnTo>
                    <a:pt x="5" y="78"/>
                  </a:lnTo>
                  <a:lnTo>
                    <a:pt x="0" y="140"/>
                  </a:lnTo>
                  <a:lnTo>
                    <a:pt x="3" y="160"/>
                  </a:lnTo>
                  <a:lnTo>
                    <a:pt x="35" y="228"/>
                  </a:lnTo>
                  <a:lnTo>
                    <a:pt x="77" y="274"/>
                  </a:lnTo>
                  <a:lnTo>
                    <a:pt x="94" y="290"/>
                  </a:lnTo>
                  <a:lnTo>
                    <a:pt x="111" y="304"/>
                  </a:lnTo>
                  <a:lnTo>
                    <a:pt x="128" y="318"/>
                  </a:lnTo>
                  <a:lnTo>
                    <a:pt x="146" y="334"/>
                  </a:lnTo>
                  <a:lnTo>
                    <a:pt x="157" y="342"/>
                  </a:lnTo>
                  <a:lnTo>
                    <a:pt x="169" y="352"/>
                  </a:lnTo>
                  <a:lnTo>
                    <a:pt x="181" y="362"/>
                  </a:lnTo>
                  <a:lnTo>
                    <a:pt x="194" y="372"/>
                  </a:lnTo>
                  <a:lnTo>
                    <a:pt x="208" y="382"/>
                  </a:lnTo>
                  <a:lnTo>
                    <a:pt x="222" y="394"/>
                  </a:lnTo>
                  <a:lnTo>
                    <a:pt x="237" y="404"/>
                  </a:lnTo>
                  <a:lnTo>
                    <a:pt x="252" y="416"/>
                  </a:lnTo>
                  <a:lnTo>
                    <a:pt x="268" y="428"/>
                  </a:lnTo>
                  <a:lnTo>
                    <a:pt x="321" y="464"/>
                  </a:lnTo>
                  <a:lnTo>
                    <a:pt x="359" y="488"/>
                  </a:lnTo>
                  <a:lnTo>
                    <a:pt x="379" y="502"/>
                  </a:lnTo>
                  <a:lnTo>
                    <a:pt x="400" y="516"/>
                  </a:lnTo>
                  <a:lnTo>
                    <a:pt x="422" y="528"/>
                  </a:lnTo>
                  <a:lnTo>
                    <a:pt x="479" y="564"/>
                  </a:lnTo>
                  <a:lnTo>
                    <a:pt x="617" y="644"/>
                  </a:lnTo>
                  <a:lnTo>
                    <a:pt x="652" y="662"/>
                  </a:lnTo>
                  <a:lnTo>
                    <a:pt x="686" y="682"/>
                  </a:lnTo>
                  <a:lnTo>
                    <a:pt x="859" y="772"/>
                  </a:lnTo>
                  <a:lnTo>
                    <a:pt x="1067" y="868"/>
                  </a:lnTo>
                  <a:lnTo>
                    <a:pt x="1274" y="952"/>
                  </a:lnTo>
                  <a:lnTo>
                    <a:pt x="1448" y="1012"/>
                  </a:lnTo>
                  <a:lnTo>
                    <a:pt x="1624" y="1062"/>
                  </a:lnTo>
                  <a:lnTo>
                    <a:pt x="1659" y="1070"/>
                  </a:lnTo>
                  <a:lnTo>
                    <a:pt x="1695" y="1080"/>
                  </a:lnTo>
                  <a:lnTo>
                    <a:pt x="1801" y="1104"/>
                  </a:lnTo>
                  <a:lnTo>
                    <a:pt x="1837" y="1110"/>
                  </a:lnTo>
                  <a:lnTo>
                    <a:pt x="1872" y="1118"/>
                  </a:lnTo>
                  <a:lnTo>
                    <a:pt x="2018" y="1142"/>
                  </a:lnTo>
                  <a:lnTo>
                    <a:pt x="2055" y="1146"/>
                  </a:lnTo>
                  <a:lnTo>
                    <a:pt x="2092" y="1152"/>
                  </a:lnTo>
                  <a:lnTo>
                    <a:pt x="2206" y="1164"/>
                  </a:lnTo>
                  <a:lnTo>
                    <a:pt x="2244" y="1166"/>
                  </a:lnTo>
                  <a:lnTo>
                    <a:pt x="2283" y="1170"/>
                  </a:lnTo>
                  <a:lnTo>
                    <a:pt x="2480" y="1180"/>
                  </a:lnTo>
                  <a:lnTo>
                    <a:pt x="2724" y="1180"/>
                  </a:lnTo>
                  <a:lnTo>
                    <a:pt x="2923" y="1170"/>
                  </a:lnTo>
                  <a:lnTo>
                    <a:pt x="3153" y="1146"/>
                  </a:lnTo>
                  <a:lnTo>
                    <a:pt x="3300" y="1122"/>
                  </a:lnTo>
                  <a:lnTo>
                    <a:pt x="3337" y="1114"/>
                  </a:lnTo>
                  <a:lnTo>
                    <a:pt x="3373" y="1108"/>
                  </a:lnTo>
                  <a:lnTo>
                    <a:pt x="3550" y="1068"/>
                  </a:lnTo>
                  <a:lnTo>
                    <a:pt x="3758" y="1008"/>
                  </a:lnTo>
                  <a:lnTo>
                    <a:pt x="3826" y="984"/>
                  </a:lnTo>
                  <a:lnTo>
                    <a:pt x="3860" y="974"/>
                  </a:lnTo>
                  <a:lnTo>
                    <a:pt x="3894" y="960"/>
                  </a:lnTo>
                  <a:lnTo>
                    <a:pt x="3961" y="936"/>
                  </a:lnTo>
                  <a:lnTo>
                    <a:pt x="3995" y="922"/>
                  </a:lnTo>
                  <a:lnTo>
                    <a:pt x="4028" y="910"/>
                  </a:lnTo>
                  <a:lnTo>
                    <a:pt x="4095" y="882"/>
                  </a:lnTo>
                  <a:lnTo>
                    <a:pt x="4128" y="866"/>
                  </a:lnTo>
                  <a:lnTo>
                    <a:pt x="4162" y="852"/>
                  </a:lnTo>
                  <a:lnTo>
                    <a:pt x="4332" y="772"/>
                  </a:lnTo>
                  <a:lnTo>
                    <a:pt x="4472" y="700"/>
                  </a:lnTo>
                  <a:lnTo>
                    <a:pt x="4554" y="654"/>
                  </a:lnTo>
                  <a:lnTo>
                    <a:pt x="2503" y="654"/>
                  </a:lnTo>
                  <a:lnTo>
                    <a:pt x="2455" y="652"/>
                  </a:lnTo>
                  <a:lnTo>
                    <a:pt x="2406" y="652"/>
                  </a:lnTo>
                  <a:lnTo>
                    <a:pt x="2358" y="648"/>
                  </a:lnTo>
                  <a:lnTo>
                    <a:pt x="2263" y="644"/>
                  </a:lnTo>
                  <a:lnTo>
                    <a:pt x="2121" y="632"/>
                  </a:lnTo>
                  <a:lnTo>
                    <a:pt x="2075" y="626"/>
                  </a:lnTo>
                  <a:lnTo>
                    <a:pt x="2029" y="622"/>
                  </a:lnTo>
                  <a:lnTo>
                    <a:pt x="1937" y="610"/>
                  </a:lnTo>
                  <a:lnTo>
                    <a:pt x="1891" y="602"/>
                  </a:lnTo>
                  <a:lnTo>
                    <a:pt x="1846" y="596"/>
                  </a:lnTo>
                  <a:lnTo>
                    <a:pt x="1756" y="580"/>
                  </a:lnTo>
                  <a:lnTo>
                    <a:pt x="1712" y="570"/>
                  </a:lnTo>
                  <a:lnTo>
                    <a:pt x="1667" y="562"/>
                  </a:lnTo>
                  <a:lnTo>
                    <a:pt x="1581" y="542"/>
                  </a:lnTo>
                  <a:lnTo>
                    <a:pt x="1538" y="534"/>
                  </a:lnTo>
                  <a:lnTo>
                    <a:pt x="1376" y="494"/>
                  </a:lnTo>
                  <a:lnTo>
                    <a:pt x="1263" y="464"/>
                  </a:lnTo>
                  <a:lnTo>
                    <a:pt x="1156" y="434"/>
                  </a:lnTo>
                  <a:lnTo>
                    <a:pt x="1121" y="422"/>
                  </a:lnTo>
                  <a:lnTo>
                    <a:pt x="1055" y="402"/>
                  </a:lnTo>
                  <a:lnTo>
                    <a:pt x="1023" y="392"/>
                  </a:lnTo>
                  <a:lnTo>
                    <a:pt x="992" y="380"/>
                  </a:lnTo>
                  <a:lnTo>
                    <a:pt x="961" y="370"/>
                  </a:lnTo>
                  <a:lnTo>
                    <a:pt x="931" y="358"/>
                  </a:lnTo>
                  <a:lnTo>
                    <a:pt x="902" y="348"/>
                  </a:lnTo>
                  <a:lnTo>
                    <a:pt x="872" y="336"/>
                  </a:lnTo>
                  <a:lnTo>
                    <a:pt x="843" y="326"/>
                  </a:lnTo>
                  <a:lnTo>
                    <a:pt x="785" y="302"/>
                  </a:lnTo>
                  <a:lnTo>
                    <a:pt x="756" y="292"/>
                  </a:lnTo>
                  <a:lnTo>
                    <a:pt x="581" y="220"/>
                  </a:lnTo>
                  <a:lnTo>
                    <a:pt x="552" y="206"/>
                  </a:lnTo>
                  <a:lnTo>
                    <a:pt x="493" y="182"/>
                  </a:lnTo>
                  <a:lnTo>
                    <a:pt x="434" y="154"/>
                  </a:lnTo>
                  <a:lnTo>
                    <a:pt x="404" y="142"/>
                  </a:lnTo>
                  <a:lnTo>
                    <a:pt x="314" y="100"/>
                  </a:lnTo>
                  <a:lnTo>
                    <a:pt x="285" y="88"/>
                  </a:lnTo>
                  <a:lnTo>
                    <a:pt x="259" y="76"/>
                  </a:lnTo>
                  <a:lnTo>
                    <a:pt x="234" y="64"/>
                  </a:lnTo>
                  <a:lnTo>
                    <a:pt x="210" y="54"/>
                  </a:lnTo>
                  <a:lnTo>
                    <a:pt x="189" y="44"/>
                  </a:lnTo>
                  <a:lnTo>
                    <a:pt x="169" y="36"/>
                  </a:lnTo>
                  <a:lnTo>
                    <a:pt x="150" y="28"/>
                  </a:lnTo>
                  <a:lnTo>
                    <a:pt x="133" y="22"/>
                  </a:lnTo>
                  <a:lnTo>
                    <a:pt x="118" y="16"/>
                  </a:lnTo>
                  <a:lnTo>
                    <a:pt x="104" y="12"/>
                  </a:lnTo>
                  <a:lnTo>
                    <a:pt x="92" y="8"/>
                  </a:lnTo>
                  <a:lnTo>
                    <a:pt x="81" y="4"/>
                  </a:lnTo>
                  <a:lnTo>
                    <a:pt x="71" y="2"/>
                  </a:lnTo>
                </a:path>
              </a:pathLst>
            </a:custGeom>
            <a:grpFill/>
            <a:ln w="9525">
              <a:solidFill>
                <a:srgbClr val="E7E8E8"/>
              </a:solidFill>
              <a:round/>
              <a:headEnd/>
              <a:tailEnd/>
            </a:ln>
          </p:spPr>
          <p:txBody>
            <a:bodyPr/>
            <a:lstStyle/>
            <a:p>
              <a:pPr>
                <a:defRPr/>
              </a:pPr>
              <a:endParaRPr lang="fr-FR">
                <a:latin typeface="Arial"/>
                <a:ea typeface="ＭＳ Ｐゴシック"/>
                <a:cs typeface="ＭＳ Ｐゴシック"/>
              </a:endParaRPr>
            </a:p>
          </p:txBody>
        </p:sp>
        <p:sp>
          <p:nvSpPr>
            <p:cNvPr id="13" name="Freeform 11"/>
            <p:cNvSpPr/>
            <p:nvPr/>
          </p:nvSpPr>
          <p:spPr bwMode="auto">
            <a:xfrm>
              <a:off x="3352" y="7829"/>
              <a:ext cx="5198" cy="1180"/>
            </a:xfrm>
            <a:custGeom>
              <a:avLst/>
              <a:gdLst>
                <a:gd name="T0" fmla="+- 0 8470 3353"/>
                <a:gd name="T1" fmla="*/ T0 w 5198"/>
                <a:gd name="T2" fmla="+- 0 7831 7829"/>
                <a:gd name="T3" fmla="*/ 7831 h 1180"/>
                <a:gd name="T4" fmla="+- 0 8452 3353"/>
                <a:gd name="T5" fmla="*/ T4 w 5198"/>
                <a:gd name="T6" fmla="+- 0 7837 7829"/>
                <a:gd name="T7" fmla="*/ 7837 h 1180"/>
                <a:gd name="T8" fmla="+- 0 8426 3353"/>
                <a:gd name="T9" fmla="*/ T8 w 5198"/>
                <a:gd name="T10" fmla="+- 0 7847 7829"/>
                <a:gd name="T11" fmla="*/ 7847 h 1180"/>
                <a:gd name="T12" fmla="+- 0 8391 3353"/>
                <a:gd name="T13" fmla="*/ T12 w 5198"/>
                <a:gd name="T14" fmla="+- 0 7863 7829"/>
                <a:gd name="T15" fmla="*/ 7863 h 1180"/>
                <a:gd name="T16" fmla="+- 0 8348 3353"/>
                <a:gd name="T17" fmla="*/ T16 w 5198"/>
                <a:gd name="T18" fmla="+- 0 7881 7829"/>
                <a:gd name="T19" fmla="*/ 7881 h 1180"/>
                <a:gd name="T20" fmla="+- 0 8297 3353"/>
                <a:gd name="T21" fmla="*/ T20 w 5198"/>
                <a:gd name="T22" fmla="+- 0 7905 7829"/>
                <a:gd name="T23" fmla="*/ 7905 h 1180"/>
                <a:gd name="T24" fmla="+- 0 8238 3353"/>
                <a:gd name="T25" fmla="*/ T24 w 5198"/>
                <a:gd name="T26" fmla="+- 0 7931 7829"/>
                <a:gd name="T27" fmla="*/ 7931 h 1180"/>
                <a:gd name="T28" fmla="+- 0 8153 3353"/>
                <a:gd name="T29" fmla="*/ T28 w 5198"/>
                <a:gd name="T30" fmla="+- 0 7971 7829"/>
                <a:gd name="T31" fmla="*/ 7971 h 1180"/>
                <a:gd name="T32" fmla="+- 0 8047 3353"/>
                <a:gd name="T33" fmla="*/ T32 w 5198"/>
                <a:gd name="T34" fmla="+- 0 8017 7829"/>
                <a:gd name="T35" fmla="*/ 8017 h 1180"/>
                <a:gd name="T36" fmla="+- 0 7964 3353"/>
                <a:gd name="T37" fmla="*/ T36 w 5198"/>
                <a:gd name="T38" fmla="+- 0 8051 7829"/>
                <a:gd name="T39" fmla="*/ 8051 h 1180"/>
                <a:gd name="T40" fmla="+- 0 7877 3353"/>
                <a:gd name="T41" fmla="*/ T40 w 5198"/>
                <a:gd name="T42" fmla="+- 0 8085 7829"/>
                <a:gd name="T43" fmla="*/ 8085 h 1180"/>
                <a:gd name="T44" fmla="+- 0 7788 3353"/>
                <a:gd name="T45" fmla="*/ T44 w 5198"/>
                <a:gd name="T46" fmla="+- 0 8119 7829"/>
                <a:gd name="T47" fmla="*/ 8119 h 1180"/>
                <a:gd name="T48" fmla="+- 0 7727 3353"/>
                <a:gd name="T49" fmla="*/ T48 w 5198"/>
                <a:gd name="T50" fmla="+- 0 8141 7829"/>
                <a:gd name="T51" fmla="*/ 8141 h 1180"/>
                <a:gd name="T52" fmla="+- 0 7567 3353"/>
                <a:gd name="T53" fmla="*/ T52 w 5198"/>
                <a:gd name="T54" fmla="+- 0 8199 7829"/>
                <a:gd name="T55" fmla="*/ 8199 h 1180"/>
                <a:gd name="T56" fmla="+- 0 7430 3353"/>
                <a:gd name="T57" fmla="*/ T56 w 5198"/>
                <a:gd name="T58" fmla="+- 0 8245 7829"/>
                <a:gd name="T59" fmla="*/ 8245 h 1180"/>
                <a:gd name="T60" fmla="+- 0 7321 3353"/>
                <a:gd name="T61" fmla="*/ T60 w 5198"/>
                <a:gd name="T62" fmla="+- 0 8279 7829"/>
                <a:gd name="T63" fmla="*/ 8279 h 1180"/>
                <a:gd name="T64" fmla="+- 0 7246 3353"/>
                <a:gd name="T65" fmla="*/ T64 w 5198"/>
                <a:gd name="T66" fmla="+- 0 8301 7829"/>
                <a:gd name="T67" fmla="*/ 8301 h 1180"/>
                <a:gd name="T68" fmla="+- 0 7128 3353"/>
                <a:gd name="T69" fmla="*/ T68 w 5198"/>
                <a:gd name="T70" fmla="+- 0 8333 7829"/>
                <a:gd name="T71" fmla="*/ 8333 h 1180"/>
                <a:gd name="T72" fmla="+- 0 6877 3353"/>
                <a:gd name="T73" fmla="*/ T72 w 5198"/>
                <a:gd name="T74" fmla="+- 0 8391 7829"/>
                <a:gd name="T75" fmla="*/ 8391 h 1180"/>
                <a:gd name="T76" fmla="+- 0 6656 3353"/>
                <a:gd name="T77" fmla="*/ T76 w 5198"/>
                <a:gd name="T78" fmla="+- 0 8433 7829"/>
                <a:gd name="T79" fmla="*/ 8433 h 1180"/>
                <a:gd name="T80" fmla="+- 0 6289 3353"/>
                <a:gd name="T81" fmla="*/ T80 w 5198"/>
                <a:gd name="T82" fmla="+- 0 8473 7829"/>
                <a:gd name="T83" fmla="*/ 8473 h 1180"/>
                <a:gd name="T84" fmla="+- 0 6195 3353"/>
                <a:gd name="T85" fmla="*/ T84 w 5198"/>
                <a:gd name="T86" fmla="+- 0 8479 7829"/>
                <a:gd name="T87" fmla="*/ 8479 h 1180"/>
                <a:gd name="T88" fmla="+- 0 6099 3353"/>
                <a:gd name="T89" fmla="*/ T88 w 5198"/>
                <a:gd name="T90" fmla="+- 0 8481 7829"/>
                <a:gd name="T91" fmla="*/ 8481 h 1180"/>
                <a:gd name="T92" fmla="+- 0 7907 3353"/>
                <a:gd name="T93" fmla="*/ T92 w 5198"/>
                <a:gd name="T94" fmla="+- 0 8483 7829"/>
                <a:gd name="T95" fmla="*/ 8483 h 1180"/>
                <a:gd name="T96" fmla="+- 0 8006 3353"/>
                <a:gd name="T97" fmla="*/ T96 w 5198"/>
                <a:gd name="T98" fmla="+- 0 8427 7829"/>
                <a:gd name="T99" fmla="*/ 8427 h 1180"/>
                <a:gd name="T100" fmla="+- 0 8081 3353"/>
                <a:gd name="T101" fmla="*/ T100 w 5198"/>
                <a:gd name="T102" fmla="+- 0 8385 7829"/>
                <a:gd name="T103" fmla="*/ 8385 h 1180"/>
                <a:gd name="T104" fmla="+- 0 8140 3353"/>
                <a:gd name="T105" fmla="*/ T104 w 5198"/>
                <a:gd name="T106" fmla="+- 0 8347 7829"/>
                <a:gd name="T107" fmla="*/ 8347 h 1180"/>
                <a:gd name="T108" fmla="+- 0 8181 3353"/>
                <a:gd name="T109" fmla="*/ T108 w 5198"/>
                <a:gd name="T110" fmla="+- 0 8321 7829"/>
                <a:gd name="T111" fmla="*/ 8321 h 1180"/>
                <a:gd name="T112" fmla="+- 0 8220 3353"/>
                <a:gd name="T113" fmla="*/ T112 w 5198"/>
                <a:gd name="T114" fmla="+- 0 8297 7829"/>
                <a:gd name="T115" fmla="*/ 8297 h 1180"/>
                <a:gd name="T116" fmla="+- 0 8256 3353"/>
                <a:gd name="T117" fmla="*/ T116 w 5198"/>
                <a:gd name="T118" fmla="+- 0 8271 7829"/>
                <a:gd name="T119" fmla="*/ 8271 h 1180"/>
                <a:gd name="T120" fmla="+- 0 8289 3353"/>
                <a:gd name="T121" fmla="*/ T120 w 5198"/>
                <a:gd name="T122" fmla="+- 0 8249 7829"/>
                <a:gd name="T123" fmla="*/ 8249 h 1180"/>
                <a:gd name="T124" fmla="+- 0 8320 3353"/>
                <a:gd name="T125" fmla="*/ T124 w 5198"/>
                <a:gd name="T126" fmla="+- 0 8227 7829"/>
                <a:gd name="T127" fmla="*/ 8227 h 1180"/>
                <a:gd name="T128" fmla="+- 0 8386 3353"/>
                <a:gd name="T129" fmla="*/ T128 w 5198"/>
                <a:gd name="T130" fmla="+- 0 8175 7829"/>
                <a:gd name="T131" fmla="*/ 8175 h 1180"/>
                <a:gd name="T132" fmla="+- 0 8423 3353"/>
                <a:gd name="T133" fmla="*/ T132 w 5198"/>
                <a:gd name="T134" fmla="+- 0 8143 7829"/>
                <a:gd name="T135" fmla="*/ 8143 h 1180"/>
                <a:gd name="T136" fmla="+- 0 8454 3353"/>
                <a:gd name="T137" fmla="*/ T136 w 5198"/>
                <a:gd name="T138" fmla="+- 0 8117 7829"/>
                <a:gd name="T139" fmla="*/ 8117 h 1180"/>
                <a:gd name="T140" fmla="+- 0 8510 3353"/>
                <a:gd name="T141" fmla="*/ T140 w 5198"/>
                <a:gd name="T142" fmla="+- 0 8057 7829"/>
                <a:gd name="T143" fmla="*/ 8057 h 1180"/>
                <a:gd name="T144" fmla="+- 0 8552 3353"/>
                <a:gd name="T145" fmla="*/ T144 w 5198"/>
                <a:gd name="T146" fmla="+- 0 7939 7829"/>
                <a:gd name="T147" fmla="*/ 7939 h 1180"/>
                <a:gd name="T148" fmla="+- 0 8525 3353"/>
                <a:gd name="T149" fmla="*/ T148 w 5198"/>
                <a:gd name="T150" fmla="+- 0 7849 7829"/>
                <a:gd name="T151" fmla="*/ 7849 h 1180"/>
                <a:gd name="T152" fmla="+- 0 8476 3353"/>
                <a:gd name="T153" fmla="*/ T152 w 5198"/>
                <a:gd name="T154" fmla="+- 0 7829 7829"/>
                <a:gd name="T155" fmla="*/ 7829 h 1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5198" h="1180" extrusionOk="0">
                  <a:moveTo>
                    <a:pt x="5123" y="0"/>
                  </a:moveTo>
                  <a:lnTo>
                    <a:pt x="5117" y="2"/>
                  </a:lnTo>
                  <a:lnTo>
                    <a:pt x="5109" y="4"/>
                  </a:lnTo>
                  <a:lnTo>
                    <a:pt x="5099" y="8"/>
                  </a:lnTo>
                  <a:lnTo>
                    <a:pt x="5087" y="12"/>
                  </a:lnTo>
                  <a:lnTo>
                    <a:pt x="5073" y="18"/>
                  </a:lnTo>
                  <a:lnTo>
                    <a:pt x="5056" y="26"/>
                  </a:lnTo>
                  <a:lnTo>
                    <a:pt x="5038" y="34"/>
                  </a:lnTo>
                  <a:lnTo>
                    <a:pt x="5018" y="42"/>
                  </a:lnTo>
                  <a:lnTo>
                    <a:pt x="4995" y="52"/>
                  </a:lnTo>
                  <a:lnTo>
                    <a:pt x="4971" y="64"/>
                  </a:lnTo>
                  <a:lnTo>
                    <a:pt x="4944" y="76"/>
                  </a:lnTo>
                  <a:lnTo>
                    <a:pt x="4915" y="88"/>
                  </a:lnTo>
                  <a:lnTo>
                    <a:pt x="4885" y="102"/>
                  </a:lnTo>
                  <a:lnTo>
                    <a:pt x="4852" y="118"/>
                  </a:lnTo>
                  <a:lnTo>
                    <a:pt x="4800" y="142"/>
                  </a:lnTo>
                  <a:lnTo>
                    <a:pt x="4774" y="152"/>
                  </a:lnTo>
                  <a:lnTo>
                    <a:pt x="4694" y="188"/>
                  </a:lnTo>
                  <a:lnTo>
                    <a:pt x="4666" y="198"/>
                  </a:lnTo>
                  <a:lnTo>
                    <a:pt x="4611" y="222"/>
                  </a:lnTo>
                  <a:lnTo>
                    <a:pt x="4582" y="232"/>
                  </a:lnTo>
                  <a:lnTo>
                    <a:pt x="4524" y="256"/>
                  </a:lnTo>
                  <a:lnTo>
                    <a:pt x="4495" y="266"/>
                  </a:lnTo>
                  <a:lnTo>
                    <a:pt x="4435" y="290"/>
                  </a:lnTo>
                  <a:lnTo>
                    <a:pt x="4404" y="300"/>
                  </a:lnTo>
                  <a:lnTo>
                    <a:pt x="4374" y="312"/>
                  </a:lnTo>
                  <a:lnTo>
                    <a:pt x="4247" y="360"/>
                  </a:lnTo>
                  <a:lnTo>
                    <a:pt x="4214" y="370"/>
                  </a:lnTo>
                  <a:lnTo>
                    <a:pt x="4112" y="406"/>
                  </a:lnTo>
                  <a:lnTo>
                    <a:pt x="4077" y="416"/>
                  </a:lnTo>
                  <a:lnTo>
                    <a:pt x="4005" y="440"/>
                  </a:lnTo>
                  <a:lnTo>
                    <a:pt x="3968" y="450"/>
                  </a:lnTo>
                  <a:lnTo>
                    <a:pt x="3931" y="462"/>
                  </a:lnTo>
                  <a:lnTo>
                    <a:pt x="3893" y="472"/>
                  </a:lnTo>
                  <a:lnTo>
                    <a:pt x="3854" y="484"/>
                  </a:lnTo>
                  <a:lnTo>
                    <a:pt x="3775" y="504"/>
                  </a:lnTo>
                  <a:lnTo>
                    <a:pt x="3567" y="554"/>
                  </a:lnTo>
                  <a:lnTo>
                    <a:pt x="3524" y="562"/>
                  </a:lnTo>
                  <a:lnTo>
                    <a:pt x="3480" y="572"/>
                  </a:lnTo>
                  <a:lnTo>
                    <a:pt x="3303" y="604"/>
                  </a:lnTo>
                  <a:lnTo>
                    <a:pt x="3122" y="628"/>
                  </a:lnTo>
                  <a:lnTo>
                    <a:pt x="2936" y="644"/>
                  </a:lnTo>
                  <a:lnTo>
                    <a:pt x="2889" y="646"/>
                  </a:lnTo>
                  <a:lnTo>
                    <a:pt x="2842" y="650"/>
                  </a:lnTo>
                  <a:lnTo>
                    <a:pt x="2794" y="652"/>
                  </a:lnTo>
                  <a:lnTo>
                    <a:pt x="2746" y="652"/>
                  </a:lnTo>
                  <a:lnTo>
                    <a:pt x="2698" y="654"/>
                  </a:lnTo>
                  <a:lnTo>
                    <a:pt x="4554" y="654"/>
                  </a:lnTo>
                  <a:lnTo>
                    <a:pt x="4616" y="620"/>
                  </a:lnTo>
                  <a:lnTo>
                    <a:pt x="4653" y="598"/>
                  </a:lnTo>
                  <a:lnTo>
                    <a:pt x="4690" y="578"/>
                  </a:lnTo>
                  <a:lnTo>
                    <a:pt x="4728" y="556"/>
                  </a:lnTo>
                  <a:lnTo>
                    <a:pt x="4766" y="532"/>
                  </a:lnTo>
                  <a:lnTo>
                    <a:pt x="4787" y="518"/>
                  </a:lnTo>
                  <a:lnTo>
                    <a:pt x="4808" y="506"/>
                  </a:lnTo>
                  <a:lnTo>
                    <a:pt x="4828" y="492"/>
                  </a:lnTo>
                  <a:lnTo>
                    <a:pt x="4848" y="480"/>
                  </a:lnTo>
                  <a:lnTo>
                    <a:pt x="4867" y="468"/>
                  </a:lnTo>
                  <a:lnTo>
                    <a:pt x="4885" y="454"/>
                  </a:lnTo>
                  <a:lnTo>
                    <a:pt x="4903" y="442"/>
                  </a:lnTo>
                  <a:lnTo>
                    <a:pt x="4920" y="432"/>
                  </a:lnTo>
                  <a:lnTo>
                    <a:pt x="4936" y="420"/>
                  </a:lnTo>
                  <a:lnTo>
                    <a:pt x="4952" y="408"/>
                  </a:lnTo>
                  <a:lnTo>
                    <a:pt x="4967" y="398"/>
                  </a:lnTo>
                  <a:lnTo>
                    <a:pt x="4982" y="386"/>
                  </a:lnTo>
                  <a:lnTo>
                    <a:pt x="5033" y="346"/>
                  </a:lnTo>
                  <a:lnTo>
                    <a:pt x="5045" y="336"/>
                  </a:lnTo>
                  <a:lnTo>
                    <a:pt x="5070" y="314"/>
                  </a:lnTo>
                  <a:lnTo>
                    <a:pt x="5086" y="300"/>
                  </a:lnTo>
                  <a:lnTo>
                    <a:pt x="5101" y="288"/>
                  </a:lnTo>
                  <a:lnTo>
                    <a:pt x="5116" y="274"/>
                  </a:lnTo>
                  <a:lnTo>
                    <a:pt x="5157" y="228"/>
                  </a:lnTo>
                  <a:lnTo>
                    <a:pt x="5187" y="176"/>
                  </a:lnTo>
                  <a:lnTo>
                    <a:pt x="5199" y="110"/>
                  </a:lnTo>
                  <a:lnTo>
                    <a:pt x="5196" y="80"/>
                  </a:lnTo>
                  <a:lnTo>
                    <a:pt x="5172" y="20"/>
                  </a:lnTo>
                  <a:lnTo>
                    <a:pt x="5142" y="2"/>
                  </a:lnTo>
                  <a:lnTo>
                    <a:pt x="5123" y="0"/>
                  </a:lnTo>
                </a:path>
              </a:pathLst>
            </a:custGeom>
            <a:grpFill/>
            <a:ln w="9525">
              <a:solidFill>
                <a:srgbClr val="E7E8E8"/>
              </a:solidFill>
              <a:round/>
              <a:headEnd/>
              <a:tailEnd/>
            </a:ln>
          </p:spPr>
          <p:txBody>
            <a:bodyPr/>
            <a:lstStyle/>
            <a:p>
              <a:pPr>
                <a:defRPr/>
              </a:pPr>
              <a:endParaRPr lang="fr-FR">
                <a:latin typeface="Arial"/>
                <a:ea typeface="ＭＳ Ｐゴシック"/>
                <a:cs typeface="ＭＳ Ｐゴシック"/>
              </a:endParaRPr>
            </a:p>
          </p:txBody>
        </p:sp>
      </p:grpSp>
      <p:sp>
        <p:nvSpPr>
          <p:cNvPr id="14" name="Espace réservé du numéro de diapositive 12"/>
          <p:cNvSpPr txBox="1"/>
          <p:nvPr userDrawn="1"/>
        </p:nvSpPr>
        <p:spPr bwMode="auto">
          <a:xfrm>
            <a:off x="8072960" y="306368"/>
            <a:ext cx="454025" cy="141287"/>
          </a:xfrm>
          <a:prstGeom prst="rect">
            <a:avLst/>
          </a:prstGeom>
        </p:spPr>
        <p:txBody>
          <a:bodyPr vert="horz" lIns="91440" tIns="45720" rIns="91440" bIns="45720" rtlCol="0" anchor="ctr"/>
          <a:lstStyle>
            <a:defPPr>
              <a:defRPr lang="fr-FR"/>
            </a:defPPr>
            <a:lvl1pPr marL="0" algn="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A04F26B0-7F5E-4E66-8839-8EDA8EA15298}" type="slidenum">
              <a:rPr lang="fr-FR" b="1">
                <a:solidFill>
                  <a:schemeClr val="bg1"/>
                </a:solidFill>
              </a:rPr>
              <a:t>‹N°›</a:t>
            </a:fld>
            <a:endParaRPr lang="fr-FR" b="1">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722313" y="4406900"/>
            <a:ext cx="7772400" cy="1362075"/>
          </a:xfrm>
        </p:spPr>
        <p:txBody>
          <a:bodyPr anchor="t"/>
          <a:lstStyle>
            <a:lvl1pPr algn="l">
              <a:defRPr sz="4000" b="1" cap="all"/>
            </a:lvl1pPr>
          </a:lstStyle>
          <a:p>
            <a:pPr>
              <a:defRPr/>
            </a:pPr>
            <a:r>
              <a:rPr lang="fr-FR"/>
              <a:t>Modifiez le style du titre</a:t>
            </a:r>
            <a:endParaRPr/>
          </a:p>
        </p:txBody>
      </p:sp>
      <p:sp>
        <p:nvSpPr>
          <p:cNvPr id="3" name="Espace réservé du texte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4" name="Espace réservé de la date 3"/>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u contenu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contenu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e la date 4"/>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lvl1pPr>
              <a:defRPr/>
            </a:lvl1pPr>
          </a:lstStyle>
          <a:p>
            <a:pPr>
              <a:defRPr/>
            </a:pPr>
            <a:r>
              <a:rPr lang="fr-FR"/>
              <a:t>Modifiez le style du titre</a:t>
            </a:r>
            <a:endParaRPr/>
          </a:p>
        </p:txBody>
      </p:sp>
      <p:sp>
        <p:nvSpPr>
          <p:cNvPr id="3" name="Espace réservé du texte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4" name="Espace réservé du contenu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texte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6" name="Espace réservé du contenu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6"/>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8" name="Espace réservé du pied de page 7"/>
          <p:cNvSpPr>
            <a:spLocks noGrp="1"/>
          </p:cNvSpPr>
          <p:nvPr>
            <p:ph type="ftr" sz="quarter" idx="11"/>
          </p:nvPr>
        </p:nvSpPr>
        <p:spPr bwMode="auto"/>
        <p:txBody>
          <a:bodyPr/>
          <a:lstStyle/>
          <a:p>
            <a:pPr>
              <a:defRPr/>
            </a:pPr>
            <a:endParaRPr lang="fr-FR"/>
          </a:p>
        </p:txBody>
      </p:sp>
      <p:sp>
        <p:nvSpPr>
          <p:cNvPr id="9" name="Espace réservé du numéro de diapositive 8"/>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e la date 2"/>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3" name="Espace réservé du pied de page 2"/>
          <p:cNvSpPr>
            <a:spLocks noGrp="1"/>
          </p:cNvSpPr>
          <p:nvPr>
            <p:ph type="ftr" sz="quarter" idx="11"/>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200" y="273050"/>
            <a:ext cx="3008313" cy="1162050"/>
          </a:xfrm>
        </p:spPr>
        <p:txBody>
          <a:bodyPr anchor="b"/>
          <a:lstStyle>
            <a:lvl1pPr algn="l">
              <a:defRPr sz="2000" b="1"/>
            </a:lvl1pPr>
          </a:lstStyle>
          <a:p>
            <a:pPr>
              <a:defRPr/>
            </a:pPr>
            <a:r>
              <a:rPr lang="fr-FR"/>
              <a:t>Modifiez le style du titre</a:t>
            </a:r>
            <a:endParaRPr/>
          </a:p>
        </p:txBody>
      </p:sp>
      <p:sp>
        <p:nvSpPr>
          <p:cNvPr id="3" name="Espace réservé du contenu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texte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
        <p:nvSpPr>
          <p:cNvPr id="5" name="Espace réservé de la date 4"/>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792288" y="4800600"/>
            <a:ext cx="5486400" cy="566738"/>
          </a:xfrm>
        </p:spPr>
        <p:txBody>
          <a:bodyPr anchor="b"/>
          <a:lstStyle>
            <a:lvl1pPr algn="l">
              <a:defRPr sz="2000" b="1"/>
            </a:lvl1pPr>
          </a:lstStyle>
          <a:p>
            <a:pPr>
              <a:defRPr/>
            </a:pPr>
            <a:r>
              <a:rPr lang="fr-FR"/>
              <a:t>Modifiez le style du titre</a:t>
            </a:r>
            <a:endParaRPr/>
          </a:p>
        </p:txBody>
      </p:sp>
      <p:sp>
        <p:nvSpPr>
          <p:cNvPr id="3" name="Espace réservé pour une image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
        <p:nvSpPr>
          <p:cNvPr id="5" name="Espace réservé de la date 4"/>
          <p:cNvSpPr>
            <a:spLocks noGrp="1"/>
          </p:cNvSpPr>
          <p:nvPr>
            <p:ph type="dt" sz="half" idx="10"/>
          </p:nvPr>
        </p:nvSpPr>
        <p:spPr bwMode="auto"/>
        <p:txBody>
          <a:bodyPr/>
          <a:lstStyle/>
          <a:p>
            <a:pPr>
              <a:defRPr/>
            </a:pPr>
            <a:fld id="{CD235BDA-4D09-4F85-8498-95588AA040A0}" type="datetimeFigureOut">
              <a:rPr lang="fr-FR"/>
              <a:t>17/01/2024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86784DD5-201A-4A87-9B39-3CDB925FE152}"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D235BDA-4D09-4F85-8498-95588AA040A0}" type="datetimeFigureOut">
              <a:rPr lang="fr-FR"/>
              <a:t>17/01/2024</a:t>
            </a:fld>
            <a:endParaRPr lang="fr-FR"/>
          </a:p>
        </p:txBody>
      </p:sp>
      <p:sp>
        <p:nvSpPr>
          <p:cNvPr id="5" name="Espace réservé du pied de page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6784DD5-201A-4A87-9B39-3CDB925FE152}"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mailto:benjamin.bitane@campdesmilles.or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metice.univ-amu.fr/course/view.php?id=11667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ZoneTexte 2"/>
          <p:cNvSpPr txBox="1"/>
          <p:nvPr/>
        </p:nvSpPr>
        <p:spPr bwMode="auto">
          <a:xfrm>
            <a:off x="899592" y="2996952"/>
            <a:ext cx="7303063" cy="2677656"/>
          </a:xfrm>
          <a:prstGeom prst="rect">
            <a:avLst/>
          </a:prstGeom>
          <a:noFill/>
        </p:spPr>
        <p:txBody>
          <a:bodyPr wrap="square" rtlCol="0">
            <a:spAutoFit/>
          </a:bodyPr>
          <a:lstStyle/>
          <a:p>
            <a:pPr algn="just">
              <a:defRPr/>
            </a:pPr>
            <a:r>
              <a:rPr lang="fr-FR" sz="2400" b="1"/>
              <a:t>Présentation des 3 options possibles </a:t>
            </a:r>
            <a:r>
              <a:rPr lang="fr-FR" sz="2400" b="1">
                <a:solidFill>
                  <a:schemeClr val="tx1">
                    <a:lumMod val="90000"/>
                    <a:lumOff val="5000"/>
                  </a:schemeClr>
                </a:solidFill>
              </a:rPr>
              <a:t>pour les personnes inscrites à AMU en distanciel :</a:t>
            </a:r>
            <a:endParaRPr/>
          </a:p>
          <a:p>
            <a:pPr algn="just">
              <a:defRPr/>
            </a:pPr>
            <a:r>
              <a:rPr lang="fr-FR" sz="2400" b="1">
                <a:solidFill>
                  <a:srgbClr val="00B050"/>
                </a:solidFill>
              </a:rPr>
              <a:t>*L’option 1 peut se faire entièrement en distanciel</a:t>
            </a:r>
            <a:endParaRPr/>
          </a:p>
          <a:p>
            <a:pPr algn="just">
              <a:defRPr/>
            </a:pPr>
            <a:r>
              <a:rPr lang="fr-FR" sz="2400" b="1">
                <a:solidFill>
                  <a:schemeClr val="tx1">
                    <a:lumMod val="90000"/>
                    <a:lumOff val="5000"/>
                  </a:schemeClr>
                </a:solidFill>
              </a:rPr>
              <a:t>*Les options 2 et 3 sont possibles pour les personnes habitant proche d’Aix-en-Provence ou Marseille</a:t>
            </a:r>
            <a:endParaRPr sz="2400">
              <a:solidFill>
                <a:schemeClr val="tx1">
                  <a:lumMod val="90000"/>
                  <a:lumOff val="5000"/>
                </a:schemeClr>
              </a:solidFill>
            </a:endParaRPr>
          </a:p>
          <a:p>
            <a:pPr algn="just">
              <a:defRPr/>
            </a:pPr>
            <a:endParaRPr sz="2400">
              <a:solidFill>
                <a:srgbClr val="C00000"/>
              </a:solidFill>
            </a:endParaRPr>
          </a:p>
          <a:p>
            <a:pPr algn="just">
              <a:defRPr/>
            </a:pPr>
            <a:r>
              <a:rPr lang="fr-FR" sz="2400" b="1"/>
              <a:t>Fonctionnement et marche à suivre</a:t>
            </a:r>
            <a:endParaRPr sz="2400" b="1"/>
          </a:p>
        </p:txBody>
      </p:sp>
      <p:sp>
        <p:nvSpPr>
          <p:cNvPr id="1704100474" name="ZoneTexte 1704100473"/>
          <p:cNvSpPr txBox="1"/>
          <p:nvPr/>
        </p:nvSpPr>
        <p:spPr bwMode="auto">
          <a:xfrm>
            <a:off x="1331640" y="1412776"/>
            <a:ext cx="7499380" cy="94523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lang="fr-FR" sz="2800" b="1">
                <a:solidFill>
                  <a:srgbClr val="051078"/>
                </a:solidFill>
              </a:rPr>
              <a:t>Bonus égalité femmes-hommes et lutte contre les discriminations (EFHLD)</a:t>
            </a:r>
            <a:endParaRPr sz="2800" b="1">
              <a:solidFill>
                <a:srgbClr val="051078"/>
              </a:solidFill>
            </a:endParaRPr>
          </a:p>
        </p:txBody>
      </p:sp>
      <p:sp>
        <p:nvSpPr>
          <p:cNvPr id="2" name="Flèche : bas 1"/>
          <p:cNvSpPr/>
          <p:nvPr/>
        </p:nvSpPr>
        <p:spPr bwMode="auto">
          <a:xfrm rot="16199998">
            <a:off x="323528" y="2996952"/>
            <a:ext cx="432048" cy="576064"/>
          </a:xfrm>
          <a:prstGeom prst="downArrow">
            <a:avLst>
              <a:gd name="adj1" fmla="val 50000"/>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Flèche : bas 4"/>
          <p:cNvSpPr/>
          <p:nvPr/>
        </p:nvSpPr>
        <p:spPr bwMode="auto">
          <a:xfrm rot="16199998">
            <a:off x="323528" y="5157192"/>
            <a:ext cx="432048" cy="576064"/>
          </a:xfrm>
          <a:prstGeom prst="downArrow">
            <a:avLst>
              <a:gd name="adj1" fmla="val 50000"/>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 name="Image 10"/>
          <p:cNvPicPr>
            <a:picLocks noChangeAspect="1"/>
          </p:cNvPicPr>
          <p:nvPr/>
        </p:nvPicPr>
        <p:blipFill>
          <a:blip r:embed="rId2"/>
          <a:stretch/>
        </p:blipFill>
        <p:spPr bwMode="auto">
          <a:xfrm>
            <a:off x="6973763" y="1549400"/>
            <a:ext cx="1866900" cy="1879600"/>
          </a:xfrm>
          <a:prstGeom prst="rect">
            <a:avLst/>
          </a:prstGeom>
        </p:spPr>
      </p:pic>
      <p:sp>
        <p:nvSpPr>
          <p:cNvPr id="13" name="Espace réservé du contenu 12"/>
          <p:cNvSpPr>
            <a:spLocks noGrp="1"/>
          </p:cNvSpPr>
          <p:nvPr>
            <p:ph idx="4294967295"/>
          </p:nvPr>
        </p:nvSpPr>
        <p:spPr bwMode="auto">
          <a:xfrm>
            <a:off x="251520" y="1628800"/>
            <a:ext cx="6721434" cy="1650670"/>
          </a:xfrm>
        </p:spPr>
        <p:txBody>
          <a:bodyPr/>
          <a:lstStyle/>
          <a:p>
            <a:pPr>
              <a:defRPr/>
            </a:pPr>
            <a:r>
              <a:rPr lang="fr-FR" sz="1600" b="0"/>
              <a:t>Professeure des Universités en </a:t>
            </a:r>
            <a:r>
              <a:rPr lang="fr-FR" sz="1600"/>
              <a:t>Psychologie sociale</a:t>
            </a:r>
            <a:endParaRPr/>
          </a:p>
          <a:p>
            <a:pPr>
              <a:defRPr/>
            </a:pPr>
            <a:r>
              <a:rPr lang="fr-FR" sz="1600" b="0"/>
              <a:t>Directrice de l’équipe </a:t>
            </a:r>
            <a:r>
              <a:rPr lang="fr-FR" sz="1600"/>
              <a:t>Cognition et Neurosciences Sociales </a:t>
            </a:r>
            <a:r>
              <a:rPr lang="fr-FR" sz="1600" b="0"/>
              <a:t>dans le Laboratoire de Psychologie Cognitive, UMR CNRS 7290</a:t>
            </a:r>
            <a:endParaRPr/>
          </a:p>
          <a:p>
            <a:pPr>
              <a:defRPr/>
            </a:pPr>
            <a:r>
              <a:rPr lang="fr-FR" sz="1600" b="0"/>
              <a:t>Directrice du Centre des Sciences Sociales pour les Sciences (2014-2020)</a:t>
            </a:r>
            <a:endParaRPr/>
          </a:p>
        </p:txBody>
      </p:sp>
      <p:sp>
        <p:nvSpPr>
          <p:cNvPr id="7" name="Espace réservé du contenu 12"/>
          <p:cNvSpPr txBox="1"/>
          <p:nvPr/>
        </p:nvSpPr>
        <p:spPr bwMode="auto">
          <a:xfrm>
            <a:off x="251520" y="3140968"/>
            <a:ext cx="8784235" cy="2587848"/>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defTabSz="457200">
              <a:spcBef>
                <a:spcPts val="0"/>
              </a:spcBef>
              <a:spcAft>
                <a:spcPts val="0"/>
              </a:spcAft>
              <a:buFont typeface="Arial"/>
              <a:buChar char="•"/>
              <a:defRPr sz="1400" b="1">
                <a:solidFill>
                  <a:schemeClr val="tx1"/>
                </a:solidFill>
                <a:latin typeface="Arial"/>
                <a:ea typeface="ＭＳ Ｐゴシック"/>
                <a:cs typeface="Arial"/>
              </a:defRPr>
            </a:lvl1pPr>
            <a:lvl2pPr marL="914400" indent="-457200" algn="l" defTabSz="457200">
              <a:spcBef>
                <a:spcPts val="0"/>
              </a:spcBef>
              <a:spcAft>
                <a:spcPts val="0"/>
              </a:spcAft>
              <a:buClr>
                <a:srgbClr val="AFB1A5"/>
              </a:buClr>
              <a:buSzPct val="80000"/>
              <a:buAutoNum type="circleNumDbPlain"/>
              <a:defRPr sz="1400">
                <a:solidFill>
                  <a:schemeClr val="tx1"/>
                </a:solidFill>
                <a:latin typeface="Arial"/>
                <a:ea typeface="ＭＳ Ｐゴシック"/>
                <a:cs typeface="Arial"/>
              </a:defRPr>
            </a:lvl2pPr>
            <a:lvl3pPr marL="1200150" indent="-285750" algn="l" defTabSz="457200">
              <a:spcBef>
                <a:spcPts val="0"/>
              </a:spcBef>
              <a:spcAft>
                <a:spcPts val="0"/>
              </a:spcAft>
              <a:buClr>
                <a:srgbClr val="AFB1A5"/>
              </a:buClr>
              <a:buFont typeface="Wingdings"/>
              <a:buChar char=""/>
              <a:defRPr sz="1400">
                <a:solidFill>
                  <a:schemeClr val="tx1"/>
                </a:solidFill>
                <a:latin typeface="Arial"/>
                <a:ea typeface="ＭＳ Ｐゴシック"/>
                <a:cs typeface="Arial"/>
              </a:defRPr>
            </a:lvl3pPr>
            <a:lvl4pPr marL="1600200" indent="-228600" algn="l" defTabSz="457200">
              <a:spcBef>
                <a:spcPts val="0"/>
              </a:spcBef>
              <a:spcAft>
                <a:spcPts val="0"/>
              </a:spcAft>
              <a:buClr>
                <a:srgbClr val="AFB1A5"/>
              </a:buClr>
              <a:buSzPct val="130000"/>
              <a:buFont typeface="Arial"/>
              <a:buChar char="•"/>
              <a:defRPr sz="1400">
                <a:solidFill>
                  <a:schemeClr val="tx1"/>
                </a:solidFill>
                <a:latin typeface="Arial"/>
                <a:ea typeface="ＭＳ Ｐゴシック"/>
                <a:cs typeface="Arial"/>
              </a:defRPr>
            </a:lvl4pPr>
            <a:lvl5pPr marL="2057400" indent="-228600" algn="l" defTabSz="457200">
              <a:spcBef>
                <a:spcPts val="0"/>
              </a:spcBef>
              <a:spcAft>
                <a:spcPts val="0"/>
              </a:spcAft>
              <a:buClr>
                <a:srgbClr val="AFB1A5"/>
              </a:buClr>
              <a:buFont typeface="Arial"/>
              <a:buChar char="»"/>
              <a:defRPr sz="1400">
                <a:solidFill>
                  <a:schemeClr val="tx1"/>
                </a:solidFill>
                <a:latin typeface="Arial"/>
                <a:ea typeface="ＭＳ Ｐゴシック"/>
                <a:cs typeface="Arial"/>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fr-FR" sz="1600">
                <a:latin typeface="Calibri"/>
              </a:rPr>
              <a:t>Thématiques de recherche : </a:t>
            </a:r>
            <a:endParaRPr/>
          </a:p>
          <a:p>
            <a:pPr marL="0" indent="0">
              <a:buFont typeface="Arial"/>
              <a:buNone/>
              <a:defRPr/>
            </a:pPr>
            <a:endParaRPr lang="fr-FR" sz="1600">
              <a:latin typeface="Calibri"/>
            </a:endParaRPr>
          </a:p>
          <a:p>
            <a:pPr marL="403225" lvl="1" indent="-225425">
              <a:buFont typeface="Wingdings"/>
              <a:buChar char="Ø"/>
              <a:defRPr/>
            </a:pPr>
            <a:r>
              <a:rPr lang="fr-FR" sz="1600" b="1">
                <a:latin typeface="Calibri"/>
              </a:rPr>
              <a:t>Effet des stéréotypes négatifs sur les performances cognitives et/ou motrices </a:t>
            </a:r>
            <a:r>
              <a:rPr lang="fr-FR" sz="1600">
                <a:latin typeface="Calibri"/>
              </a:rPr>
              <a:t>dans différents domaines de compétences (lecture, mathématiques, logique, mémoire, capacité d'équilibration, métacognition) et auprès de différentes populations (enfants, jeunes adultes, adultes dyslexiques, personnes âgées saines, patients en phase prodromale de la maladie d'Alzheimer).</a:t>
            </a:r>
            <a:endParaRPr/>
          </a:p>
          <a:p>
            <a:pPr marL="403225" lvl="1" indent="-225425">
              <a:buFont typeface="Wingdings"/>
              <a:buChar char="Ø"/>
              <a:defRPr/>
            </a:pPr>
            <a:r>
              <a:rPr lang="fr-FR" sz="1600" b="1">
                <a:latin typeface="Calibri"/>
              </a:rPr>
              <a:t>Effet des biais de genre implicites sur les décisions des évaluateurs/trices</a:t>
            </a:r>
            <a:endParaRPr/>
          </a:p>
          <a:p>
            <a:pPr marL="0" indent="0">
              <a:buFont typeface="Arial"/>
              <a:buNone/>
              <a:defRPr/>
            </a:pPr>
            <a:endParaRPr lang="fr-FR">
              <a:latin typeface="Calibri"/>
            </a:endParaRPr>
          </a:p>
        </p:txBody>
      </p:sp>
      <p:sp>
        <p:nvSpPr>
          <p:cNvPr id="8" name="Titre 2"/>
          <p:cNvSpPr>
            <a:spLocks noGrp="1"/>
          </p:cNvSpPr>
          <p:nvPr>
            <p:ph type="title" idx="4294967295"/>
          </p:nvPr>
        </p:nvSpPr>
        <p:spPr bwMode="auto">
          <a:xfrm>
            <a:off x="2123728" y="116632"/>
            <a:ext cx="5920563" cy="768678"/>
          </a:xfrm>
        </p:spPr>
        <p:txBody>
          <a:bodyPr>
            <a:normAutofit fontScale="90000"/>
          </a:bodyPr>
          <a:lstStyle/>
          <a:p>
            <a:pPr>
              <a:defRPr/>
            </a:pPr>
            <a:r>
              <a:rPr lang="fr-FR" sz="2000" b="1"/>
              <a:t>Isabelle RÉGNER</a:t>
            </a:r>
            <a:r>
              <a:rPr lang="fr-FR" sz="2000"/>
              <a:t>, Vice-Présidente Egalité Femmes-Hommes et Lutte contre les Discriminations (</a:t>
            </a:r>
            <a:r>
              <a:rPr lang="fr-FR" sz="2000" b="1"/>
              <a:t>EFHLD</a:t>
            </a:r>
            <a:r>
              <a:rPr lang="fr-FR" sz="2000"/>
              <a:t>), AMU*</a:t>
            </a:r>
            <a:endParaRPr/>
          </a:p>
        </p:txBody>
      </p:sp>
      <p:sp>
        <p:nvSpPr>
          <p:cNvPr id="2" name="ZoneTexte 1"/>
          <p:cNvSpPr txBox="1"/>
          <p:nvPr/>
        </p:nvSpPr>
        <p:spPr bwMode="auto">
          <a:xfrm>
            <a:off x="179512" y="6525344"/>
            <a:ext cx="9028484" cy="215444"/>
          </a:xfrm>
          <a:prstGeom prst="rect">
            <a:avLst/>
          </a:prstGeom>
          <a:noFill/>
          <a:ln>
            <a:noFill/>
          </a:ln>
        </p:spPr>
        <p:txBody>
          <a:bodyPr wrap="square" lIns="0" tIns="0" rIns="0" bIns="0" rtlCol="0" anchor="ctr">
            <a:spAutoFit/>
          </a:bodyPr>
          <a:lstStyle/>
          <a:p>
            <a:pPr algn="ctr">
              <a:defRPr/>
            </a:pPr>
            <a:r>
              <a:rPr lang="fr-FR" sz="1400" b="1">
                <a:cs typeface="Arial"/>
              </a:rPr>
              <a:t>*https://www.univ-amu.fr/fr/public/vice-presidence-legalite-femmes-hommes-et-la-lutte-contre-les-discriminations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1" name="Image 30"/>
          <p:cNvPicPr>
            <a:picLocks noChangeAspect="1"/>
          </p:cNvPicPr>
          <p:nvPr/>
        </p:nvPicPr>
        <p:blipFill>
          <a:blip r:embed="rId2"/>
          <a:stretch/>
        </p:blipFill>
        <p:spPr bwMode="auto">
          <a:xfrm>
            <a:off x="7702866" y="5373216"/>
            <a:ext cx="1440160" cy="924033"/>
          </a:xfrm>
          <a:prstGeom prst="rect">
            <a:avLst/>
          </a:prstGeom>
        </p:spPr>
      </p:pic>
      <p:sp>
        <p:nvSpPr>
          <p:cNvPr id="10" name="ZoneTexte 9"/>
          <p:cNvSpPr txBox="1"/>
          <p:nvPr/>
        </p:nvSpPr>
        <p:spPr bwMode="auto">
          <a:xfrm>
            <a:off x="1132014" y="1918978"/>
            <a:ext cx="5667000" cy="369332"/>
          </a:xfrm>
          <a:prstGeom prst="rect">
            <a:avLst/>
          </a:prstGeom>
          <a:noFill/>
        </p:spPr>
        <p:txBody>
          <a:bodyPr wrap="none" rtlCol="0">
            <a:spAutoFit/>
          </a:bodyPr>
          <a:lstStyle/>
          <a:p>
            <a:pPr>
              <a:defRPr/>
            </a:pPr>
            <a:r>
              <a:rPr lang="fr-FR" b="1"/>
              <a:t>Thèse européenne </a:t>
            </a:r>
            <a:r>
              <a:rPr lang="fr-FR"/>
              <a:t>(BAC+8): stage de 5 mois en Angleterre</a:t>
            </a:r>
            <a:endParaRPr/>
          </a:p>
        </p:txBody>
      </p:sp>
      <p:sp>
        <p:nvSpPr>
          <p:cNvPr id="12" name="ZoneTexte 11"/>
          <p:cNvSpPr txBox="1"/>
          <p:nvPr/>
        </p:nvSpPr>
        <p:spPr bwMode="auto">
          <a:xfrm>
            <a:off x="1183449" y="2302955"/>
            <a:ext cx="3629519" cy="369332"/>
          </a:xfrm>
          <a:prstGeom prst="rect">
            <a:avLst/>
          </a:prstGeom>
          <a:noFill/>
        </p:spPr>
        <p:txBody>
          <a:bodyPr wrap="none" rtlCol="0">
            <a:spAutoFit/>
          </a:bodyPr>
          <a:lstStyle/>
          <a:p>
            <a:pPr>
              <a:defRPr/>
            </a:pPr>
            <a:r>
              <a:rPr lang="fr-FR" b="1"/>
              <a:t>Post doctorat </a:t>
            </a:r>
            <a:r>
              <a:rPr lang="fr-FR"/>
              <a:t>en Allemagne (9 mois)</a:t>
            </a:r>
            <a:endParaRPr/>
          </a:p>
        </p:txBody>
      </p:sp>
      <p:sp>
        <p:nvSpPr>
          <p:cNvPr id="14" name="ZoneTexte 13"/>
          <p:cNvSpPr txBox="1"/>
          <p:nvPr/>
        </p:nvSpPr>
        <p:spPr bwMode="auto">
          <a:xfrm>
            <a:off x="1160589" y="2699628"/>
            <a:ext cx="3680816" cy="369332"/>
          </a:xfrm>
          <a:prstGeom prst="rect">
            <a:avLst/>
          </a:prstGeom>
          <a:noFill/>
        </p:spPr>
        <p:txBody>
          <a:bodyPr wrap="none" rtlCol="0">
            <a:spAutoFit/>
          </a:bodyPr>
          <a:lstStyle/>
          <a:p>
            <a:pPr>
              <a:defRPr/>
            </a:pPr>
            <a:r>
              <a:rPr lang="fr-FR" b="1"/>
              <a:t>Enseignante chercheure depuis 1995</a:t>
            </a:r>
            <a:endParaRPr/>
          </a:p>
        </p:txBody>
      </p:sp>
      <p:sp>
        <p:nvSpPr>
          <p:cNvPr id="15" name="ZoneTexte 14"/>
          <p:cNvSpPr txBox="1"/>
          <p:nvPr/>
        </p:nvSpPr>
        <p:spPr bwMode="auto">
          <a:xfrm>
            <a:off x="1187624" y="4437112"/>
            <a:ext cx="4471096" cy="369332"/>
          </a:xfrm>
          <a:prstGeom prst="rect">
            <a:avLst/>
          </a:prstGeom>
          <a:noFill/>
        </p:spPr>
        <p:txBody>
          <a:bodyPr wrap="none" rtlCol="0">
            <a:spAutoFit/>
          </a:bodyPr>
          <a:lstStyle/>
          <a:p>
            <a:pPr>
              <a:defRPr/>
            </a:pPr>
            <a:r>
              <a:rPr lang="fr-FR" b="1"/>
              <a:t>Prix Diderot Curien en 2018 (Jeu Eurêkatrice)</a:t>
            </a:r>
            <a:endParaRPr/>
          </a:p>
        </p:txBody>
      </p:sp>
      <p:sp>
        <p:nvSpPr>
          <p:cNvPr id="16" name="ZoneTexte 15"/>
          <p:cNvSpPr txBox="1"/>
          <p:nvPr/>
        </p:nvSpPr>
        <p:spPr bwMode="auto">
          <a:xfrm>
            <a:off x="1166304" y="3429000"/>
            <a:ext cx="4445448" cy="369332"/>
          </a:xfrm>
          <a:prstGeom prst="rect">
            <a:avLst/>
          </a:prstGeom>
          <a:noFill/>
        </p:spPr>
        <p:txBody>
          <a:bodyPr wrap="none" rtlCol="0">
            <a:spAutoFit/>
          </a:bodyPr>
          <a:lstStyle/>
          <a:p>
            <a:pPr>
              <a:defRPr/>
            </a:pPr>
            <a:r>
              <a:rPr lang="fr-FR" b="1"/>
              <a:t>Habilitation à diriger des recherches en 2010</a:t>
            </a:r>
            <a:endParaRPr/>
          </a:p>
        </p:txBody>
      </p:sp>
      <p:pic>
        <p:nvPicPr>
          <p:cNvPr id="18" name="Image 17"/>
          <p:cNvPicPr>
            <a:picLocks noChangeAspect="1"/>
          </p:cNvPicPr>
          <p:nvPr/>
        </p:nvPicPr>
        <p:blipFill>
          <a:blip r:embed="rId3"/>
          <a:stretch/>
        </p:blipFill>
        <p:spPr bwMode="auto">
          <a:xfrm>
            <a:off x="7455473" y="1844824"/>
            <a:ext cx="867445" cy="520467"/>
          </a:xfrm>
          <a:prstGeom prst="rect">
            <a:avLst/>
          </a:prstGeom>
          <a:ln>
            <a:solidFill>
              <a:schemeClr val="tx1"/>
            </a:solidFill>
          </a:ln>
        </p:spPr>
      </p:pic>
      <p:pic>
        <p:nvPicPr>
          <p:cNvPr id="19" name="Image 18"/>
          <p:cNvPicPr>
            <a:picLocks noChangeAspect="1"/>
          </p:cNvPicPr>
          <p:nvPr/>
        </p:nvPicPr>
        <p:blipFill>
          <a:blip r:embed="rId4"/>
          <a:stretch/>
        </p:blipFill>
        <p:spPr bwMode="auto">
          <a:xfrm>
            <a:off x="8361343" y="1844824"/>
            <a:ext cx="782657" cy="520467"/>
          </a:xfrm>
          <a:prstGeom prst="rect">
            <a:avLst/>
          </a:prstGeom>
        </p:spPr>
      </p:pic>
      <p:pic>
        <p:nvPicPr>
          <p:cNvPr id="20" name="Image 19"/>
          <p:cNvPicPr>
            <a:picLocks noChangeAspect="1"/>
          </p:cNvPicPr>
          <p:nvPr/>
        </p:nvPicPr>
        <p:blipFill>
          <a:blip r:embed="rId5"/>
          <a:stretch/>
        </p:blipFill>
        <p:spPr bwMode="auto">
          <a:xfrm>
            <a:off x="4860032" y="2276872"/>
            <a:ext cx="869042" cy="521426"/>
          </a:xfrm>
          <a:prstGeom prst="rect">
            <a:avLst/>
          </a:prstGeom>
        </p:spPr>
      </p:pic>
      <p:pic>
        <p:nvPicPr>
          <p:cNvPr id="21" name="Image 20"/>
          <p:cNvPicPr>
            <a:picLocks noChangeAspect="1"/>
          </p:cNvPicPr>
          <p:nvPr/>
        </p:nvPicPr>
        <p:blipFill>
          <a:blip r:embed="rId6"/>
          <a:stretch/>
        </p:blipFill>
        <p:spPr bwMode="auto">
          <a:xfrm>
            <a:off x="8230882" y="908720"/>
            <a:ext cx="913118" cy="623947"/>
          </a:xfrm>
          <a:prstGeom prst="rect">
            <a:avLst/>
          </a:prstGeom>
        </p:spPr>
      </p:pic>
      <p:pic>
        <p:nvPicPr>
          <p:cNvPr id="22" name="Image 21"/>
          <p:cNvPicPr>
            <a:picLocks noChangeAspect="1"/>
          </p:cNvPicPr>
          <p:nvPr/>
        </p:nvPicPr>
        <p:blipFill>
          <a:blip r:embed="rId7"/>
          <a:stretch/>
        </p:blipFill>
        <p:spPr bwMode="auto">
          <a:xfrm>
            <a:off x="7380312" y="908720"/>
            <a:ext cx="949150" cy="634031"/>
          </a:xfrm>
          <a:prstGeom prst="rect">
            <a:avLst/>
          </a:prstGeom>
        </p:spPr>
      </p:pic>
      <p:sp>
        <p:nvSpPr>
          <p:cNvPr id="23" name="ZoneTexte 22"/>
          <p:cNvSpPr txBox="1"/>
          <p:nvPr/>
        </p:nvSpPr>
        <p:spPr bwMode="auto">
          <a:xfrm>
            <a:off x="1149159" y="1534145"/>
            <a:ext cx="6268063" cy="369332"/>
          </a:xfrm>
          <a:prstGeom prst="rect">
            <a:avLst/>
          </a:prstGeom>
          <a:noFill/>
        </p:spPr>
        <p:txBody>
          <a:bodyPr wrap="none" rtlCol="0">
            <a:spAutoFit/>
          </a:bodyPr>
          <a:lstStyle/>
          <a:p>
            <a:pPr>
              <a:defRPr/>
            </a:pPr>
            <a:r>
              <a:rPr lang="fr-FR" b="1"/>
              <a:t>Licence</a:t>
            </a:r>
            <a:r>
              <a:rPr lang="fr-FR"/>
              <a:t> (BAC+3) et </a:t>
            </a:r>
            <a:r>
              <a:rPr lang="fr-FR" b="1"/>
              <a:t>Master</a:t>
            </a:r>
            <a:r>
              <a:rPr lang="fr-FR"/>
              <a:t> (BAC+5) à l’</a:t>
            </a:r>
            <a:r>
              <a:rPr lang="fr-FR" b="1"/>
              <a:t>Université d’Aix Marseille</a:t>
            </a:r>
            <a:endParaRPr lang="fr-FR"/>
          </a:p>
        </p:txBody>
      </p:sp>
      <p:sp>
        <p:nvSpPr>
          <p:cNvPr id="24" name="TextBox 1"/>
          <p:cNvSpPr txBox="1">
            <a:spLocks noChangeArrowheads="1"/>
          </p:cNvSpPr>
          <p:nvPr/>
        </p:nvSpPr>
        <p:spPr bwMode="auto">
          <a:xfrm>
            <a:off x="2411760" y="135374"/>
            <a:ext cx="3104573" cy="707886"/>
          </a:xfrm>
          <a:prstGeom prst="rect">
            <a:avLst/>
          </a:prstGeom>
          <a:noFill/>
          <a:ln>
            <a:noFill/>
          </a:ln>
        </p:spPr>
        <p:txBody>
          <a:bodyPr wrap="square">
            <a:spAutoFit/>
          </a:bodyPr>
          <a:lstStyle>
            <a:lvl1pPr>
              <a:spcBef>
                <a:spcPts val="0"/>
              </a:spcBef>
              <a:defRPr sz="1400">
                <a:solidFill>
                  <a:schemeClr val="tx1"/>
                </a:solidFill>
                <a:latin typeface="Verdana"/>
              </a:defRPr>
            </a:lvl1pPr>
            <a:lvl2pPr marL="742950" indent="-285750">
              <a:spcBef>
                <a:spcPts val="0"/>
              </a:spcBef>
              <a:buClr>
                <a:schemeClr val="bg2"/>
              </a:buClr>
              <a:buFont typeface="Wingdings"/>
              <a:buChar char=""/>
              <a:defRPr sz="1400">
                <a:solidFill>
                  <a:schemeClr val="tx1"/>
                </a:solidFill>
                <a:latin typeface="Verdana"/>
                <a:ea typeface="Verdana"/>
                <a:cs typeface="Verdana"/>
              </a:defRPr>
            </a:lvl2pPr>
            <a:lvl3pPr marL="1143000" indent="-228600">
              <a:spcBef>
                <a:spcPts val="0"/>
              </a:spcBef>
              <a:buClr>
                <a:schemeClr val="bg2"/>
              </a:buClr>
              <a:buFont typeface="Arial"/>
              <a:buChar char="•"/>
              <a:defRPr sz="1400">
                <a:solidFill>
                  <a:schemeClr val="tx1"/>
                </a:solidFill>
                <a:latin typeface="Verdana"/>
                <a:ea typeface="Verdana"/>
                <a:cs typeface="Verdana"/>
              </a:defRPr>
            </a:lvl3pPr>
            <a:lvl4pPr marL="1600200" indent="-228600">
              <a:spcBef>
                <a:spcPts val="0"/>
              </a:spcBef>
              <a:buClr>
                <a:schemeClr val="bg2"/>
              </a:buClr>
              <a:buFont typeface="Arial"/>
              <a:buChar char="–"/>
              <a:defRPr sz="1400">
                <a:solidFill>
                  <a:schemeClr val="tx1"/>
                </a:solidFill>
                <a:latin typeface="Verdana"/>
                <a:ea typeface="Verdana"/>
                <a:cs typeface="Verdana"/>
              </a:defRPr>
            </a:lvl4pPr>
            <a:lvl5pPr marL="2057400" indent="-228600">
              <a:spcBef>
                <a:spcPts val="0"/>
              </a:spcBef>
              <a:buClr>
                <a:schemeClr val="bg2"/>
              </a:buClr>
              <a:buFont typeface="Arial"/>
              <a:buChar char="»"/>
              <a:defRPr sz="1400">
                <a:solidFill>
                  <a:schemeClr val="tx1"/>
                </a:solidFill>
                <a:latin typeface="Verdana"/>
                <a:ea typeface="Verdana"/>
                <a:cs typeface="Verdana"/>
              </a:defRPr>
            </a:lvl5pPr>
            <a:lvl6pPr marL="2514600"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6pPr>
            <a:lvl7pPr marL="2971800"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7pPr>
            <a:lvl8pPr marL="3429000"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8pPr>
            <a:lvl9pPr marL="3886200"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9pPr>
          </a:lstStyle>
          <a:p>
            <a:pPr algn="ctr">
              <a:spcBef>
                <a:spcPts val="0"/>
              </a:spcBef>
              <a:defRPr/>
            </a:pPr>
            <a:r>
              <a:rPr lang="en-US" sz="2000" b="1">
                <a:latin typeface="Arial"/>
              </a:rPr>
              <a:t>Gabrielle Regula, physicienne</a:t>
            </a:r>
            <a:endParaRPr/>
          </a:p>
        </p:txBody>
      </p:sp>
      <p:sp>
        <p:nvSpPr>
          <p:cNvPr id="25" name="Rectangle 24"/>
          <p:cNvSpPr/>
          <p:nvPr/>
        </p:nvSpPr>
        <p:spPr bwMode="auto">
          <a:xfrm>
            <a:off x="1152966" y="3789040"/>
            <a:ext cx="7151317" cy="369332"/>
          </a:xfrm>
          <a:prstGeom prst="rect">
            <a:avLst/>
          </a:prstGeom>
        </p:spPr>
        <p:txBody>
          <a:bodyPr wrap="none">
            <a:spAutoFit/>
          </a:bodyPr>
          <a:lstStyle/>
          <a:p>
            <a:pPr>
              <a:defRPr/>
            </a:pPr>
            <a:r>
              <a:rPr lang="fr-FR"/>
              <a:t>Membre de l’ </a:t>
            </a:r>
            <a:r>
              <a:rPr lang="fr-FR" b="1"/>
              <a:t>Association de Cristallographie d’Aix-Marseille depuis 2014</a:t>
            </a:r>
            <a:endParaRPr/>
          </a:p>
        </p:txBody>
      </p:sp>
      <p:sp>
        <p:nvSpPr>
          <p:cNvPr id="26" name="Rectangle 25"/>
          <p:cNvSpPr/>
          <p:nvPr/>
        </p:nvSpPr>
        <p:spPr bwMode="auto">
          <a:xfrm>
            <a:off x="1189164" y="3046456"/>
            <a:ext cx="6976590" cy="369332"/>
          </a:xfrm>
          <a:prstGeom prst="rect">
            <a:avLst/>
          </a:prstGeom>
        </p:spPr>
        <p:txBody>
          <a:bodyPr wrap="none">
            <a:spAutoFit/>
          </a:bodyPr>
          <a:lstStyle/>
          <a:p>
            <a:pPr>
              <a:defRPr/>
            </a:pPr>
            <a:r>
              <a:rPr lang="fr-FR"/>
              <a:t>Membre fondateur de l’ </a:t>
            </a:r>
            <a:r>
              <a:rPr lang="fr-FR" b="1"/>
              <a:t>Association « bio de l’Etoile » en 2006 (PAMA) </a:t>
            </a:r>
            <a:endParaRPr/>
          </a:p>
        </p:txBody>
      </p:sp>
      <p:pic>
        <p:nvPicPr>
          <p:cNvPr id="27" name="Image 26"/>
          <p:cNvPicPr>
            <a:picLocks noChangeAspect="1"/>
          </p:cNvPicPr>
          <p:nvPr/>
        </p:nvPicPr>
        <p:blipFill>
          <a:blip r:embed="rId8"/>
          <a:stretch/>
        </p:blipFill>
        <p:spPr bwMode="auto">
          <a:xfrm>
            <a:off x="5940152" y="188640"/>
            <a:ext cx="1289519" cy="1323454"/>
          </a:xfrm>
          <a:prstGeom prst="rect">
            <a:avLst/>
          </a:prstGeom>
        </p:spPr>
      </p:pic>
      <p:pic>
        <p:nvPicPr>
          <p:cNvPr id="28" name="Image 27"/>
          <p:cNvPicPr>
            <a:picLocks noChangeAspect="1"/>
          </p:cNvPicPr>
          <p:nvPr/>
        </p:nvPicPr>
        <p:blipFill>
          <a:blip r:embed="rId9"/>
          <a:stretch/>
        </p:blipFill>
        <p:spPr bwMode="auto">
          <a:xfrm>
            <a:off x="5724128" y="4149079"/>
            <a:ext cx="1143056" cy="1008112"/>
          </a:xfrm>
          <a:prstGeom prst="rect">
            <a:avLst/>
          </a:prstGeom>
        </p:spPr>
      </p:pic>
      <p:sp>
        <p:nvSpPr>
          <p:cNvPr id="30" name="ZoneTexte 29"/>
          <p:cNvSpPr txBox="1"/>
          <p:nvPr/>
        </p:nvSpPr>
        <p:spPr bwMode="auto">
          <a:xfrm>
            <a:off x="1187624" y="5445224"/>
            <a:ext cx="7056784" cy="369332"/>
          </a:xfrm>
          <a:prstGeom prst="rect">
            <a:avLst/>
          </a:prstGeom>
          <a:noFill/>
        </p:spPr>
        <p:txBody>
          <a:bodyPr wrap="square" rtlCol="0">
            <a:spAutoFit/>
          </a:bodyPr>
          <a:lstStyle/>
          <a:p>
            <a:pPr>
              <a:defRPr/>
            </a:pPr>
            <a:r>
              <a:rPr lang="fr-FR" b="1"/>
              <a:t>Responsable du WP« Teaching Excellence » projet CIVIS (2020-2022)</a:t>
            </a:r>
            <a:endParaRPr/>
          </a:p>
        </p:txBody>
      </p:sp>
      <p:sp>
        <p:nvSpPr>
          <p:cNvPr id="33" name="ZoneTexte 32"/>
          <p:cNvSpPr txBox="1"/>
          <p:nvPr/>
        </p:nvSpPr>
        <p:spPr bwMode="auto">
          <a:xfrm>
            <a:off x="1475656" y="6165304"/>
            <a:ext cx="4092595" cy="369332"/>
          </a:xfrm>
          <a:prstGeom prst="rect">
            <a:avLst/>
          </a:prstGeom>
          <a:noFill/>
          <a:ln w="28575">
            <a:solidFill>
              <a:srgbClr val="002060"/>
            </a:solidFill>
          </a:ln>
        </p:spPr>
        <p:txBody>
          <a:bodyPr wrap="none" rtlCol="0">
            <a:spAutoFit/>
          </a:bodyPr>
          <a:lstStyle/>
          <a:p>
            <a:pPr>
              <a:defRPr/>
            </a:pPr>
            <a:r>
              <a:rPr lang="fr-FR" b="1"/>
              <a:t>Responsable du bonus EFHLD (2020-       )</a:t>
            </a:r>
            <a:endParaRPr/>
          </a:p>
        </p:txBody>
      </p:sp>
      <p:pic>
        <p:nvPicPr>
          <p:cNvPr id="2050" name="Picture 2"/>
          <p:cNvPicPr>
            <a:picLocks noChangeAspect="1" noChangeArrowheads="1"/>
          </p:cNvPicPr>
          <p:nvPr/>
        </p:nvPicPr>
        <p:blipFill>
          <a:blip r:embed="rId10"/>
          <a:stretch/>
        </p:blipFill>
        <p:spPr bwMode="auto">
          <a:xfrm>
            <a:off x="5580112" y="5877272"/>
            <a:ext cx="1390320" cy="859715"/>
          </a:xfrm>
          <a:prstGeom prst="rect">
            <a:avLst/>
          </a:prstGeom>
          <a:noFill/>
          <a:ln>
            <a:noFill/>
          </a:ln>
          <a:effectLst/>
        </p:spPr>
      </p:pic>
      <p:sp>
        <p:nvSpPr>
          <p:cNvPr id="29" name="ZoneTexte 28"/>
          <p:cNvSpPr txBox="1"/>
          <p:nvPr/>
        </p:nvSpPr>
        <p:spPr bwMode="auto">
          <a:xfrm>
            <a:off x="2483768" y="980728"/>
            <a:ext cx="2991716" cy="369332"/>
          </a:xfrm>
          <a:prstGeom prst="rect">
            <a:avLst/>
          </a:prstGeom>
          <a:noFill/>
        </p:spPr>
        <p:txBody>
          <a:bodyPr wrap="none" rtlCol="0">
            <a:spAutoFit/>
          </a:bodyPr>
          <a:lstStyle/>
          <a:p>
            <a:pPr>
              <a:defRPr/>
            </a:pPr>
            <a:r>
              <a:rPr lang="fr-FR" b="1"/>
              <a:t>gabrielle.regula@univ-amu.fr</a:t>
            </a: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06329371" name="TextBox 1"/>
          <p:cNvSpPr txBox="1">
            <a:spLocks noChangeArrowheads="1"/>
          </p:cNvSpPr>
          <p:nvPr/>
        </p:nvSpPr>
        <p:spPr bwMode="auto">
          <a:xfrm>
            <a:off x="3063855" y="34774"/>
            <a:ext cx="3113211" cy="701399"/>
          </a:xfrm>
          <a:prstGeom prst="rect">
            <a:avLst/>
          </a:prstGeom>
          <a:noFill/>
          <a:ln>
            <a:noFill/>
          </a:ln>
        </p:spPr>
        <p:txBody>
          <a:bodyPr wrap="square">
            <a:spAutoFit/>
          </a:bodyPr>
          <a:lstStyle>
            <a:lvl1pPr>
              <a:spcBef>
                <a:spcPts val="0"/>
              </a:spcBef>
              <a:defRPr sz="1400">
                <a:solidFill>
                  <a:schemeClr val="tx1"/>
                </a:solidFill>
                <a:latin typeface="Verdana"/>
              </a:defRPr>
            </a:lvl1pPr>
            <a:lvl2pPr marL="742950" indent="-285750">
              <a:spcBef>
                <a:spcPts val="0"/>
              </a:spcBef>
              <a:buClr>
                <a:schemeClr val="bg2"/>
              </a:buClr>
              <a:buFont typeface="Wingdings"/>
              <a:buChar char=""/>
              <a:defRPr sz="1400">
                <a:solidFill>
                  <a:schemeClr val="tx1"/>
                </a:solidFill>
                <a:latin typeface="Verdana"/>
                <a:ea typeface="Verdana"/>
                <a:cs typeface="Verdana"/>
              </a:defRPr>
            </a:lvl2pPr>
            <a:lvl3pPr marL="1143000" indent="-228600">
              <a:spcBef>
                <a:spcPts val="0"/>
              </a:spcBef>
              <a:buClr>
                <a:schemeClr val="bg2"/>
              </a:buClr>
              <a:buFont typeface="Arial"/>
              <a:buChar char="•"/>
              <a:defRPr sz="1400">
                <a:solidFill>
                  <a:schemeClr val="tx1"/>
                </a:solidFill>
                <a:latin typeface="Verdana"/>
                <a:ea typeface="Verdana"/>
                <a:cs typeface="Verdana"/>
              </a:defRPr>
            </a:lvl3pPr>
            <a:lvl4pPr marL="1600200" indent="-228600">
              <a:spcBef>
                <a:spcPts val="0"/>
              </a:spcBef>
              <a:buClr>
                <a:schemeClr val="bg2"/>
              </a:buClr>
              <a:buFont typeface="Arial"/>
              <a:buChar char="–"/>
              <a:defRPr sz="1400">
                <a:solidFill>
                  <a:schemeClr val="tx1"/>
                </a:solidFill>
                <a:latin typeface="Verdana"/>
                <a:ea typeface="Verdana"/>
                <a:cs typeface="Verdana"/>
              </a:defRPr>
            </a:lvl4pPr>
            <a:lvl5pPr marL="2057400" indent="-228600">
              <a:spcBef>
                <a:spcPts val="0"/>
              </a:spcBef>
              <a:buClr>
                <a:schemeClr val="bg2"/>
              </a:buClr>
              <a:buFont typeface="Arial"/>
              <a:buChar char="»"/>
              <a:defRPr sz="1400">
                <a:solidFill>
                  <a:schemeClr val="tx1"/>
                </a:solidFill>
                <a:latin typeface="Verdana"/>
                <a:ea typeface="Verdana"/>
                <a:cs typeface="Verdana"/>
              </a:defRPr>
            </a:lvl5pPr>
            <a:lvl6pPr marL="2514599"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6pPr>
            <a:lvl7pPr marL="2971800"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7pPr>
            <a:lvl8pPr marL="3429000"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8pPr>
            <a:lvl9pPr marL="3886200" indent="-228600" defTabSz="457200">
              <a:spcBef>
                <a:spcPts val="0"/>
              </a:spcBef>
              <a:spcAft>
                <a:spcPts val="0"/>
              </a:spcAft>
              <a:buClr>
                <a:schemeClr val="bg2"/>
              </a:buClr>
              <a:buFont typeface="Arial"/>
              <a:buChar char="»"/>
              <a:defRPr sz="1400">
                <a:solidFill>
                  <a:schemeClr val="tx1"/>
                </a:solidFill>
                <a:latin typeface="Verdana"/>
                <a:ea typeface="Verdana"/>
                <a:cs typeface="Verdana"/>
              </a:defRPr>
            </a:lvl9pPr>
          </a:lstStyle>
          <a:p>
            <a:pPr algn="ctr">
              <a:spcBef>
                <a:spcPts val="0"/>
              </a:spcBef>
              <a:defRPr/>
            </a:pPr>
            <a:r>
              <a:rPr lang="en-US" sz="2000" b="1">
                <a:latin typeface="Arial"/>
              </a:rPr>
              <a:t>Valérie Roubaud, chimiste</a:t>
            </a:r>
            <a:endParaRPr/>
          </a:p>
        </p:txBody>
      </p:sp>
      <p:sp>
        <p:nvSpPr>
          <p:cNvPr id="930054396" name="ZoneTexte 28"/>
          <p:cNvSpPr txBox="1"/>
          <p:nvPr/>
        </p:nvSpPr>
        <p:spPr bwMode="auto">
          <a:xfrm>
            <a:off x="3191140" y="736174"/>
            <a:ext cx="3018191" cy="366119"/>
          </a:xfrm>
          <a:prstGeom prst="rect">
            <a:avLst/>
          </a:prstGeom>
          <a:noFill/>
        </p:spPr>
        <p:txBody>
          <a:bodyPr wrap="none" rtlCol="0">
            <a:spAutoFit/>
          </a:bodyPr>
          <a:lstStyle/>
          <a:p>
            <a:pPr>
              <a:defRPr/>
            </a:pPr>
            <a:r>
              <a:rPr lang="fr-FR" b="1"/>
              <a:t>valerie.roubaud@univ-amu.fr</a:t>
            </a:r>
            <a:endParaRPr lang="fr-FR"/>
          </a:p>
        </p:txBody>
      </p:sp>
      <p:sp>
        <p:nvSpPr>
          <p:cNvPr id="780696799" name="ZoneTexte 780696798"/>
          <p:cNvSpPr txBox="1"/>
          <p:nvPr/>
        </p:nvSpPr>
        <p:spPr bwMode="auto">
          <a:xfrm>
            <a:off x="1183497" y="2230605"/>
            <a:ext cx="8026971" cy="2910412"/>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800" b="1" i="0" u="none" spc="-9">
                <a:latin typeface="Calibri"/>
                <a:ea typeface="Calibri"/>
                <a:cs typeface="Calibri"/>
              </a:rPr>
              <a:t>Chercheur à l’institut médical Johns Hopkins</a:t>
            </a:r>
            <a:endParaRPr/>
          </a:p>
          <a:p>
            <a:pPr>
              <a:defRPr/>
            </a:pPr>
            <a:r>
              <a:rPr sz="1800" b="0" i="0" u="none" spc="-9">
                <a:latin typeface="Calibri"/>
                <a:ea typeface="Calibri"/>
                <a:cs typeface="Calibri"/>
              </a:rPr>
              <a:t>(Baltimore, USA) de mars 1996 à septembre 1998</a:t>
            </a:r>
            <a:endParaRPr/>
          </a:p>
          <a:p>
            <a:pPr>
              <a:defRPr/>
            </a:pPr>
            <a:r>
              <a:rPr sz="1800" b="1" i="0" u="none" spc="-9">
                <a:latin typeface="Calibri"/>
                <a:ea typeface="Calibri"/>
                <a:cs typeface="Calibri"/>
              </a:rPr>
              <a:t> </a:t>
            </a:r>
            <a:endParaRPr/>
          </a:p>
          <a:p>
            <a:pPr>
              <a:defRPr/>
            </a:pPr>
            <a:r>
              <a:rPr sz="1800" b="1" i="0" u="none" spc="-9">
                <a:latin typeface="Calibri"/>
                <a:ea typeface="Calibri"/>
                <a:cs typeface="Calibri"/>
              </a:rPr>
              <a:t>Maître de Conférence </a:t>
            </a:r>
            <a:r>
              <a:rPr sz="1800" b="0" i="0" u="none" spc="-9">
                <a:latin typeface="Calibri"/>
                <a:ea typeface="Calibri"/>
                <a:cs typeface="Calibri"/>
              </a:rPr>
              <a:t>à l’Université à AMU depuis octobre 1998 </a:t>
            </a:r>
            <a:endParaRPr/>
          </a:p>
          <a:p>
            <a:pPr>
              <a:defRPr/>
            </a:pPr>
            <a:r>
              <a:rPr sz="1800" b="0" i="0" u="none">
                <a:latin typeface="Calibri"/>
                <a:ea typeface="Calibri"/>
                <a:cs typeface="Calibri"/>
              </a:rPr>
              <a:t>Membre de l’unité mixte de recherche, Institut de Chimie Radicalaire</a:t>
            </a:r>
            <a:endParaRPr/>
          </a:p>
          <a:p>
            <a:pPr>
              <a:defRPr/>
            </a:pPr>
            <a:r>
              <a:rPr sz="1800" b="1" i="0" u="none">
                <a:latin typeface="Calibri"/>
                <a:ea typeface="Calibri"/>
                <a:cs typeface="Calibri"/>
              </a:rPr>
              <a:t> </a:t>
            </a:r>
            <a:endParaRPr/>
          </a:p>
          <a:p>
            <a:pPr>
              <a:defRPr/>
            </a:pPr>
            <a:r>
              <a:rPr sz="1800" b="1" i="0" u="none">
                <a:latin typeface="Calibri"/>
                <a:ea typeface="Calibri"/>
                <a:cs typeface="Calibri"/>
              </a:rPr>
              <a:t>Direction du Centre de Télé-enseignement en Sciences </a:t>
            </a:r>
            <a:r>
              <a:rPr sz="1800" b="0" i="0" u="none">
                <a:latin typeface="Calibri"/>
                <a:ea typeface="Calibri"/>
                <a:cs typeface="Calibri"/>
              </a:rPr>
              <a:t>de 2013-2020</a:t>
            </a:r>
            <a:endParaRPr/>
          </a:p>
          <a:p>
            <a:pPr>
              <a:defRPr/>
            </a:pPr>
            <a:endParaRPr/>
          </a:p>
          <a:p>
            <a:pPr>
              <a:defRPr/>
            </a:pPr>
            <a:r>
              <a:rPr sz="1800" b="0" i="0" u="none">
                <a:latin typeface="Calibri"/>
                <a:ea typeface="Calibri"/>
                <a:cs typeface="Calibri"/>
              </a:rPr>
              <a:t>Contributions pour le développement de l’enseignement à distance pour des </a:t>
            </a:r>
            <a:r>
              <a:rPr sz="1800" b="1" i="0" u="none">
                <a:latin typeface="Calibri"/>
                <a:ea typeface="Calibri"/>
                <a:cs typeface="Calibri"/>
              </a:rPr>
              <a:t>étudiants en situation de handicap</a:t>
            </a:r>
            <a:r>
              <a:rPr sz="1800" b="0" i="0" u="none">
                <a:latin typeface="Calibri"/>
                <a:ea typeface="Calibri"/>
                <a:cs typeface="Calibri"/>
              </a:rPr>
              <a:t> (2013-2020) ou </a:t>
            </a:r>
            <a:r>
              <a:rPr sz="1800" b="1" i="0" u="none">
                <a:latin typeface="Calibri"/>
                <a:ea typeface="Calibri"/>
                <a:cs typeface="Calibri"/>
              </a:rPr>
              <a:t>privés de liberté</a:t>
            </a:r>
            <a:r>
              <a:rPr sz="1800" b="0" i="0" u="none">
                <a:latin typeface="Calibri"/>
                <a:ea typeface="Calibri"/>
                <a:cs typeface="Calibri"/>
              </a:rPr>
              <a:t> (2017-2020)</a:t>
            </a:r>
            <a:endParaRPr/>
          </a:p>
        </p:txBody>
      </p:sp>
      <p:pic>
        <p:nvPicPr>
          <p:cNvPr id="1267523438" name="Image 1267523437"/>
          <p:cNvPicPr>
            <a:picLocks noChangeAspect="1"/>
          </p:cNvPicPr>
          <p:nvPr/>
        </p:nvPicPr>
        <p:blipFill>
          <a:blip r:embed="rId2"/>
          <a:stretch/>
        </p:blipFill>
        <p:spPr bwMode="auto">
          <a:xfrm>
            <a:off x="6389687" y="34773"/>
            <a:ext cx="1428750" cy="12287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3"/>
          <p:cNvSpPr txBox="1"/>
          <p:nvPr/>
        </p:nvSpPr>
        <p:spPr bwMode="auto">
          <a:xfrm>
            <a:off x="3033661" y="261788"/>
            <a:ext cx="3076676" cy="523220"/>
          </a:xfrm>
          <a:prstGeom prst="rect">
            <a:avLst/>
          </a:prstGeom>
          <a:solidFill>
            <a:schemeClr val="tx1"/>
          </a:solidFill>
        </p:spPr>
        <p:txBody>
          <a:bodyPr wrap="none" rtlCol="0">
            <a:spAutoFit/>
          </a:bodyPr>
          <a:lstStyle/>
          <a:p>
            <a:pPr>
              <a:defRPr/>
            </a:pPr>
            <a:r>
              <a:rPr lang="fr-FR" sz="2800" b="1">
                <a:solidFill>
                  <a:schemeClr val="bg1"/>
                </a:solidFill>
                <a:cs typeface="Arial"/>
              </a:rPr>
              <a:t>3 options au choix :</a:t>
            </a:r>
            <a:endParaRPr/>
          </a:p>
        </p:txBody>
      </p:sp>
      <p:sp>
        <p:nvSpPr>
          <p:cNvPr id="5" name="ZoneTexte 4"/>
          <p:cNvSpPr txBox="1"/>
          <p:nvPr/>
        </p:nvSpPr>
        <p:spPr bwMode="auto">
          <a:xfrm>
            <a:off x="1990703" y="1701965"/>
            <a:ext cx="4314815" cy="1219559"/>
          </a:xfrm>
          <a:prstGeom prst="rect">
            <a:avLst/>
          </a:prstGeom>
          <a:noFill/>
        </p:spPr>
        <p:txBody>
          <a:bodyPr wrap="none" rtlCol="0">
            <a:spAutoFit/>
          </a:bodyPr>
          <a:lstStyle/>
          <a:p>
            <a:pPr>
              <a:defRPr/>
            </a:pPr>
            <a:r>
              <a:rPr lang="fr-FR" sz="2800" b="1">
                <a:solidFill>
                  <a:srgbClr val="00B050"/>
                </a:solidFill>
                <a:cs typeface="Arial"/>
              </a:rPr>
              <a:t>Option 1- projet </a:t>
            </a:r>
            <a:r>
              <a:rPr lang="fr-FR" sz="2800" b="1">
                <a:solidFill>
                  <a:schemeClr val="tx1">
                    <a:lumMod val="90000"/>
                    <a:lumOff val="5000"/>
                  </a:schemeClr>
                </a:solidFill>
                <a:cs typeface="Arial"/>
              </a:rPr>
              <a:t>: de groupe</a:t>
            </a:r>
            <a:r>
              <a:rPr lang="fr-FR" sz="2800" b="1">
                <a:solidFill>
                  <a:srgbClr val="252E44"/>
                </a:solidFill>
                <a:cs typeface="Arial"/>
              </a:rPr>
              <a:t> </a:t>
            </a:r>
            <a:endParaRPr/>
          </a:p>
          <a:p>
            <a:pPr>
              <a:defRPr/>
            </a:pPr>
            <a:r>
              <a:rPr lang="fr-FR" sz="2800" b="1">
                <a:solidFill>
                  <a:srgbClr val="252E44"/>
                </a:solidFill>
                <a:cs typeface="Arial"/>
              </a:rPr>
              <a:t>			</a:t>
            </a:r>
            <a:endParaRPr/>
          </a:p>
          <a:p>
            <a:pPr>
              <a:defRPr/>
            </a:pPr>
            <a:r>
              <a:rPr lang="fr-FR" sz="2800" b="1">
                <a:solidFill>
                  <a:srgbClr val="252E44"/>
                </a:solidFill>
                <a:cs typeface="Arial"/>
              </a:rPr>
              <a:t>		      individuel</a:t>
            </a:r>
            <a:endParaRPr/>
          </a:p>
        </p:txBody>
      </p:sp>
      <p:sp>
        <p:nvSpPr>
          <p:cNvPr id="9" name="ZoneTexte 8"/>
          <p:cNvSpPr txBox="1"/>
          <p:nvPr/>
        </p:nvSpPr>
        <p:spPr bwMode="auto">
          <a:xfrm>
            <a:off x="1820137" y="4959715"/>
            <a:ext cx="7111293" cy="1341479"/>
          </a:xfrm>
          <a:prstGeom prst="rect">
            <a:avLst/>
          </a:prstGeom>
          <a:noFill/>
        </p:spPr>
        <p:txBody>
          <a:bodyPr wrap="square" rtlCol="0">
            <a:spAutoFit/>
          </a:bodyPr>
          <a:lstStyle/>
          <a:p>
            <a:pPr>
              <a:defRPr/>
            </a:pPr>
            <a:r>
              <a:rPr lang="fr-FR" sz="2800" b="1">
                <a:solidFill>
                  <a:schemeClr val="tx1">
                    <a:lumMod val="90000"/>
                    <a:lumOff val="5000"/>
                  </a:schemeClr>
                </a:solidFill>
                <a:cs typeface="Arial"/>
              </a:rPr>
              <a:t>Option 3 - LPD : </a:t>
            </a:r>
            <a:r>
              <a:rPr lang="fr-FR" sz="1800" b="1">
                <a:solidFill>
                  <a:schemeClr val="tx1">
                    <a:lumMod val="90000"/>
                    <a:lumOff val="5000"/>
                  </a:schemeClr>
                </a:solidFill>
                <a:cs typeface="Arial"/>
              </a:rPr>
              <a:t>1 journée à </a:t>
            </a:r>
            <a:r>
              <a:rPr lang="fr-FR" sz="1800" b="1" u="sng">
                <a:solidFill>
                  <a:schemeClr val="tx1">
                    <a:lumMod val="90000"/>
                    <a:lumOff val="5000"/>
                  </a:schemeClr>
                </a:solidFill>
                <a:cs typeface="Arial"/>
              </a:rPr>
              <a:t>Marseille</a:t>
            </a:r>
            <a:r>
              <a:rPr lang="fr-FR" sz="1800" b="1">
                <a:solidFill>
                  <a:schemeClr val="tx1">
                    <a:lumMod val="90000"/>
                    <a:lumOff val="5000"/>
                  </a:schemeClr>
                </a:solidFill>
                <a:cs typeface="Arial"/>
              </a:rPr>
              <a:t> de formation d’animateur et participation à une demi journée minimum aux semestres </a:t>
            </a:r>
            <a:endParaRPr sz="1800" b="1">
              <a:solidFill>
                <a:schemeClr val="tx1">
                  <a:lumMod val="90000"/>
                  <a:lumOff val="5000"/>
                </a:schemeClr>
              </a:solidFill>
              <a:cs typeface="Arial"/>
            </a:endParaRPr>
          </a:p>
          <a:p>
            <a:pPr marL="283879" indent="-283879">
              <a:buFont typeface="Arial"/>
              <a:buChar char="•"/>
              <a:defRPr/>
            </a:pPr>
            <a:r>
              <a:rPr lang="fr-FR" sz="1800" b="1">
                <a:solidFill>
                  <a:schemeClr val="tx1">
                    <a:lumMod val="90000"/>
                    <a:lumOff val="5000"/>
                  </a:schemeClr>
                </a:solidFill>
                <a:cs typeface="Arial"/>
              </a:rPr>
              <a:t>impairs : à la fête de la science </a:t>
            </a:r>
            <a:endParaRPr sz="1800" b="1">
              <a:solidFill>
                <a:schemeClr val="tx1">
                  <a:lumMod val="90000"/>
                  <a:lumOff val="5000"/>
                </a:schemeClr>
              </a:solidFill>
              <a:cs typeface="Arial"/>
            </a:endParaRPr>
          </a:p>
          <a:p>
            <a:pPr marL="283879" indent="-283879">
              <a:buFont typeface="Arial"/>
              <a:buChar char="•"/>
              <a:defRPr/>
            </a:pPr>
            <a:r>
              <a:rPr lang="fr-FR" sz="1800" b="1">
                <a:solidFill>
                  <a:schemeClr val="tx1">
                    <a:lumMod val="90000"/>
                    <a:lumOff val="5000"/>
                  </a:schemeClr>
                </a:solidFill>
                <a:cs typeface="Arial"/>
              </a:rPr>
              <a:t>pairs : au colloque « osons l’égalité » </a:t>
            </a:r>
            <a:endParaRPr sz="2800" b="1">
              <a:solidFill>
                <a:schemeClr val="tx1">
                  <a:lumMod val="90000"/>
                  <a:lumOff val="5000"/>
                </a:schemeClr>
              </a:solidFill>
              <a:cs typeface="Arial"/>
            </a:endParaRPr>
          </a:p>
        </p:txBody>
      </p:sp>
      <p:sp>
        <p:nvSpPr>
          <p:cNvPr id="10" name="ZoneTexte 9"/>
          <p:cNvSpPr txBox="1"/>
          <p:nvPr/>
        </p:nvSpPr>
        <p:spPr bwMode="auto">
          <a:xfrm>
            <a:off x="1886387" y="3539745"/>
            <a:ext cx="6978792" cy="792839"/>
          </a:xfrm>
          <a:prstGeom prst="rect">
            <a:avLst/>
          </a:prstGeom>
          <a:noFill/>
        </p:spPr>
        <p:txBody>
          <a:bodyPr wrap="square" rtlCol="0">
            <a:spAutoFit/>
          </a:bodyPr>
          <a:lstStyle/>
          <a:p>
            <a:pPr>
              <a:defRPr/>
            </a:pPr>
            <a:r>
              <a:rPr lang="fr-FR" sz="2800" b="1">
                <a:solidFill>
                  <a:schemeClr val="tx1">
                    <a:lumMod val="90000"/>
                    <a:lumOff val="5000"/>
                  </a:schemeClr>
                </a:solidFill>
                <a:cs typeface="Arial"/>
              </a:rPr>
              <a:t>Option 2 - Fondation Camp des Milles </a:t>
            </a:r>
            <a:r>
              <a:rPr lang="fr-FR" sz="1800" b="1">
                <a:solidFill>
                  <a:schemeClr val="tx1">
                    <a:lumMod val="90000"/>
                    <a:lumOff val="5000"/>
                  </a:schemeClr>
                </a:solidFill>
                <a:cs typeface="Arial"/>
              </a:rPr>
              <a:t>(FCDM) : </a:t>
            </a:r>
            <a:endParaRPr sz="1800" b="1">
              <a:solidFill>
                <a:schemeClr val="tx1">
                  <a:lumMod val="90000"/>
                  <a:lumOff val="5000"/>
                </a:schemeClr>
              </a:solidFill>
              <a:cs typeface="Arial"/>
            </a:endParaRPr>
          </a:p>
          <a:p>
            <a:pPr>
              <a:defRPr/>
            </a:pPr>
            <a:r>
              <a:rPr lang="fr-FR" sz="1800" b="1">
                <a:solidFill>
                  <a:schemeClr val="tx1">
                    <a:lumMod val="90000"/>
                    <a:lumOff val="5000"/>
                  </a:schemeClr>
                </a:solidFill>
                <a:cs typeface="Arial"/>
              </a:rPr>
              <a:t>2 journées de formation sur </a:t>
            </a:r>
            <a:r>
              <a:rPr lang="fr-FR" sz="1800" b="1" u="sng">
                <a:solidFill>
                  <a:schemeClr val="tx1">
                    <a:lumMod val="90000"/>
                    <a:lumOff val="5000"/>
                  </a:schemeClr>
                </a:solidFill>
                <a:cs typeface="Arial"/>
              </a:rPr>
              <a:t>Aix en Provence</a:t>
            </a:r>
            <a:endParaRPr sz="1800" b="1" u="sng">
              <a:solidFill>
                <a:schemeClr val="tx1">
                  <a:lumMod val="90000"/>
                  <a:lumOff val="5000"/>
                </a:schemeClr>
              </a:solidFill>
              <a:cs typeface="Arial"/>
            </a:endParaRPr>
          </a:p>
        </p:txBody>
      </p:sp>
      <p:sp>
        <p:nvSpPr>
          <p:cNvPr id="11" name="ZoneTexte 10"/>
          <p:cNvSpPr txBox="1"/>
          <p:nvPr/>
        </p:nvSpPr>
        <p:spPr bwMode="auto">
          <a:xfrm>
            <a:off x="1270623" y="1629957"/>
            <a:ext cx="183636" cy="701399"/>
          </a:xfrm>
          <a:prstGeom prst="rect">
            <a:avLst/>
          </a:prstGeom>
          <a:noFill/>
        </p:spPr>
        <p:txBody>
          <a:bodyPr wrap="none" rtlCol="0">
            <a:spAutoFit/>
          </a:bodyPr>
          <a:lstStyle/>
          <a:p>
            <a:pPr>
              <a:defRPr/>
            </a:pPr>
            <a:endParaRPr lang="fr-FR" sz="4000">
              <a:solidFill>
                <a:srgbClr val="00B050"/>
              </a:solidFill>
            </a:endParaRPr>
          </a:p>
        </p:txBody>
      </p:sp>
      <p:sp>
        <p:nvSpPr>
          <p:cNvPr id="12" name="ZoneTexte 11"/>
          <p:cNvSpPr txBox="1"/>
          <p:nvPr/>
        </p:nvSpPr>
        <p:spPr bwMode="auto">
          <a:xfrm>
            <a:off x="1270623" y="3171162"/>
            <a:ext cx="183636" cy="701399"/>
          </a:xfrm>
          <a:prstGeom prst="rect">
            <a:avLst/>
          </a:prstGeom>
          <a:noFill/>
        </p:spPr>
        <p:txBody>
          <a:bodyPr wrap="none" rtlCol="0">
            <a:spAutoFit/>
          </a:bodyPr>
          <a:lstStyle/>
          <a:p>
            <a:pPr>
              <a:defRPr/>
            </a:pPr>
            <a:endParaRPr lang="fr-FR" sz="4000"/>
          </a:p>
        </p:txBody>
      </p:sp>
      <p:sp>
        <p:nvSpPr>
          <p:cNvPr id="13" name="ZoneTexte 12"/>
          <p:cNvSpPr txBox="1"/>
          <p:nvPr/>
        </p:nvSpPr>
        <p:spPr bwMode="auto">
          <a:xfrm>
            <a:off x="1270623" y="4077069"/>
            <a:ext cx="183636" cy="701399"/>
          </a:xfrm>
          <a:prstGeom prst="rect">
            <a:avLst/>
          </a:prstGeom>
          <a:noFill/>
        </p:spPr>
        <p:txBody>
          <a:bodyPr wrap="none" rtlCol="0">
            <a:spAutoFit/>
          </a:bodyPr>
          <a:lstStyle/>
          <a:p>
            <a:pPr>
              <a:defRPr/>
            </a:pPr>
            <a:endParaRPr lang="fr-FR" sz="4000"/>
          </a:p>
        </p:txBody>
      </p:sp>
      <p:sp>
        <p:nvSpPr>
          <p:cNvPr id="20" name="ZoneTexte 19"/>
          <p:cNvSpPr txBox="1"/>
          <p:nvPr/>
        </p:nvSpPr>
        <p:spPr bwMode="auto">
          <a:xfrm>
            <a:off x="2402233" y="2148296"/>
            <a:ext cx="2169765" cy="366119"/>
          </a:xfrm>
          <a:prstGeom prst="rect">
            <a:avLst/>
          </a:prstGeom>
          <a:noFill/>
        </p:spPr>
        <p:txBody>
          <a:bodyPr wrap="square" rtlCol="0">
            <a:spAutoFit/>
          </a:bodyPr>
          <a:lstStyle/>
          <a:p>
            <a:pPr>
              <a:defRPr/>
            </a:pPr>
            <a:r>
              <a:rPr lang="fr-FR" b="1">
                <a:solidFill>
                  <a:srgbClr val="00B050"/>
                </a:solidFill>
              </a:rPr>
              <a:t>(Quiz de validation)</a:t>
            </a:r>
            <a:endParaRPr b="1">
              <a:solidFill>
                <a:srgbClr val="00B050"/>
              </a:solidFill>
            </a:endParaRPr>
          </a:p>
        </p:txBody>
      </p:sp>
      <p:sp>
        <p:nvSpPr>
          <p:cNvPr id="21" name="Accolade ouvrante 20"/>
          <p:cNvSpPr/>
          <p:nvPr/>
        </p:nvSpPr>
        <p:spPr bwMode="auto">
          <a:xfrm>
            <a:off x="1063395" y="3700073"/>
            <a:ext cx="207227" cy="2866096"/>
          </a:xfrm>
          <a:prstGeom prst="leftBrace">
            <a:avLst>
              <a:gd name="adj1" fmla="val 74472"/>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p>
        </p:txBody>
      </p:sp>
      <p:pic>
        <p:nvPicPr>
          <p:cNvPr id="6" name="Image 5"/>
          <p:cNvPicPr>
            <a:picLocks noChangeAspect="1"/>
          </p:cNvPicPr>
          <p:nvPr/>
        </p:nvPicPr>
        <p:blipFill>
          <a:blip r:embed="rId2"/>
          <a:stretch/>
        </p:blipFill>
        <p:spPr bwMode="auto">
          <a:xfrm>
            <a:off x="6895872" y="1214754"/>
            <a:ext cx="936104" cy="960738"/>
          </a:xfrm>
          <a:prstGeom prst="rect">
            <a:avLst/>
          </a:prstGeom>
        </p:spPr>
      </p:pic>
      <p:cxnSp>
        <p:nvCxnSpPr>
          <p:cNvPr id="24" name="Connecteur droit avec flèche 23"/>
          <p:cNvCxnSpPr>
            <a:cxnSpLocks/>
          </p:cNvCxnSpPr>
          <p:nvPr/>
        </p:nvCxnSpPr>
        <p:spPr bwMode="auto">
          <a:xfrm flipV="1">
            <a:off x="6017486" y="2493047"/>
            <a:ext cx="576064"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a:off x="6023152" y="2717631"/>
            <a:ext cx="3096344" cy="369332"/>
          </a:xfrm>
          <a:prstGeom prst="rect">
            <a:avLst/>
          </a:prstGeom>
          <a:ln>
            <a:noFill/>
          </a:ln>
        </p:spPr>
        <p:txBody>
          <a:bodyPr wrap="square">
            <a:spAutoFit/>
          </a:bodyPr>
          <a:lstStyle/>
          <a:p>
            <a:pPr>
              <a:defRPr/>
            </a:pPr>
            <a:r>
              <a:rPr lang="fr-FR" b="1"/>
              <a:t>(LGBTQIA+) Jonathan Dahan</a:t>
            </a:r>
            <a:endParaRPr/>
          </a:p>
        </p:txBody>
      </p:sp>
      <p:sp>
        <p:nvSpPr>
          <p:cNvPr id="26" name="Rectangle 25"/>
          <p:cNvSpPr/>
          <p:nvPr/>
        </p:nvSpPr>
        <p:spPr bwMode="auto">
          <a:xfrm>
            <a:off x="6599216" y="2366880"/>
            <a:ext cx="2267744" cy="369332"/>
          </a:xfrm>
          <a:prstGeom prst="rect">
            <a:avLst/>
          </a:prstGeom>
          <a:ln>
            <a:noFill/>
          </a:ln>
        </p:spPr>
        <p:txBody>
          <a:bodyPr wrap="square">
            <a:spAutoFit/>
          </a:bodyPr>
          <a:lstStyle/>
          <a:p>
            <a:pPr>
              <a:defRPr/>
            </a:pPr>
            <a:r>
              <a:rPr lang="fr-FR" b="1"/>
              <a:t>Association</a:t>
            </a:r>
            <a:endParaRPr/>
          </a:p>
        </p:txBody>
      </p:sp>
      <p:cxnSp>
        <p:nvCxnSpPr>
          <p:cNvPr id="28" name="Connecteur droit avec flèche 27"/>
          <p:cNvCxnSpPr>
            <a:cxnSpLocks/>
          </p:cNvCxnSpPr>
          <p:nvPr/>
        </p:nvCxnSpPr>
        <p:spPr bwMode="auto">
          <a:xfrm flipV="1">
            <a:off x="6267416" y="1629957"/>
            <a:ext cx="576064"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auto">
          <a:xfrm rot="16199969">
            <a:off x="-776134" y="1911218"/>
            <a:ext cx="2571556" cy="1006199"/>
          </a:xfrm>
          <a:prstGeom prst="rect">
            <a:avLst/>
          </a:prstGeom>
        </p:spPr>
        <p:txBody>
          <a:bodyPr wrap="square">
            <a:spAutoFit/>
          </a:bodyPr>
          <a:lstStyle/>
          <a:p>
            <a:pPr algn="ctr">
              <a:defRPr/>
            </a:pPr>
            <a:r>
              <a:rPr lang="fr-FR" sz="2000" b="1">
                <a:solidFill>
                  <a:srgbClr val="00B050"/>
                </a:solidFill>
                <a:cs typeface="Arial"/>
              </a:rPr>
              <a:t> pour étudiant·e·s en </a:t>
            </a:r>
            <a:endParaRPr/>
          </a:p>
          <a:p>
            <a:pPr algn="ctr">
              <a:defRPr/>
            </a:pPr>
            <a:r>
              <a:rPr lang="fr-FR" sz="2000" b="1">
                <a:solidFill>
                  <a:srgbClr val="00B050"/>
                </a:solidFill>
                <a:cs typeface="Arial"/>
              </a:rPr>
              <a:t>distanciel ou présentiel</a:t>
            </a:r>
            <a:endParaRPr lang="fr-FR" sz="2000"/>
          </a:p>
        </p:txBody>
      </p:sp>
      <p:sp>
        <p:nvSpPr>
          <p:cNvPr id="27" name="Rectangle 26"/>
          <p:cNvSpPr/>
          <p:nvPr/>
        </p:nvSpPr>
        <p:spPr bwMode="auto">
          <a:xfrm rot="16199998">
            <a:off x="-953870" y="4599483"/>
            <a:ext cx="2804965" cy="1006199"/>
          </a:xfrm>
          <a:prstGeom prst="rect">
            <a:avLst/>
          </a:prstGeom>
        </p:spPr>
        <p:txBody>
          <a:bodyPr wrap="square">
            <a:spAutoFit/>
          </a:bodyPr>
          <a:lstStyle/>
          <a:p>
            <a:pPr algn="ctr">
              <a:defRPr/>
            </a:pPr>
            <a:r>
              <a:rPr lang="fr-FR" sz="2000" b="1" i="0" u="none" strike="noStrike" cap="none" spc="0">
                <a:solidFill>
                  <a:schemeClr val="tx1"/>
                </a:solidFill>
                <a:latin typeface="Calibri"/>
                <a:ea typeface="Arial"/>
                <a:cs typeface="Arial"/>
              </a:rPr>
              <a:t>principalement pour étudiant·e·s en </a:t>
            </a:r>
            <a:r>
              <a:rPr lang="fr-FR" sz="2000" b="1">
                <a:solidFill>
                  <a:schemeClr val="tx1"/>
                </a:solidFill>
                <a:cs typeface="Arial"/>
              </a:rPr>
              <a:t>en présentiel</a:t>
            </a:r>
            <a:endParaRPr sz="2000">
              <a:solidFill>
                <a:schemeClr val="tx1"/>
              </a:solidFill>
            </a:endParaRPr>
          </a:p>
        </p:txBody>
      </p:sp>
      <p:sp>
        <p:nvSpPr>
          <p:cNvPr id="1334343380" name="Flèche : droite 1334343379"/>
          <p:cNvSpPr/>
          <p:nvPr/>
        </p:nvSpPr>
        <p:spPr bwMode="auto">
          <a:xfrm>
            <a:off x="1414639" y="1845551"/>
            <a:ext cx="343274" cy="270212"/>
          </a:xfrm>
          <a:prstGeom prst="rightArrow">
            <a:avLst>
              <a:gd name="adj1" fmla="val 50000"/>
              <a:gd name="adj2" fmla="val 38932"/>
            </a:avLst>
          </a:prstGeom>
          <a:solidFill>
            <a:srgbClr val="00B050"/>
          </a:solidFill>
          <a:ln w="25400" cap="flat" cmpd="sng" algn="ctr">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highlight>
                <a:srgbClr val="00FF00"/>
              </a:highlight>
            </a:endParaRPr>
          </a:p>
        </p:txBody>
      </p:sp>
      <p:sp>
        <p:nvSpPr>
          <p:cNvPr id="1841724364" name="Flèche : droite 1841724363"/>
          <p:cNvSpPr/>
          <p:nvPr/>
        </p:nvSpPr>
        <p:spPr bwMode="auto">
          <a:xfrm>
            <a:off x="1414639" y="3752853"/>
            <a:ext cx="343274" cy="270212"/>
          </a:xfrm>
          <a:prstGeom prst="rightArrow">
            <a:avLst>
              <a:gd name="adj1" fmla="val 50000"/>
              <a:gd name="adj2" fmla="val 50000"/>
            </a:avLst>
          </a:prstGeom>
          <a:solidFill>
            <a:schemeClr val="tx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highlight>
                <a:srgbClr val="00FF00"/>
              </a:highlight>
            </a:endParaRPr>
          </a:p>
        </p:txBody>
      </p:sp>
      <p:sp>
        <p:nvSpPr>
          <p:cNvPr id="1826217041" name="Flèche : droite 1826217040"/>
          <p:cNvSpPr/>
          <p:nvPr/>
        </p:nvSpPr>
        <p:spPr bwMode="auto">
          <a:xfrm>
            <a:off x="1362441" y="5162123"/>
            <a:ext cx="343274" cy="270212"/>
          </a:xfrm>
          <a:prstGeom prst="rightArrow">
            <a:avLst>
              <a:gd name="adj1" fmla="val 50000"/>
              <a:gd name="adj2" fmla="val 50000"/>
            </a:avLst>
          </a:prstGeom>
          <a:solidFill>
            <a:schemeClr val="tx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highlight>
                <a:srgbClr val="00FF00"/>
              </a:highlight>
            </a:endParaRPr>
          </a:p>
        </p:txBody>
      </p:sp>
      <p:pic>
        <p:nvPicPr>
          <p:cNvPr id="2141381516" name="Image 2141381515"/>
          <p:cNvPicPr>
            <a:picLocks noChangeAspect="1"/>
          </p:cNvPicPr>
          <p:nvPr/>
        </p:nvPicPr>
        <p:blipFill>
          <a:blip r:embed="rId3"/>
          <a:stretch/>
        </p:blipFill>
        <p:spPr bwMode="auto">
          <a:xfrm>
            <a:off x="7888548" y="1214753"/>
            <a:ext cx="1117136" cy="960737"/>
          </a:xfrm>
          <a:prstGeom prst="rect">
            <a:avLst/>
          </a:prstGeom>
        </p:spPr>
      </p:pic>
      <p:sp>
        <p:nvSpPr>
          <p:cNvPr id="1452203923" name="ZoneTexte 19"/>
          <p:cNvSpPr txBox="1"/>
          <p:nvPr/>
        </p:nvSpPr>
        <p:spPr bwMode="auto">
          <a:xfrm>
            <a:off x="2393709" y="4323049"/>
            <a:ext cx="2170125" cy="366119"/>
          </a:xfrm>
          <a:prstGeom prst="rect">
            <a:avLst/>
          </a:prstGeom>
          <a:noFill/>
        </p:spPr>
        <p:txBody>
          <a:bodyPr wrap="square" rtlCol="0">
            <a:spAutoFit/>
          </a:bodyPr>
          <a:lstStyle/>
          <a:p>
            <a:pPr>
              <a:defRPr/>
            </a:pPr>
            <a:r>
              <a:rPr lang="fr-FR" b="1">
                <a:solidFill>
                  <a:schemeClr val="tx1"/>
                </a:solidFill>
              </a:rPr>
              <a:t>(Quiz de validation)</a:t>
            </a:r>
            <a:endParaRPr b="1">
              <a:solidFill>
                <a:schemeClr val="tx1"/>
              </a:solidFill>
            </a:endParaRPr>
          </a:p>
        </p:txBody>
      </p:sp>
      <p:sp>
        <p:nvSpPr>
          <p:cNvPr id="96347421" name="ZoneTexte 19"/>
          <p:cNvSpPr txBox="1"/>
          <p:nvPr/>
        </p:nvSpPr>
        <p:spPr bwMode="auto">
          <a:xfrm>
            <a:off x="2402233" y="6259609"/>
            <a:ext cx="2787608" cy="366119"/>
          </a:xfrm>
          <a:prstGeom prst="rect">
            <a:avLst/>
          </a:prstGeom>
          <a:noFill/>
        </p:spPr>
        <p:txBody>
          <a:bodyPr wrap="square" rtlCol="0">
            <a:spAutoFit/>
          </a:bodyPr>
          <a:lstStyle/>
          <a:p>
            <a:pPr>
              <a:defRPr/>
            </a:pPr>
            <a:r>
              <a:rPr lang="fr-FR" b="1">
                <a:solidFill>
                  <a:schemeClr val="tx1"/>
                </a:solidFill>
              </a:rPr>
              <a:t>(sans Quiz de validation)</a:t>
            </a:r>
            <a:endParaRPr b="1">
              <a:solidFill>
                <a:schemeClr val="tx1"/>
              </a:solidFill>
            </a:endParaRPr>
          </a:p>
        </p:txBody>
      </p:sp>
      <p:sp>
        <p:nvSpPr>
          <p:cNvPr id="2" name="Rectangle : coins arrondis 1"/>
          <p:cNvSpPr/>
          <p:nvPr/>
        </p:nvSpPr>
        <p:spPr bwMode="auto">
          <a:xfrm>
            <a:off x="4644008" y="4437112"/>
            <a:ext cx="4427984" cy="432048"/>
          </a:xfrm>
          <a:prstGeom prst="roundRect">
            <a:avLst>
              <a:gd name="adj" fmla="val 16667"/>
            </a:avLst>
          </a:prstGeom>
          <a:solidFill>
            <a:srgbClr val="00B050">
              <a:alpha val="2902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9" name="ZoneTexte 19"/>
          <p:cNvSpPr txBox="1"/>
          <p:nvPr/>
        </p:nvSpPr>
        <p:spPr bwMode="auto">
          <a:xfrm>
            <a:off x="4716016" y="4437112"/>
            <a:ext cx="4968552" cy="369332"/>
          </a:xfrm>
          <a:prstGeom prst="rect">
            <a:avLst/>
          </a:prstGeom>
          <a:noFill/>
        </p:spPr>
        <p:txBody>
          <a:bodyPr wrap="square" rtlCol="0">
            <a:spAutoFit/>
          </a:bodyPr>
          <a:lstStyle/>
          <a:p>
            <a:pPr>
              <a:defRPr/>
            </a:pPr>
            <a:r>
              <a:rPr lang="fr-FR" b="1"/>
              <a:t>options possibles si vous habitez proche de… </a:t>
            </a:r>
            <a:endParaRPr b="1">
              <a:solidFill>
                <a:schemeClr val="tx1"/>
              </a:solidFill>
            </a:endParaRPr>
          </a:p>
        </p:txBody>
      </p:sp>
      <p:cxnSp>
        <p:nvCxnSpPr>
          <p:cNvPr id="7" name="Connecteur droit avec flèche 6"/>
          <p:cNvCxnSpPr>
            <a:cxnSpLocks/>
          </p:cNvCxnSpPr>
          <p:nvPr/>
        </p:nvCxnSpPr>
        <p:spPr bwMode="auto">
          <a:xfrm flipH="1" flipV="1">
            <a:off x="5724128" y="4293096"/>
            <a:ext cx="648072" cy="144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0" name="Connecteur droit avec flèche 29"/>
          <p:cNvCxnSpPr>
            <a:cxnSpLocks/>
          </p:cNvCxnSpPr>
          <p:nvPr/>
        </p:nvCxnSpPr>
        <p:spPr bwMode="auto">
          <a:xfrm flipH="1">
            <a:off x="5868144" y="4869159"/>
            <a:ext cx="504056" cy="2880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99000"/>
          </a:schemeClr>
        </a:solidFill>
        <a:effectLst/>
      </p:bgPr>
    </p:bg>
    <p:spTree>
      <p:nvGrpSpPr>
        <p:cNvPr id="1" name=""/>
        <p:cNvGrpSpPr/>
        <p:nvPr/>
      </p:nvGrpSpPr>
      <p:grpSpPr bwMode="auto">
        <a:xfrm>
          <a:off x="0" y="0"/>
          <a:ext cx="0" cy="0"/>
          <a:chOff x="0" y="0"/>
          <a:chExt cx="0" cy="0"/>
        </a:xfrm>
      </p:grpSpPr>
      <p:sp>
        <p:nvSpPr>
          <p:cNvPr id="3" name="ZoneTexte 2"/>
          <p:cNvSpPr txBox="1"/>
          <p:nvPr/>
        </p:nvSpPr>
        <p:spPr bwMode="auto">
          <a:xfrm>
            <a:off x="2915813" y="213920"/>
            <a:ext cx="4755600" cy="823320"/>
          </a:xfrm>
          <a:prstGeom prst="rect">
            <a:avLst/>
          </a:prstGeom>
          <a:noFill/>
        </p:spPr>
        <p:txBody>
          <a:bodyPr wrap="none" rtlCol="0">
            <a:spAutoFit/>
          </a:bodyPr>
          <a:lstStyle/>
          <a:p>
            <a:pPr>
              <a:defRPr/>
            </a:pPr>
            <a:r>
              <a:rPr lang="fr-FR" sz="2400" b="1">
                <a:solidFill>
                  <a:srgbClr val="00B050"/>
                </a:solidFill>
                <a:cs typeface="Arial"/>
              </a:rPr>
              <a:t>Option 1 - projets  </a:t>
            </a:r>
            <a:r>
              <a:rPr lang="fr-FR" sz="2400" b="1" i="0" u="none" strike="noStrike" cap="none" spc="0">
                <a:solidFill>
                  <a:srgbClr val="00B050"/>
                </a:solidFill>
                <a:latin typeface="Calibri"/>
                <a:ea typeface="Arial"/>
                <a:cs typeface="Arial"/>
              </a:rPr>
              <a:t>(en distanciel)</a:t>
            </a:r>
            <a:r>
              <a:rPr lang="fr-FR" sz="2400" b="1" i="0" u="none" strike="noStrike" cap="none" spc="0">
                <a:solidFill>
                  <a:srgbClr val="252E44"/>
                </a:solidFill>
                <a:latin typeface="Calibri"/>
                <a:ea typeface="Arial"/>
                <a:cs typeface="Arial"/>
              </a:rPr>
              <a:t>	</a:t>
            </a:r>
            <a:endParaRPr sz="2400"/>
          </a:p>
          <a:p>
            <a:pPr>
              <a:defRPr/>
            </a:pPr>
            <a:r>
              <a:rPr lang="fr-FR" sz="2400" b="1">
                <a:solidFill>
                  <a:srgbClr val="00B050"/>
                </a:solidFill>
                <a:cs typeface="Arial"/>
              </a:rPr>
              <a:t>				</a:t>
            </a:r>
            <a:endParaRPr sz="2400" b="1">
              <a:solidFill>
                <a:srgbClr val="00B050"/>
              </a:solidFill>
              <a:cs typeface="Arial"/>
            </a:endParaRPr>
          </a:p>
        </p:txBody>
      </p:sp>
      <p:sp>
        <p:nvSpPr>
          <p:cNvPr id="4" name="ZoneTexte 3"/>
          <p:cNvSpPr txBox="1"/>
          <p:nvPr/>
        </p:nvSpPr>
        <p:spPr bwMode="auto">
          <a:xfrm>
            <a:off x="2195735" y="764703"/>
            <a:ext cx="183636" cy="701399"/>
          </a:xfrm>
          <a:prstGeom prst="rect">
            <a:avLst/>
          </a:prstGeom>
          <a:noFill/>
        </p:spPr>
        <p:txBody>
          <a:bodyPr wrap="none" rtlCol="0">
            <a:spAutoFit/>
          </a:bodyPr>
          <a:lstStyle/>
          <a:p>
            <a:pPr>
              <a:defRPr/>
            </a:pPr>
            <a:endParaRPr lang="fr-FR" sz="4000">
              <a:solidFill>
                <a:srgbClr val="00B050"/>
              </a:solidFill>
            </a:endParaRPr>
          </a:p>
        </p:txBody>
      </p:sp>
      <p:pic>
        <p:nvPicPr>
          <p:cNvPr id="5" name="Image 4"/>
          <p:cNvPicPr>
            <a:picLocks noChangeAspect="1"/>
          </p:cNvPicPr>
          <p:nvPr/>
        </p:nvPicPr>
        <p:blipFill>
          <a:blip r:embed="rId2"/>
          <a:stretch/>
        </p:blipFill>
        <p:spPr bwMode="auto">
          <a:xfrm>
            <a:off x="2915813" y="764702"/>
            <a:ext cx="1001486" cy="1027842"/>
          </a:xfrm>
          <a:prstGeom prst="rect">
            <a:avLst/>
          </a:prstGeom>
        </p:spPr>
      </p:pic>
      <p:sp>
        <p:nvSpPr>
          <p:cNvPr id="6" name="ZoneTexte 5"/>
          <p:cNvSpPr txBox="1"/>
          <p:nvPr/>
        </p:nvSpPr>
        <p:spPr bwMode="auto">
          <a:xfrm>
            <a:off x="178971" y="2782232"/>
            <a:ext cx="8821695" cy="1310999"/>
          </a:xfrm>
          <a:prstGeom prst="rect">
            <a:avLst/>
          </a:prstGeom>
          <a:noFill/>
        </p:spPr>
        <p:txBody>
          <a:bodyPr wrap="square" rtlCol="0">
            <a:spAutoFit/>
          </a:bodyPr>
          <a:lstStyle/>
          <a:p>
            <a:pPr>
              <a:defRPr/>
            </a:pPr>
            <a:r>
              <a:rPr lang="fr-FR" sz="2000" b="1">
                <a:solidFill>
                  <a:schemeClr val="tx1">
                    <a:lumMod val="90000"/>
                    <a:lumOff val="5000"/>
                  </a:schemeClr>
                </a:solidFill>
                <a:cs typeface="Arial"/>
              </a:rPr>
              <a:t>Formation sur les biais cognitifs, les violences et les harcèlements ; travail en équipe sur un sujet au choix. Tout pourra se faire à distance, par utilisations combinées d’un </a:t>
            </a:r>
            <a:r>
              <a:rPr lang="fr-FR" sz="2000" b="1" u="none">
                <a:solidFill>
                  <a:schemeClr val="tx1">
                    <a:lumMod val="90000"/>
                    <a:lumOff val="5000"/>
                  </a:schemeClr>
                </a:solidFill>
                <a:cs typeface="Arial"/>
              </a:rPr>
              <a:t>padlet</a:t>
            </a:r>
            <a:r>
              <a:rPr lang="fr-FR" sz="2000" b="1">
                <a:solidFill>
                  <a:schemeClr val="tx1">
                    <a:lumMod val="90000"/>
                    <a:lumOff val="5000"/>
                  </a:schemeClr>
                </a:solidFill>
                <a:cs typeface="Arial"/>
              </a:rPr>
              <a:t>, du forum du bonus et des réunions zoom de suivi/régulation de projets		</a:t>
            </a:r>
            <a:endParaRPr sz="2000" b="1">
              <a:solidFill>
                <a:schemeClr val="tx1">
                  <a:lumMod val="90000"/>
                  <a:lumOff val="5000"/>
                </a:schemeClr>
              </a:solidFill>
              <a:cs typeface="Arial"/>
            </a:endParaRPr>
          </a:p>
        </p:txBody>
      </p:sp>
      <p:sp>
        <p:nvSpPr>
          <p:cNvPr id="7" name="ZoneTexte 6"/>
          <p:cNvSpPr txBox="1"/>
          <p:nvPr/>
        </p:nvSpPr>
        <p:spPr bwMode="auto">
          <a:xfrm>
            <a:off x="230428" y="4595245"/>
            <a:ext cx="5718922" cy="1615799"/>
          </a:xfrm>
          <a:prstGeom prst="rect">
            <a:avLst/>
          </a:prstGeom>
          <a:noFill/>
        </p:spPr>
        <p:txBody>
          <a:bodyPr wrap="square" rtlCol="0">
            <a:spAutoFit/>
          </a:bodyPr>
          <a:lstStyle/>
          <a:p>
            <a:pPr algn="just">
              <a:defRPr/>
            </a:pPr>
            <a:r>
              <a:rPr lang="fr-FR" sz="2000" b="1">
                <a:solidFill>
                  <a:schemeClr val="tx1">
                    <a:lumMod val="90000"/>
                    <a:lumOff val="5000"/>
                  </a:schemeClr>
                </a:solidFill>
                <a:cs typeface="Arial"/>
              </a:rPr>
              <a:t>Possibilité de s’engager seul·e au sein du centre marseillais Lesbiennes, Gay, Bisexuel·le·s, Trans, Queer, Intersexes, A-sexuels ou A-romantiques  (LGBTQIA</a:t>
            </a:r>
            <a:r>
              <a:rPr lang="fr-FR" sz="2000" b="1" baseline="30000">
                <a:solidFill>
                  <a:schemeClr val="tx1">
                    <a:lumMod val="90000"/>
                    <a:lumOff val="5000"/>
                  </a:schemeClr>
                </a:solidFill>
                <a:cs typeface="Arial"/>
              </a:rPr>
              <a:t>+</a:t>
            </a:r>
            <a:r>
              <a:rPr lang="fr-FR" sz="2000" b="1">
                <a:solidFill>
                  <a:schemeClr val="tx1">
                    <a:lumMod val="90000"/>
                    <a:lumOff val="5000"/>
                  </a:schemeClr>
                </a:solidFill>
                <a:cs typeface="Arial"/>
              </a:rPr>
              <a:t>)</a:t>
            </a:r>
            <a:endParaRPr sz="2000">
              <a:solidFill>
                <a:schemeClr val="tx1">
                  <a:lumMod val="90000"/>
                  <a:lumOff val="5000"/>
                </a:schemeClr>
              </a:solidFill>
            </a:endParaRPr>
          </a:p>
          <a:p>
            <a:pPr algn="just">
              <a:defRPr/>
            </a:pPr>
            <a:r>
              <a:rPr lang="fr-FR" sz="2000" b="1">
                <a:solidFill>
                  <a:schemeClr val="tx1">
                    <a:lumMod val="90000"/>
                    <a:lumOff val="5000"/>
                  </a:schemeClr>
                </a:solidFill>
                <a:cs typeface="Arial"/>
              </a:rPr>
              <a:t> </a:t>
            </a:r>
            <a:endParaRPr sz="2000">
              <a:solidFill>
                <a:schemeClr val="tx1">
                  <a:lumMod val="90000"/>
                  <a:lumOff val="5000"/>
                </a:schemeClr>
              </a:solidFill>
            </a:endParaRPr>
          </a:p>
        </p:txBody>
      </p:sp>
      <p:sp>
        <p:nvSpPr>
          <p:cNvPr id="9" name="Rectangle 8"/>
          <p:cNvSpPr/>
          <p:nvPr/>
        </p:nvSpPr>
        <p:spPr bwMode="auto">
          <a:xfrm>
            <a:off x="230428" y="5938669"/>
            <a:ext cx="8852146" cy="1006199"/>
          </a:xfrm>
          <a:prstGeom prst="rect">
            <a:avLst/>
          </a:prstGeom>
        </p:spPr>
        <p:txBody>
          <a:bodyPr wrap="square">
            <a:spAutoFit/>
          </a:bodyPr>
          <a:lstStyle/>
          <a:p>
            <a:pPr>
              <a:defRPr/>
            </a:pPr>
            <a:r>
              <a:rPr lang="fr-FR" sz="2000" b="1"/>
              <a:t>Ce travail </a:t>
            </a:r>
            <a:r>
              <a:rPr lang="fr-FR" sz="2000" b="1" i="0" u="none" strike="noStrike" cap="none" spc="0">
                <a:solidFill>
                  <a:schemeClr val="tx1"/>
                </a:solidFill>
                <a:latin typeface="Calibri"/>
                <a:ea typeface="Arial"/>
                <a:cs typeface="Arial"/>
              </a:rPr>
              <a:t>du bonus</a:t>
            </a:r>
            <a:r>
              <a:rPr lang="fr-FR" sz="2000" b="1"/>
              <a:t>, réalisable en </a:t>
            </a:r>
            <a:r>
              <a:rPr lang="fr-FR" sz="2000" b="1">
                <a:solidFill>
                  <a:srgbClr val="00B050"/>
                </a:solidFill>
              </a:rPr>
              <a:t>distanciel </a:t>
            </a:r>
            <a:r>
              <a:rPr lang="fr-FR" sz="2000" b="1"/>
              <a:t>ou en présentiel,  correspond à une aide au fonctionnement, </a:t>
            </a:r>
            <a:r>
              <a:rPr lang="fr-FR" sz="2000" b="1" i="0" u="none" strike="noStrike" cap="none" spc="0">
                <a:solidFill>
                  <a:schemeClr val="tx1"/>
                </a:solidFill>
                <a:latin typeface="Calibri"/>
                <a:ea typeface="Arial"/>
                <a:cs typeface="Arial"/>
              </a:rPr>
              <a:t>ou à l’organisation ou à la communication de cette association</a:t>
            </a:r>
            <a:r>
              <a:rPr lang="fr-FR" sz="2000" b="1"/>
              <a:t>.</a:t>
            </a:r>
            <a:endParaRPr sz="2000" b="1"/>
          </a:p>
        </p:txBody>
      </p:sp>
      <p:sp>
        <p:nvSpPr>
          <p:cNvPr id="13" name="Rectangle 12"/>
          <p:cNvSpPr/>
          <p:nvPr/>
        </p:nvSpPr>
        <p:spPr bwMode="auto">
          <a:xfrm>
            <a:off x="5683327" y="5481352"/>
            <a:ext cx="3399247" cy="335639"/>
          </a:xfrm>
          <a:prstGeom prst="rect">
            <a:avLst/>
          </a:prstGeom>
        </p:spPr>
        <p:txBody>
          <a:bodyPr wrap="none">
            <a:spAutoFit/>
          </a:bodyPr>
          <a:lstStyle/>
          <a:p>
            <a:pPr>
              <a:defRPr/>
            </a:pPr>
            <a:r>
              <a:rPr lang="fr-FR" sz="1600" b="1"/>
              <a:t>jonathan.dahan@pride-marseille.com</a:t>
            </a:r>
            <a:endParaRPr sz="1600"/>
          </a:p>
        </p:txBody>
      </p:sp>
      <p:sp>
        <p:nvSpPr>
          <p:cNvPr id="14" name="Rectangle 13"/>
          <p:cNvSpPr/>
          <p:nvPr/>
        </p:nvSpPr>
        <p:spPr bwMode="auto">
          <a:xfrm>
            <a:off x="2090067" y="1874889"/>
            <a:ext cx="2674560" cy="335639"/>
          </a:xfrm>
          <a:prstGeom prst="rect">
            <a:avLst/>
          </a:prstGeom>
        </p:spPr>
        <p:txBody>
          <a:bodyPr wrap="none">
            <a:spAutoFit/>
          </a:bodyPr>
          <a:lstStyle/>
          <a:p>
            <a:pPr>
              <a:defRPr/>
            </a:pPr>
            <a:r>
              <a:rPr lang="fr-FR" sz="1600" b="1"/>
              <a:t>gabrielle.regula@univ-amu.fr</a:t>
            </a:r>
            <a:endParaRPr sz="1600" b="1"/>
          </a:p>
        </p:txBody>
      </p:sp>
      <p:sp>
        <p:nvSpPr>
          <p:cNvPr id="562606382" name="Flèche : droite 562606381"/>
          <p:cNvSpPr/>
          <p:nvPr/>
        </p:nvSpPr>
        <p:spPr bwMode="auto">
          <a:xfrm>
            <a:off x="2483767" y="309588"/>
            <a:ext cx="343273" cy="270211"/>
          </a:xfrm>
          <a:prstGeom prst="rightArrow">
            <a:avLst>
              <a:gd name="adj1" fmla="val 50000"/>
              <a:gd name="adj2" fmla="val 50000"/>
            </a:avLst>
          </a:prstGeom>
          <a:solidFill>
            <a:srgbClr val="00B050"/>
          </a:solidFill>
          <a:ln w="25400" cap="flat" cmpd="sng" algn="ctr">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highlight>
                <a:srgbClr val="00FF00"/>
              </a:highlight>
            </a:endParaRPr>
          </a:p>
        </p:txBody>
      </p:sp>
      <p:sp>
        <p:nvSpPr>
          <p:cNvPr id="1687711486" name="Rectangle 13"/>
          <p:cNvSpPr/>
          <p:nvPr/>
        </p:nvSpPr>
        <p:spPr bwMode="auto">
          <a:xfrm>
            <a:off x="5570533" y="1874889"/>
            <a:ext cx="2703230" cy="335639"/>
          </a:xfrm>
          <a:prstGeom prst="rect">
            <a:avLst/>
          </a:prstGeom>
        </p:spPr>
        <p:txBody>
          <a:bodyPr wrap="none">
            <a:spAutoFit/>
          </a:bodyPr>
          <a:lstStyle/>
          <a:p>
            <a:pPr>
              <a:defRPr/>
            </a:pPr>
            <a:r>
              <a:rPr lang="fr-FR" sz="1600" b="1"/>
              <a:t>valerie.roubaud@univ-amu.fr</a:t>
            </a:r>
            <a:endParaRPr sz="1600" b="1"/>
          </a:p>
        </p:txBody>
      </p:sp>
      <p:pic>
        <p:nvPicPr>
          <p:cNvPr id="1299643859" name="Image 1299643858"/>
          <p:cNvPicPr>
            <a:picLocks noChangeAspect="1"/>
          </p:cNvPicPr>
          <p:nvPr/>
        </p:nvPicPr>
        <p:blipFill>
          <a:blip r:embed="rId3"/>
          <a:stretch/>
        </p:blipFill>
        <p:spPr bwMode="auto">
          <a:xfrm>
            <a:off x="6384197" y="686540"/>
            <a:ext cx="1117135" cy="960736"/>
          </a:xfrm>
          <a:prstGeom prst="rect">
            <a:avLst/>
          </a:prstGeom>
        </p:spPr>
      </p:pic>
      <p:sp>
        <p:nvSpPr>
          <p:cNvPr id="394148968" name="ZoneTexte 5"/>
          <p:cNvSpPr txBox="1"/>
          <p:nvPr/>
        </p:nvSpPr>
        <p:spPr bwMode="auto">
          <a:xfrm>
            <a:off x="2655403" y="2149731"/>
            <a:ext cx="5379793" cy="335639"/>
          </a:xfrm>
          <a:prstGeom prst="rect">
            <a:avLst/>
          </a:prstGeom>
          <a:noFill/>
        </p:spPr>
        <p:txBody>
          <a:bodyPr wrap="square" rtlCol="0">
            <a:spAutoFit/>
          </a:bodyPr>
          <a:lstStyle/>
          <a:p>
            <a:pPr>
              <a:defRPr/>
            </a:pPr>
            <a:r>
              <a:rPr lang="fr-FR" sz="1600" b="1">
                <a:solidFill>
                  <a:schemeClr val="tx1">
                    <a:lumMod val="90000"/>
                    <a:lumOff val="5000"/>
                  </a:schemeClr>
                </a:solidFill>
                <a:cs typeface="Arial"/>
              </a:rPr>
              <a:t>Enseignantes chercheures en Physique et Chimie à AMU</a:t>
            </a:r>
            <a:endParaRPr sz="1600" b="1">
              <a:solidFill>
                <a:schemeClr val="tx1">
                  <a:lumMod val="90000"/>
                  <a:lumOff val="5000"/>
                </a:schemeClr>
              </a:solidFill>
              <a:cs typeface="Arial"/>
            </a:endParaRPr>
          </a:p>
        </p:txBody>
      </p:sp>
      <p:sp>
        <p:nvSpPr>
          <p:cNvPr id="1600605053" name="ZoneTexte 6"/>
          <p:cNvSpPr txBox="1"/>
          <p:nvPr/>
        </p:nvSpPr>
        <p:spPr bwMode="auto">
          <a:xfrm>
            <a:off x="4254023" y="4093232"/>
            <a:ext cx="1807118" cy="731879"/>
          </a:xfrm>
          <a:prstGeom prst="rect">
            <a:avLst/>
          </a:prstGeom>
          <a:noFill/>
        </p:spPr>
        <p:txBody>
          <a:bodyPr wrap="square" rtlCol="0">
            <a:spAutoFit/>
          </a:bodyPr>
          <a:lstStyle/>
          <a:p>
            <a:pPr>
              <a:defRPr/>
            </a:pPr>
            <a:r>
              <a:rPr lang="fr-FR" sz="2400" b="1" i="0" u="none" strike="noStrike" cap="none" spc="0">
                <a:solidFill>
                  <a:srgbClr val="252E44"/>
                </a:solidFill>
                <a:latin typeface="Calibri"/>
                <a:cs typeface="Calibri"/>
              </a:rPr>
              <a:t>OU</a:t>
            </a:r>
            <a:endParaRPr/>
          </a:p>
          <a:p>
            <a:pPr>
              <a:defRPr/>
            </a:pPr>
            <a:r>
              <a:rPr lang="fr-FR" sz="2400" b="1">
                <a:solidFill>
                  <a:srgbClr val="252E44"/>
                </a:solidFill>
                <a:cs typeface="Arial"/>
              </a:rPr>
              <a:t> </a:t>
            </a:r>
            <a:endParaRPr/>
          </a:p>
        </p:txBody>
      </p:sp>
      <p:pic>
        <p:nvPicPr>
          <p:cNvPr id="515111556" name="Image 515111555"/>
          <p:cNvPicPr>
            <a:picLocks noChangeAspect="1"/>
          </p:cNvPicPr>
          <p:nvPr/>
        </p:nvPicPr>
        <p:blipFill>
          <a:blip r:embed="rId4"/>
          <a:stretch/>
        </p:blipFill>
        <p:spPr bwMode="auto">
          <a:xfrm>
            <a:off x="6124283" y="4714963"/>
            <a:ext cx="2517334" cy="7663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numéro de diapositive 4"/>
          <p:cNvSpPr txBox="1"/>
          <p:nvPr/>
        </p:nvSpPr>
        <p:spPr bwMode="auto">
          <a:xfrm>
            <a:off x="8164513" y="300038"/>
            <a:ext cx="454025" cy="141287"/>
          </a:xfrm>
          <a:prstGeom prst="rect">
            <a:avLst/>
          </a:prstGeom>
        </p:spPr>
        <p:txBody>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fr-FR"/>
          </a:p>
        </p:txBody>
      </p:sp>
      <p:sp>
        <p:nvSpPr>
          <p:cNvPr id="3" name="ZoneTexte 2"/>
          <p:cNvSpPr txBox="1"/>
          <p:nvPr/>
        </p:nvSpPr>
        <p:spPr bwMode="auto">
          <a:xfrm>
            <a:off x="1826197" y="63788"/>
            <a:ext cx="6569645" cy="457559"/>
          </a:xfrm>
          <a:prstGeom prst="rect">
            <a:avLst/>
          </a:prstGeom>
          <a:noFill/>
        </p:spPr>
        <p:txBody>
          <a:bodyPr wrap="square" rtlCol="0">
            <a:spAutoFit/>
          </a:bodyPr>
          <a:lstStyle/>
          <a:p>
            <a:pPr algn="ctr">
              <a:defRPr/>
            </a:pPr>
            <a:r>
              <a:rPr lang="fr-FR" sz="2400" b="1">
                <a:solidFill>
                  <a:srgbClr val="252E44"/>
                </a:solidFill>
                <a:cs typeface="Arial"/>
              </a:rPr>
              <a:t>Option 2 - Fondation du Camp des Milles </a:t>
            </a:r>
            <a:endParaRPr sz="2400"/>
          </a:p>
        </p:txBody>
      </p:sp>
      <p:sp>
        <p:nvSpPr>
          <p:cNvPr id="4" name="Sous-titre 2"/>
          <p:cNvSpPr txBox="1"/>
          <p:nvPr/>
        </p:nvSpPr>
        <p:spPr bwMode="auto">
          <a:xfrm>
            <a:off x="3152393" y="2629008"/>
            <a:ext cx="5755531" cy="605029"/>
          </a:xfrm>
          <a:prstGeom prst="rect">
            <a:avLst/>
          </a:prstGeom>
          <a:noFill/>
          <a:ln>
            <a:noFill/>
          </a:ln>
        </p:spPr>
        <p:txBody>
          <a:bodyPr vert="horz" wrap="square" lIns="91440" tIns="45720" rIns="91440" bIns="45720" numCol="1" rtlCol="0" anchor="t" anchorCtr="0" compatLnSpc="1">
            <a:prstTxWarp prst="textNoShape">
              <a:avLst/>
            </a:prstTxWarp>
            <a:noAutofit/>
          </a:bodyPr>
          <a:lstStyle>
            <a:lvl1pPr marL="342900" indent="-342900" algn="l" defTabSz="457200">
              <a:spcBef>
                <a:spcPts val="0"/>
              </a:spcBef>
              <a:spcAft>
                <a:spcPts val="0"/>
              </a:spcAft>
              <a:buFont typeface="Arial"/>
              <a:buChar char="•"/>
              <a:defRPr sz="1400" b="1">
                <a:solidFill>
                  <a:schemeClr val="tx1"/>
                </a:solidFill>
                <a:latin typeface="Arial"/>
                <a:ea typeface="ＭＳ Ｐゴシック"/>
                <a:cs typeface="Arial"/>
              </a:defRPr>
            </a:lvl1pPr>
            <a:lvl2pPr marL="914400" indent="-457200" algn="l" defTabSz="457200">
              <a:spcBef>
                <a:spcPts val="0"/>
              </a:spcBef>
              <a:spcAft>
                <a:spcPts val="0"/>
              </a:spcAft>
              <a:buClr>
                <a:srgbClr val="AFB1A5"/>
              </a:buClr>
              <a:buSzPct val="80000"/>
              <a:buAutoNum type="circleNumDbPlain"/>
              <a:defRPr sz="1400">
                <a:solidFill>
                  <a:schemeClr val="tx1"/>
                </a:solidFill>
                <a:latin typeface="Arial"/>
                <a:ea typeface="ＭＳ Ｐゴシック"/>
                <a:cs typeface="Arial"/>
              </a:defRPr>
            </a:lvl2pPr>
            <a:lvl3pPr marL="1200150" indent="-285750" algn="l" defTabSz="457200">
              <a:spcBef>
                <a:spcPts val="0"/>
              </a:spcBef>
              <a:spcAft>
                <a:spcPts val="0"/>
              </a:spcAft>
              <a:buClr>
                <a:srgbClr val="AFB1A5"/>
              </a:buClr>
              <a:buFont typeface="Wingdings"/>
              <a:buChar char=""/>
              <a:defRPr sz="1400">
                <a:solidFill>
                  <a:schemeClr val="tx1"/>
                </a:solidFill>
                <a:latin typeface="Arial"/>
                <a:ea typeface="ＭＳ Ｐゴシック"/>
                <a:cs typeface="Arial"/>
              </a:defRPr>
            </a:lvl3pPr>
            <a:lvl4pPr marL="1600200" indent="-228600" algn="l" defTabSz="457200">
              <a:spcBef>
                <a:spcPts val="0"/>
              </a:spcBef>
              <a:spcAft>
                <a:spcPts val="0"/>
              </a:spcAft>
              <a:buClr>
                <a:srgbClr val="AFB1A5"/>
              </a:buClr>
              <a:buSzPct val="130000"/>
              <a:buFont typeface="Arial"/>
              <a:buChar char="•"/>
              <a:defRPr sz="1400">
                <a:solidFill>
                  <a:schemeClr val="tx1"/>
                </a:solidFill>
                <a:latin typeface="Arial"/>
                <a:ea typeface="ＭＳ Ｐゴシック"/>
                <a:cs typeface="Arial"/>
              </a:defRPr>
            </a:lvl4pPr>
            <a:lvl5pPr marL="2057400" indent="-228600" algn="l" defTabSz="457200">
              <a:spcBef>
                <a:spcPts val="0"/>
              </a:spcBef>
              <a:spcAft>
                <a:spcPts val="0"/>
              </a:spcAft>
              <a:buClr>
                <a:srgbClr val="AFB1A5"/>
              </a:buClr>
              <a:buFont typeface="Arial"/>
              <a:buChar char="»"/>
              <a:defRPr sz="1400">
                <a:solidFill>
                  <a:schemeClr val="tx1"/>
                </a:solidFill>
                <a:latin typeface="Arial"/>
                <a:ea typeface="ＭＳ Ｐゴシック"/>
                <a:cs typeface="Arial"/>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marL="0" indent="0" algn="ctr">
              <a:spcAft>
                <a:spcPts val="0"/>
              </a:spcAft>
              <a:buFont typeface="Arial"/>
              <a:buNone/>
              <a:defRPr/>
            </a:pPr>
            <a:r>
              <a:rPr lang="fr-FR" sz="1800" b="1">
                <a:solidFill>
                  <a:srgbClr val="252E44"/>
                </a:solidFill>
                <a:latin typeface="Arial"/>
                <a:cs typeface="Arial"/>
              </a:rPr>
              <a:t>Formation nationale  au</a:t>
            </a:r>
            <a:r>
              <a:rPr lang="fr-FR" sz="2400" b="1">
                <a:solidFill>
                  <a:srgbClr val="252E44"/>
                </a:solidFill>
                <a:latin typeface="Arial"/>
                <a:cs typeface="Arial"/>
              </a:rPr>
              <a:t> </a:t>
            </a:r>
            <a:r>
              <a:rPr lang="fr-FR" sz="2000" b="1">
                <a:solidFill>
                  <a:srgbClr val="252E44"/>
                </a:solidFill>
                <a:latin typeface="Arial"/>
                <a:cs typeface="Arial"/>
              </a:rPr>
              <a:t>Label citoyen </a:t>
            </a:r>
            <a:endParaRPr sz="2000" b="1">
              <a:solidFill>
                <a:srgbClr val="252E44"/>
              </a:solidFill>
              <a:latin typeface="Arial"/>
              <a:cs typeface="Arial"/>
            </a:endParaRPr>
          </a:p>
          <a:p>
            <a:pPr algn="ctr">
              <a:spcAft>
                <a:spcPts val="0"/>
              </a:spcAft>
              <a:buFont typeface="Arial"/>
              <a:buNone/>
              <a:defRPr/>
            </a:pPr>
            <a:r>
              <a:rPr lang="fr-FR" sz="1600" b="1">
                <a:solidFill>
                  <a:srgbClr val="252E44"/>
                </a:solidFill>
                <a:latin typeface="Arial"/>
                <a:cs typeface="Arial"/>
              </a:rPr>
              <a:t>à la Fondation du Camp des Milles-Mémoire et Éducation (UNESCO, DILCRAH, Défenseur des Droits)</a:t>
            </a:r>
            <a:endParaRPr sz="1200" b="1"/>
          </a:p>
        </p:txBody>
      </p:sp>
      <p:sp>
        <p:nvSpPr>
          <p:cNvPr id="8" name="ZoneTexte 7"/>
          <p:cNvSpPr txBox="1"/>
          <p:nvPr/>
        </p:nvSpPr>
        <p:spPr bwMode="auto">
          <a:xfrm>
            <a:off x="1813162" y="-291132"/>
            <a:ext cx="643989" cy="1250039"/>
          </a:xfrm>
          <a:prstGeom prst="rect">
            <a:avLst/>
          </a:prstGeom>
          <a:noFill/>
        </p:spPr>
        <p:txBody>
          <a:bodyPr wrap="square" rtlCol="0">
            <a:spAutoFit/>
          </a:bodyPr>
          <a:lstStyle/>
          <a:p>
            <a:pPr>
              <a:defRPr/>
            </a:pPr>
            <a:endParaRPr/>
          </a:p>
          <a:p>
            <a:pPr>
              <a:defRPr/>
            </a:pPr>
            <a:endParaRPr/>
          </a:p>
          <a:p>
            <a:pPr>
              <a:defRPr/>
            </a:pPr>
            <a:endParaRPr lang="fr-FR" sz="4000"/>
          </a:p>
        </p:txBody>
      </p:sp>
      <p:pic>
        <p:nvPicPr>
          <p:cNvPr id="11" name="Image 10"/>
          <p:cNvPicPr>
            <a:picLocks noChangeAspect="1"/>
          </p:cNvPicPr>
          <p:nvPr/>
        </p:nvPicPr>
        <p:blipFill>
          <a:blip r:embed="rId2"/>
          <a:stretch/>
        </p:blipFill>
        <p:spPr bwMode="auto">
          <a:xfrm>
            <a:off x="1202961" y="2629162"/>
            <a:ext cx="1611254" cy="2287644"/>
          </a:xfrm>
          <a:prstGeom prst="rect">
            <a:avLst/>
          </a:prstGeom>
          <a:ln>
            <a:noFill/>
          </a:ln>
        </p:spPr>
      </p:pic>
      <p:pic>
        <p:nvPicPr>
          <p:cNvPr id="12" name="Image 11"/>
          <p:cNvPicPr>
            <a:picLocks noChangeAspect="1"/>
          </p:cNvPicPr>
          <p:nvPr/>
        </p:nvPicPr>
        <p:blipFill>
          <a:blip r:embed="rId3"/>
          <a:stretch/>
        </p:blipFill>
        <p:spPr bwMode="auto">
          <a:xfrm>
            <a:off x="6916907" y="4414678"/>
            <a:ext cx="1610788" cy="2287644"/>
          </a:xfrm>
          <a:prstGeom prst="rect">
            <a:avLst/>
          </a:prstGeom>
        </p:spPr>
      </p:pic>
      <p:sp>
        <p:nvSpPr>
          <p:cNvPr id="18" name="ZoneTexte 17"/>
          <p:cNvSpPr txBox="1"/>
          <p:nvPr/>
        </p:nvSpPr>
        <p:spPr bwMode="auto">
          <a:xfrm>
            <a:off x="3373302" y="3597299"/>
            <a:ext cx="5688193" cy="914760"/>
          </a:xfrm>
          <a:prstGeom prst="rect">
            <a:avLst/>
          </a:prstGeom>
          <a:noFill/>
        </p:spPr>
        <p:txBody>
          <a:bodyPr vertOverflow="overflow" horzOverflow="overflow" vert="horz" wrap="square" lIns="91440" tIns="45720" rIns="91440" bIns="45720" numCol="1" spcCol="0" rtlCol="0" fromWordArt="0" anchor="ctr" anchorCtr="0" forceAA="0" compatLnSpc="0">
            <a:spAutoFit/>
          </a:bodyPr>
          <a:lstStyle/>
          <a:p>
            <a:pPr>
              <a:defRPr/>
            </a:pPr>
            <a:r>
              <a:rPr lang="fr-FR" b="1"/>
              <a:t>Durée : 2 jours consécutifs (dates fixées*par la</a:t>
            </a:r>
            <a:r>
              <a:rPr lang="fr-FR" b="1">
                <a:solidFill>
                  <a:schemeClr val="tx1">
                    <a:lumMod val="90000"/>
                    <a:lumOff val="5000"/>
                  </a:schemeClr>
                </a:solidFill>
              </a:rPr>
              <a:t> </a:t>
            </a:r>
            <a:r>
              <a:rPr lang="fr-FR" sz="1800" b="1" i="0" u="none" strike="noStrike" cap="none" spc="0">
                <a:solidFill>
                  <a:schemeClr val="tx1">
                    <a:lumMod val="90000"/>
                    <a:lumOff val="5000"/>
                  </a:schemeClr>
                </a:solidFill>
                <a:latin typeface="Calibri"/>
                <a:ea typeface="Arial"/>
                <a:cs typeface="Arial"/>
              </a:rPr>
              <a:t>FDCM</a:t>
            </a:r>
            <a:r>
              <a:rPr lang="fr-FR" b="1">
                <a:solidFill>
                  <a:schemeClr val="tx1">
                    <a:lumMod val="90000"/>
                    <a:lumOff val="5000"/>
                  </a:schemeClr>
                </a:solidFill>
              </a:rPr>
              <a:t>) </a:t>
            </a:r>
            <a:endParaRPr lang="fr-FR" b="1"/>
          </a:p>
          <a:p>
            <a:pPr>
              <a:defRPr/>
            </a:pPr>
            <a:r>
              <a:rPr lang="fr-FR" b="1"/>
              <a:t>voir dernière diapositive (n°8) de cette présentation pour plus d’informations  </a:t>
            </a:r>
            <a:endParaRPr/>
          </a:p>
        </p:txBody>
      </p:sp>
      <p:sp>
        <p:nvSpPr>
          <p:cNvPr id="6" name="Rectangle 5"/>
          <p:cNvSpPr/>
          <p:nvPr/>
        </p:nvSpPr>
        <p:spPr bwMode="auto">
          <a:xfrm>
            <a:off x="2689868" y="399539"/>
            <a:ext cx="3804247" cy="400110"/>
          </a:xfrm>
          <a:prstGeom prst="rect">
            <a:avLst/>
          </a:prstGeom>
        </p:spPr>
        <p:txBody>
          <a:bodyPr wrap="none">
            <a:spAutoFit/>
          </a:bodyPr>
          <a:lstStyle/>
          <a:p>
            <a:pPr>
              <a:defRPr/>
            </a:pPr>
            <a:r>
              <a:rPr lang="fr-FR" sz="2000" b="1">
                <a:cs typeface="Arial"/>
              </a:rPr>
              <a:t>(en présentiel, à Aix-en-Provence)</a:t>
            </a:r>
            <a:endParaRPr lang="fr-FR" sz="2000"/>
          </a:p>
        </p:txBody>
      </p:sp>
      <p:sp>
        <p:nvSpPr>
          <p:cNvPr id="358223686" name="Flèche : droite 358223685"/>
          <p:cNvSpPr/>
          <p:nvPr/>
        </p:nvSpPr>
        <p:spPr bwMode="auto">
          <a:xfrm>
            <a:off x="2008588" y="163007"/>
            <a:ext cx="364786" cy="297234"/>
          </a:xfrm>
          <a:prstGeom prst="rightArrow">
            <a:avLst>
              <a:gd name="adj1" fmla="val 50000"/>
              <a:gd name="adj2" fmla="val 50000"/>
            </a:avLst>
          </a:prstGeom>
          <a:solidFill>
            <a:schemeClr val="tx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2080766163" name="ZoneTexte 17"/>
          <p:cNvSpPr txBox="1"/>
          <p:nvPr/>
        </p:nvSpPr>
        <p:spPr bwMode="auto">
          <a:xfrm>
            <a:off x="418734" y="4962612"/>
            <a:ext cx="6320765" cy="1615799"/>
          </a:xfrm>
          <a:prstGeom prst="rect">
            <a:avLst/>
          </a:prstGeom>
          <a:noFill/>
        </p:spPr>
        <p:txBody>
          <a:bodyPr vertOverflow="overflow" horzOverflow="overflow" vert="horz" wrap="square" lIns="91440" tIns="45720" rIns="91440" bIns="45720" numCol="1" spcCol="0" rtlCol="0" fromWordArt="0" anchor="ctr" anchorCtr="0" forceAA="0" compatLnSpc="0">
            <a:spAutoFit/>
          </a:bodyPr>
          <a:lstStyle/>
          <a:p>
            <a:pPr>
              <a:defRPr/>
            </a:pPr>
            <a:r>
              <a:rPr lang="fr-FR" sz="2000" b="1"/>
              <a:t>Suite à cette formation, dans un semestre ultérieur, vous avez la possibilité de réaliser un projet individuel ou en groupe concernant les thèmes de la Fondation, vous permettant d’obtenir le Brevet Citoyen, reconnu nationalement.</a:t>
            </a:r>
            <a:endParaRPr sz="2000" b="1"/>
          </a:p>
        </p:txBody>
      </p:sp>
      <p:pic>
        <p:nvPicPr>
          <p:cNvPr id="314975733" name="Image 314975732"/>
          <p:cNvPicPr>
            <a:picLocks noChangeAspect="1"/>
          </p:cNvPicPr>
          <p:nvPr/>
        </p:nvPicPr>
        <p:blipFill>
          <a:blip r:embed="rId4"/>
          <a:stretch/>
        </p:blipFill>
        <p:spPr bwMode="auto">
          <a:xfrm>
            <a:off x="7174746" y="783252"/>
            <a:ext cx="931827" cy="1209524"/>
          </a:xfrm>
          <a:prstGeom prst="rect">
            <a:avLst/>
          </a:prstGeom>
        </p:spPr>
      </p:pic>
      <p:pic>
        <p:nvPicPr>
          <p:cNvPr id="1357911752" name="Image 1357911751"/>
          <p:cNvPicPr>
            <a:picLocks noChangeAspect="1"/>
          </p:cNvPicPr>
          <p:nvPr/>
        </p:nvPicPr>
        <p:blipFill>
          <a:blip r:embed="rId5"/>
          <a:stretch/>
        </p:blipFill>
        <p:spPr bwMode="auto">
          <a:xfrm>
            <a:off x="2488635" y="839842"/>
            <a:ext cx="1073576" cy="1224334"/>
          </a:xfrm>
          <a:prstGeom prst="rect">
            <a:avLst/>
          </a:prstGeom>
        </p:spPr>
      </p:pic>
      <p:sp>
        <p:nvSpPr>
          <p:cNvPr id="7343326" name="ZoneTexte 17"/>
          <p:cNvSpPr txBox="1"/>
          <p:nvPr/>
        </p:nvSpPr>
        <p:spPr bwMode="auto">
          <a:xfrm>
            <a:off x="1911574" y="2123246"/>
            <a:ext cx="5493253" cy="427079"/>
          </a:xfrm>
          <a:prstGeom prst="rect">
            <a:avLst/>
          </a:prstGeom>
          <a:solidFill>
            <a:srgbClr val="00B0F0">
              <a:alpha val="36000"/>
            </a:srgbClr>
          </a:solidFill>
        </p:spPr>
        <p:txBody>
          <a:bodyPr vertOverflow="overflow" horzOverflow="overflow" vert="horz" wrap="square" lIns="91440" tIns="45720" rIns="91440" bIns="45720" numCol="1" spcCol="0" rtlCol="0" fromWordArt="0" anchor="ctr" anchorCtr="0" forceAA="0" compatLnSpc="0">
            <a:spAutoFit/>
          </a:bodyPr>
          <a:lstStyle/>
          <a:p>
            <a:pPr>
              <a:defRPr/>
            </a:pPr>
            <a:r>
              <a:rPr lang="fr-FR" sz="2200" b="1" i="0" u="sng" strike="noStrike" cap="none" spc="0">
                <a:solidFill>
                  <a:schemeClr val="tx1"/>
                </a:solidFill>
                <a:latin typeface="Calibri"/>
                <a:ea typeface="Arial"/>
                <a:cs typeface="Calibri"/>
                <a:hlinkClick r:id="rId6" tooltip="mailto:benjamin.bitane@campdesmilles.org"/>
              </a:rPr>
              <a:t>S’adresser à :</a:t>
            </a:r>
            <a:r>
              <a:rPr lang="en-US" sz="2200" b="1" i="0" u="sng" strike="noStrike" cap="none" spc="0">
                <a:solidFill>
                  <a:schemeClr val="tx1"/>
                </a:solidFill>
                <a:latin typeface="Calibri"/>
                <a:ea typeface="Arial"/>
                <a:cs typeface="Arial"/>
                <a:hlinkClick r:id="rId6" tooltip="mailto:benjamin.bitane@campdesmilles.org"/>
              </a:rPr>
              <a:t> formation@campdesmilles.org</a:t>
            </a:r>
            <a:endParaRPr sz="2200"/>
          </a:p>
        </p:txBody>
      </p:sp>
      <p:pic>
        <p:nvPicPr>
          <p:cNvPr id="609885638" name="Image 609885637"/>
          <p:cNvPicPr>
            <a:picLocks noChangeAspect="1"/>
          </p:cNvPicPr>
          <p:nvPr/>
        </p:nvPicPr>
        <p:blipFill>
          <a:blip r:embed="rId7"/>
          <a:stretch/>
        </p:blipFill>
        <p:spPr bwMode="auto">
          <a:xfrm>
            <a:off x="4838699" y="839841"/>
            <a:ext cx="994230" cy="1224335"/>
          </a:xfrm>
          <a:prstGeom prst="rect">
            <a:avLst/>
          </a:prstGeom>
        </p:spPr>
      </p:pic>
      <p:sp>
        <p:nvSpPr>
          <p:cNvPr id="382906154" name="Sous-titre 2"/>
          <p:cNvSpPr txBox="1"/>
          <p:nvPr/>
        </p:nvSpPr>
        <p:spPr bwMode="auto">
          <a:xfrm>
            <a:off x="923018" y="1203827"/>
            <a:ext cx="2134215" cy="327556"/>
          </a:xfrm>
          <a:prstGeom prst="rect">
            <a:avLst/>
          </a:prstGeom>
          <a:noFill/>
          <a:ln>
            <a:noFill/>
          </a:ln>
        </p:spPr>
        <p:txBody>
          <a:bodyPr vert="horz" wrap="square" lIns="91440" tIns="45720" rIns="91440" bIns="45720" numCol="1" rtlCol="0" anchor="t" anchorCtr="0" compatLnSpc="1">
            <a:prstTxWarp prst="textNoShape">
              <a:avLst/>
            </a:prstTxWarp>
            <a:noAutofit/>
          </a:bodyPr>
          <a:lstStyle>
            <a:lvl1pPr marL="342900" indent="-342900" algn="l" defTabSz="457200">
              <a:spcBef>
                <a:spcPts val="0"/>
              </a:spcBef>
              <a:spcAft>
                <a:spcPts val="0"/>
              </a:spcAft>
              <a:buFont typeface="Arial"/>
              <a:buChar char="•"/>
              <a:defRPr sz="1400" b="1">
                <a:solidFill>
                  <a:schemeClr val="tx1"/>
                </a:solidFill>
                <a:latin typeface="Arial"/>
                <a:ea typeface="ＭＳ Ｐゴシック"/>
                <a:cs typeface="Arial"/>
              </a:defRPr>
            </a:lvl1pPr>
            <a:lvl2pPr marL="914400" indent="-457200" algn="l" defTabSz="457200">
              <a:spcBef>
                <a:spcPts val="0"/>
              </a:spcBef>
              <a:spcAft>
                <a:spcPts val="0"/>
              </a:spcAft>
              <a:buClr>
                <a:srgbClr val="AFB1A5"/>
              </a:buClr>
              <a:buSzPct val="80000"/>
              <a:buAutoNum type="circleNumDbPlain"/>
              <a:defRPr sz="1400">
                <a:solidFill>
                  <a:schemeClr val="tx1"/>
                </a:solidFill>
                <a:latin typeface="Arial"/>
                <a:ea typeface="ＭＳ Ｐゴシック"/>
                <a:cs typeface="Arial"/>
              </a:defRPr>
            </a:lvl2pPr>
            <a:lvl3pPr marL="1200150" indent="-285750" algn="l" defTabSz="457200">
              <a:spcBef>
                <a:spcPts val="0"/>
              </a:spcBef>
              <a:spcAft>
                <a:spcPts val="0"/>
              </a:spcAft>
              <a:buClr>
                <a:srgbClr val="AFB1A5"/>
              </a:buClr>
              <a:buFont typeface="Wingdings"/>
              <a:buChar char=""/>
              <a:defRPr sz="1400">
                <a:solidFill>
                  <a:schemeClr val="tx1"/>
                </a:solidFill>
                <a:latin typeface="Arial"/>
                <a:ea typeface="ＭＳ Ｐゴシック"/>
                <a:cs typeface="Arial"/>
              </a:defRPr>
            </a:lvl3pPr>
            <a:lvl4pPr marL="1600200" indent="-228600" algn="l" defTabSz="457200">
              <a:spcBef>
                <a:spcPts val="0"/>
              </a:spcBef>
              <a:spcAft>
                <a:spcPts val="0"/>
              </a:spcAft>
              <a:buClr>
                <a:srgbClr val="AFB1A5"/>
              </a:buClr>
              <a:buSzPct val="130000"/>
              <a:buFont typeface="Arial"/>
              <a:buChar char="•"/>
              <a:defRPr sz="1400">
                <a:solidFill>
                  <a:schemeClr val="tx1"/>
                </a:solidFill>
                <a:latin typeface="Arial"/>
                <a:ea typeface="ＭＳ Ｐゴシック"/>
                <a:cs typeface="Arial"/>
              </a:defRPr>
            </a:lvl4pPr>
            <a:lvl5pPr marL="2057400" indent="-228600" algn="l" defTabSz="457200">
              <a:spcBef>
                <a:spcPts val="0"/>
              </a:spcBef>
              <a:spcAft>
                <a:spcPts val="0"/>
              </a:spcAft>
              <a:buClr>
                <a:srgbClr val="AFB1A5"/>
              </a:buClr>
              <a:buFont typeface="Arial"/>
              <a:buChar char="»"/>
              <a:defRPr sz="1400">
                <a:solidFill>
                  <a:schemeClr val="tx1"/>
                </a:solidFill>
                <a:latin typeface="Arial"/>
                <a:ea typeface="ＭＳ Ｐゴシック"/>
                <a:cs typeface="Arial"/>
              </a:defRPr>
            </a:lvl5pPr>
            <a:lvl6pPr marL="2514599"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a:spcAft>
                <a:spcPts val="0"/>
              </a:spcAft>
              <a:buFont typeface="Arial"/>
              <a:buNone/>
              <a:defRPr/>
            </a:pPr>
            <a:r>
              <a:rPr sz="1600" b="1"/>
              <a:t>Benjamin </a:t>
            </a:r>
          </a:p>
          <a:p>
            <a:pPr algn="ctr">
              <a:spcAft>
                <a:spcPts val="0"/>
              </a:spcAft>
              <a:buFont typeface="Arial"/>
              <a:buNone/>
              <a:defRPr/>
            </a:pPr>
            <a:r>
              <a:rPr sz="1600" b="1"/>
              <a:t>Bitane</a:t>
            </a:r>
          </a:p>
        </p:txBody>
      </p:sp>
      <p:sp>
        <p:nvSpPr>
          <p:cNvPr id="2062294322" name="Sous-titre 2"/>
          <p:cNvSpPr txBox="1"/>
          <p:nvPr/>
        </p:nvSpPr>
        <p:spPr bwMode="auto">
          <a:xfrm>
            <a:off x="3211089" y="1203827"/>
            <a:ext cx="2134215" cy="327556"/>
          </a:xfrm>
          <a:prstGeom prst="rect">
            <a:avLst/>
          </a:prstGeom>
          <a:noFill/>
          <a:ln>
            <a:noFill/>
          </a:ln>
        </p:spPr>
        <p:txBody>
          <a:bodyPr vert="horz" wrap="square" lIns="91440" tIns="45720" rIns="91440" bIns="45720" numCol="1" rtlCol="0" anchor="t" anchorCtr="0" compatLnSpc="1">
            <a:prstTxWarp prst="textNoShape">
              <a:avLst/>
            </a:prstTxWarp>
            <a:noAutofit/>
          </a:bodyPr>
          <a:lstStyle>
            <a:lvl1pPr marL="342900" indent="-342900" algn="l" defTabSz="457200">
              <a:spcBef>
                <a:spcPts val="0"/>
              </a:spcBef>
              <a:spcAft>
                <a:spcPts val="0"/>
              </a:spcAft>
              <a:buFont typeface="Arial"/>
              <a:buChar char="•"/>
              <a:defRPr sz="1400" b="1">
                <a:solidFill>
                  <a:schemeClr val="tx1"/>
                </a:solidFill>
                <a:latin typeface="Arial"/>
                <a:ea typeface="ＭＳ Ｐゴシック"/>
                <a:cs typeface="Arial"/>
              </a:defRPr>
            </a:lvl1pPr>
            <a:lvl2pPr marL="914400" indent="-457200" algn="l" defTabSz="457200">
              <a:spcBef>
                <a:spcPts val="0"/>
              </a:spcBef>
              <a:spcAft>
                <a:spcPts val="0"/>
              </a:spcAft>
              <a:buClr>
                <a:srgbClr val="AFB1A5"/>
              </a:buClr>
              <a:buSzPct val="80000"/>
              <a:buAutoNum type="circleNumDbPlain"/>
              <a:defRPr sz="1400">
                <a:solidFill>
                  <a:schemeClr val="tx1"/>
                </a:solidFill>
                <a:latin typeface="Arial"/>
                <a:ea typeface="ＭＳ Ｐゴシック"/>
                <a:cs typeface="Arial"/>
              </a:defRPr>
            </a:lvl2pPr>
            <a:lvl3pPr marL="1200150" indent="-285750" algn="l" defTabSz="457200">
              <a:spcBef>
                <a:spcPts val="0"/>
              </a:spcBef>
              <a:spcAft>
                <a:spcPts val="0"/>
              </a:spcAft>
              <a:buClr>
                <a:srgbClr val="AFB1A5"/>
              </a:buClr>
              <a:buFont typeface="Wingdings"/>
              <a:buChar char=""/>
              <a:defRPr sz="1400">
                <a:solidFill>
                  <a:schemeClr val="tx1"/>
                </a:solidFill>
                <a:latin typeface="Arial"/>
                <a:ea typeface="ＭＳ Ｐゴシック"/>
                <a:cs typeface="Arial"/>
              </a:defRPr>
            </a:lvl3pPr>
            <a:lvl4pPr marL="1600200" indent="-228600" algn="l" defTabSz="457200">
              <a:spcBef>
                <a:spcPts val="0"/>
              </a:spcBef>
              <a:spcAft>
                <a:spcPts val="0"/>
              </a:spcAft>
              <a:buClr>
                <a:srgbClr val="AFB1A5"/>
              </a:buClr>
              <a:buSzPct val="130000"/>
              <a:buFont typeface="Arial"/>
              <a:buChar char="•"/>
              <a:defRPr sz="1400">
                <a:solidFill>
                  <a:schemeClr val="tx1"/>
                </a:solidFill>
                <a:latin typeface="Arial"/>
                <a:ea typeface="ＭＳ Ｐゴシック"/>
                <a:cs typeface="Arial"/>
              </a:defRPr>
            </a:lvl4pPr>
            <a:lvl5pPr marL="2057400" indent="-228600" algn="l" defTabSz="457200">
              <a:spcBef>
                <a:spcPts val="0"/>
              </a:spcBef>
              <a:spcAft>
                <a:spcPts val="0"/>
              </a:spcAft>
              <a:buClr>
                <a:srgbClr val="AFB1A5"/>
              </a:buClr>
              <a:buFont typeface="Arial"/>
              <a:buChar char="»"/>
              <a:defRPr sz="1400">
                <a:solidFill>
                  <a:schemeClr val="tx1"/>
                </a:solidFill>
                <a:latin typeface="Arial"/>
                <a:ea typeface="ＭＳ Ｐゴシック"/>
                <a:cs typeface="Arial"/>
              </a:defRPr>
            </a:lvl5pPr>
            <a:lvl6pPr marL="2514599"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a:spcAft>
                <a:spcPts val="0"/>
              </a:spcAft>
              <a:buFont typeface="Arial"/>
              <a:buNone/>
              <a:defRPr/>
            </a:pPr>
            <a:r>
              <a:rPr sz="1600" b="1"/>
              <a:t>Sandryne</a:t>
            </a:r>
          </a:p>
          <a:p>
            <a:pPr algn="ctr">
              <a:spcAft>
                <a:spcPts val="0"/>
              </a:spcAft>
              <a:buFont typeface="Arial"/>
              <a:buNone/>
              <a:defRPr/>
            </a:pPr>
            <a:r>
              <a:rPr sz="1600" b="1"/>
              <a:t>Pezzini</a:t>
            </a:r>
          </a:p>
          <a:p>
            <a:pPr algn="ctr">
              <a:spcAft>
                <a:spcPts val="0"/>
              </a:spcAft>
              <a:buFont typeface="Arial"/>
              <a:buNone/>
              <a:defRPr/>
            </a:pPr>
            <a:endParaRPr sz="1600" b="1"/>
          </a:p>
        </p:txBody>
      </p:sp>
      <p:sp>
        <p:nvSpPr>
          <p:cNvPr id="2016801769" name="Sous-titre 2"/>
          <p:cNvSpPr txBox="1"/>
          <p:nvPr/>
        </p:nvSpPr>
        <p:spPr bwMode="auto">
          <a:xfrm>
            <a:off x="5547164" y="1203827"/>
            <a:ext cx="2134215" cy="327556"/>
          </a:xfrm>
          <a:prstGeom prst="rect">
            <a:avLst/>
          </a:prstGeom>
          <a:noFill/>
          <a:ln>
            <a:noFill/>
          </a:ln>
        </p:spPr>
        <p:txBody>
          <a:bodyPr vert="horz" wrap="square" lIns="91440" tIns="45720" rIns="91440" bIns="45720" numCol="1" rtlCol="0" anchor="t" anchorCtr="0" compatLnSpc="1">
            <a:prstTxWarp prst="textNoShape">
              <a:avLst/>
            </a:prstTxWarp>
            <a:noAutofit/>
          </a:bodyPr>
          <a:lstStyle>
            <a:lvl1pPr marL="342900" indent="-342900" algn="l" defTabSz="457200">
              <a:spcBef>
                <a:spcPts val="0"/>
              </a:spcBef>
              <a:spcAft>
                <a:spcPts val="0"/>
              </a:spcAft>
              <a:buFont typeface="Arial"/>
              <a:buChar char="•"/>
              <a:defRPr sz="1400" b="1">
                <a:solidFill>
                  <a:schemeClr val="tx1"/>
                </a:solidFill>
                <a:latin typeface="Arial"/>
                <a:ea typeface="ＭＳ Ｐゴシック"/>
                <a:cs typeface="Arial"/>
              </a:defRPr>
            </a:lvl1pPr>
            <a:lvl2pPr marL="914400" indent="-457200" algn="l" defTabSz="457200">
              <a:spcBef>
                <a:spcPts val="0"/>
              </a:spcBef>
              <a:spcAft>
                <a:spcPts val="0"/>
              </a:spcAft>
              <a:buClr>
                <a:srgbClr val="AFB1A5"/>
              </a:buClr>
              <a:buSzPct val="80000"/>
              <a:buAutoNum type="circleNumDbPlain"/>
              <a:defRPr sz="1400">
                <a:solidFill>
                  <a:schemeClr val="tx1"/>
                </a:solidFill>
                <a:latin typeface="Arial"/>
                <a:ea typeface="ＭＳ Ｐゴシック"/>
                <a:cs typeface="Arial"/>
              </a:defRPr>
            </a:lvl2pPr>
            <a:lvl3pPr marL="1200150" indent="-285750" algn="l" defTabSz="457200">
              <a:spcBef>
                <a:spcPts val="0"/>
              </a:spcBef>
              <a:spcAft>
                <a:spcPts val="0"/>
              </a:spcAft>
              <a:buClr>
                <a:srgbClr val="AFB1A5"/>
              </a:buClr>
              <a:buFont typeface="Wingdings"/>
              <a:buChar char=""/>
              <a:defRPr sz="1400">
                <a:solidFill>
                  <a:schemeClr val="tx1"/>
                </a:solidFill>
                <a:latin typeface="Arial"/>
                <a:ea typeface="ＭＳ Ｐゴシック"/>
                <a:cs typeface="Arial"/>
              </a:defRPr>
            </a:lvl3pPr>
            <a:lvl4pPr marL="1600200" indent="-228600" algn="l" defTabSz="457200">
              <a:spcBef>
                <a:spcPts val="0"/>
              </a:spcBef>
              <a:spcAft>
                <a:spcPts val="0"/>
              </a:spcAft>
              <a:buClr>
                <a:srgbClr val="AFB1A5"/>
              </a:buClr>
              <a:buSzPct val="130000"/>
              <a:buFont typeface="Arial"/>
              <a:buChar char="•"/>
              <a:defRPr sz="1400">
                <a:solidFill>
                  <a:schemeClr val="tx1"/>
                </a:solidFill>
                <a:latin typeface="Arial"/>
                <a:ea typeface="ＭＳ Ｐゴシック"/>
                <a:cs typeface="Arial"/>
              </a:defRPr>
            </a:lvl4pPr>
            <a:lvl5pPr marL="2057400" indent="-228600" algn="l" defTabSz="457200">
              <a:spcBef>
                <a:spcPts val="0"/>
              </a:spcBef>
              <a:spcAft>
                <a:spcPts val="0"/>
              </a:spcAft>
              <a:buClr>
                <a:srgbClr val="AFB1A5"/>
              </a:buClr>
              <a:buFont typeface="Arial"/>
              <a:buChar char="»"/>
              <a:defRPr sz="1400">
                <a:solidFill>
                  <a:schemeClr val="tx1"/>
                </a:solidFill>
                <a:latin typeface="Arial"/>
                <a:ea typeface="ＭＳ Ｐゴシック"/>
                <a:cs typeface="Arial"/>
              </a:defRPr>
            </a:lvl5pPr>
            <a:lvl6pPr marL="2514599"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a:spcAft>
                <a:spcPts val="0"/>
              </a:spcAft>
              <a:buFont typeface="Arial"/>
              <a:buNone/>
              <a:defRPr/>
            </a:pPr>
            <a:r>
              <a:rPr sz="1600" b="1"/>
              <a:t>Nolwenn</a:t>
            </a:r>
          </a:p>
          <a:p>
            <a:pPr algn="ctr">
              <a:spcAft>
                <a:spcPts val="0"/>
              </a:spcAft>
              <a:buFont typeface="Arial"/>
              <a:buNone/>
              <a:defRPr/>
            </a:pPr>
            <a:r>
              <a:rPr sz="1600" b="1"/>
              <a:t>Lécuyer</a:t>
            </a:r>
          </a:p>
          <a:p>
            <a:pPr algn="ctr">
              <a:spcAft>
                <a:spcPts val="0"/>
              </a:spcAft>
              <a:buFont typeface="Arial"/>
              <a:buNone/>
              <a:defRPr/>
            </a:pPr>
            <a:endParaRPr sz="16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p:cNvPicPr>
            <a:picLocks noChangeAspect="1"/>
          </p:cNvPicPr>
          <p:nvPr/>
        </p:nvPicPr>
        <p:blipFill>
          <a:blip r:embed="rId2"/>
          <a:stretch/>
        </p:blipFill>
        <p:spPr bwMode="auto">
          <a:xfrm>
            <a:off x="1259631" y="1294480"/>
            <a:ext cx="5905422" cy="2054399"/>
          </a:xfrm>
          <a:prstGeom prst="rect">
            <a:avLst/>
          </a:prstGeom>
        </p:spPr>
      </p:pic>
      <p:sp>
        <p:nvSpPr>
          <p:cNvPr id="4" name="ZoneTexte 3"/>
          <p:cNvSpPr txBox="1"/>
          <p:nvPr/>
        </p:nvSpPr>
        <p:spPr bwMode="auto">
          <a:xfrm>
            <a:off x="3056393" y="1652703"/>
            <a:ext cx="4572000" cy="461665"/>
          </a:xfrm>
          <a:prstGeom prst="rect">
            <a:avLst/>
          </a:prstGeom>
          <a:noFill/>
          <a:ln>
            <a:noFill/>
          </a:ln>
        </p:spPr>
        <p:txBody>
          <a:bodyPr wrap="square">
            <a:spAutoFit/>
          </a:bodyPr>
          <a:lstStyle/>
          <a:p>
            <a:pPr>
              <a:defRPr/>
            </a:pPr>
            <a:r>
              <a:rPr lang="en-US" sz="2400" b="1"/>
              <a:t>c.cantin@debrouillonet.org</a:t>
            </a:r>
            <a:endParaRPr/>
          </a:p>
        </p:txBody>
      </p:sp>
      <p:pic>
        <p:nvPicPr>
          <p:cNvPr id="5" name="Image 4"/>
          <p:cNvPicPr>
            <a:picLocks noChangeAspect="1"/>
          </p:cNvPicPr>
          <p:nvPr/>
        </p:nvPicPr>
        <p:blipFill>
          <a:blip r:embed="rId3"/>
          <a:stretch/>
        </p:blipFill>
        <p:spPr bwMode="auto">
          <a:xfrm>
            <a:off x="6890325" y="1250615"/>
            <a:ext cx="2028329" cy="1071065"/>
          </a:xfrm>
          <a:prstGeom prst="rect">
            <a:avLst/>
          </a:prstGeom>
        </p:spPr>
      </p:pic>
      <p:sp>
        <p:nvSpPr>
          <p:cNvPr id="14" name="ZoneTexte 13"/>
          <p:cNvSpPr txBox="1"/>
          <p:nvPr/>
        </p:nvSpPr>
        <p:spPr bwMode="auto">
          <a:xfrm>
            <a:off x="1948313" y="217410"/>
            <a:ext cx="6564246" cy="457559"/>
          </a:xfrm>
          <a:prstGeom prst="rect">
            <a:avLst/>
          </a:prstGeom>
          <a:noFill/>
        </p:spPr>
        <p:txBody>
          <a:bodyPr wrap="square" rtlCol="0">
            <a:spAutoFit/>
          </a:bodyPr>
          <a:lstStyle/>
          <a:p>
            <a:pPr algn="ctr">
              <a:defRPr/>
            </a:pPr>
            <a:r>
              <a:rPr lang="fr-FR" sz="2400" b="1">
                <a:solidFill>
                  <a:srgbClr val="252E44"/>
                </a:solidFill>
                <a:cs typeface="Arial"/>
              </a:rPr>
              <a:t>Option 3 - Les Petits Débrouillards (LPD)</a:t>
            </a:r>
            <a:endParaRPr sz="2400" b="1">
              <a:solidFill>
                <a:srgbClr val="252E44"/>
              </a:solidFill>
              <a:cs typeface="Arial"/>
            </a:endParaRPr>
          </a:p>
        </p:txBody>
      </p:sp>
      <p:sp>
        <p:nvSpPr>
          <p:cNvPr id="15" name="ZoneTexte 14"/>
          <p:cNvSpPr txBox="1"/>
          <p:nvPr/>
        </p:nvSpPr>
        <p:spPr bwMode="auto">
          <a:xfrm>
            <a:off x="2195735" y="476671"/>
            <a:ext cx="183636" cy="701399"/>
          </a:xfrm>
          <a:prstGeom prst="rect">
            <a:avLst/>
          </a:prstGeom>
          <a:noFill/>
        </p:spPr>
        <p:txBody>
          <a:bodyPr wrap="none" rtlCol="0">
            <a:spAutoFit/>
          </a:bodyPr>
          <a:lstStyle/>
          <a:p>
            <a:pPr>
              <a:defRPr/>
            </a:pPr>
            <a:endParaRPr lang="fr-FR" sz="4000"/>
          </a:p>
        </p:txBody>
      </p:sp>
      <p:pic>
        <p:nvPicPr>
          <p:cNvPr id="16" name="Picture 2"/>
          <p:cNvPicPr>
            <a:picLocks noChangeAspect="1" noChangeArrowheads="1"/>
          </p:cNvPicPr>
          <p:nvPr/>
        </p:nvPicPr>
        <p:blipFill>
          <a:blip r:embed="rId4"/>
          <a:stretch/>
        </p:blipFill>
        <p:spPr bwMode="auto">
          <a:xfrm>
            <a:off x="5342393" y="2384801"/>
            <a:ext cx="3316386" cy="1598026"/>
          </a:xfrm>
          <a:prstGeom prst="rect">
            <a:avLst/>
          </a:prstGeom>
          <a:noFill/>
          <a:ln>
            <a:noFill/>
          </a:ln>
        </p:spPr>
      </p:pic>
      <p:sp>
        <p:nvSpPr>
          <p:cNvPr id="17" name="ZoneTexte 16"/>
          <p:cNvSpPr txBox="1"/>
          <p:nvPr/>
        </p:nvSpPr>
        <p:spPr bwMode="auto">
          <a:xfrm>
            <a:off x="335425" y="3982827"/>
            <a:ext cx="8583230" cy="3109319"/>
          </a:xfrm>
          <a:prstGeom prst="rect">
            <a:avLst/>
          </a:prstGeom>
          <a:noFill/>
        </p:spPr>
        <p:txBody>
          <a:bodyPr wrap="square" rtlCol="0">
            <a:spAutoFit/>
          </a:bodyPr>
          <a:lstStyle/>
          <a:p>
            <a:pPr marL="305908" indent="-305908" algn="just">
              <a:buFont typeface="Arial"/>
              <a:buChar char="•"/>
              <a:defRPr/>
            </a:pPr>
            <a:r>
              <a:rPr lang="fr-FR" sz="2000" b="1">
                <a:solidFill>
                  <a:schemeClr val="tx1">
                    <a:lumMod val="90000"/>
                    <a:lumOff val="5000"/>
                  </a:schemeClr>
                </a:solidFill>
              </a:rPr>
              <a:t>Une journée de formation</a:t>
            </a:r>
            <a:r>
              <a:rPr lang="fr-FR" sz="2000">
                <a:solidFill>
                  <a:schemeClr val="tx1">
                    <a:lumMod val="90000"/>
                    <a:lumOff val="5000"/>
                  </a:schemeClr>
                </a:solidFill>
              </a:rPr>
              <a:t> à la posture de personne animatrice d’un événement par une sensibilisation au processus de fabrication des stéréotypes. Cette journée a toujours lieu </a:t>
            </a:r>
            <a:r>
              <a:rPr lang="fr-FR" sz="2000" b="0" i="0" u="none" strike="noStrike" cap="none" spc="0">
                <a:solidFill>
                  <a:schemeClr val="tx1">
                    <a:lumMod val="90000"/>
                    <a:lumOff val="5000"/>
                  </a:schemeClr>
                </a:solidFill>
                <a:latin typeface="Calibri"/>
                <a:ea typeface="Arial"/>
                <a:cs typeface="Arial"/>
              </a:rPr>
              <a:t>un samedi et une seule fois dans le semestre</a:t>
            </a:r>
            <a:endParaRPr lang="fr-FR" sz="2000" b="0" i="0" u="none" strike="noStrike" cap="none" spc="0">
              <a:solidFill>
                <a:schemeClr val="tx1">
                  <a:lumMod val="90000"/>
                  <a:lumOff val="5000"/>
                </a:schemeClr>
              </a:solidFill>
              <a:latin typeface="Times New Roman"/>
              <a:cs typeface="Times New Roman"/>
            </a:endParaRPr>
          </a:p>
          <a:p>
            <a:pPr algn="ctr">
              <a:defRPr/>
            </a:pPr>
            <a:r>
              <a:rPr lang="fr-FR" sz="2000" b="0" i="0" u="none" strike="noStrike" cap="none" spc="0">
                <a:solidFill>
                  <a:schemeClr val="tx1">
                    <a:lumMod val="90000"/>
                    <a:lumOff val="5000"/>
                  </a:schemeClr>
                </a:solidFill>
                <a:latin typeface="Calibri"/>
                <a:ea typeface="Arial"/>
                <a:cs typeface="Arial"/>
              </a:rPr>
              <a:t> </a:t>
            </a:r>
            <a:r>
              <a:rPr lang="fr-FR" sz="2000" b="1" i="0" u="none" strike="noStrike" cap="none" spc="0">
                <a:solidFill>
                  <a:schemeClr val="tx1">
                    <a:lumMod val="90000"/>
                    <a:lumOff val="5000"/>
                  </a:schemeClr>
                </a:solidFill>
                <a:latin typeface="Calibri"/>
                <a:ea typeface="Arial"/>
                <a:cs typeface="Arial"/>
              </a:rPr>
              <a:t>ET</a:t>
            </a:r>
            <a:endParaRPr lang="fr-FR" sz="2000" b="0" i="0" u="none" strike="noStrike" cap="none" spc="0">
              <a:solidFill>
                <a:schemeClr val="tx1">
                  <a:lumMod val="90000"/>
                  <a:lumOff val="5000"/>
                </a:schemeClr>
              </a:solidFill>
              <a:latin typeface="Times New Roman"/>
              <a:cs typeface="Times New Roman"/>
            </a:endParaRPr>
          </a:p>
          <a:p>
            <a:pPr algn="ctr">
              <a:defRPr/>
            </a:pPr>
            <a:endParaRPr lang="fr-FR" sz="2000" b="0" i="0" u="none" strike="noStrike" cap="none" spc="0">
              <a:solidFill>
                <a:schemeClr val="tx1">
                  <a:lumMod val="90000"/>
                  <a:lumOff val="5000"/>
                </a:schemeClr>
              </a:solidFill>
              <a:latin typeface="Times New Roman"/>
              <a:cs typeface="Times New Roman"/>
            </a:endParaRPr>
          </a:p>
          <a:p>
            <a:pPr marL="305908" indent="-305908">
              <a:buFont typeface="Arial"/>
              <a:buChar char="•"/>
              <a:defRPr/>
            </a:pPr>
            <a:r>
              <a:rPr lang="fr-FR" sz="2000" b="1">
                <a:solidFill>
                  <a:schemeClr val="tx1">
                    <a:lumMod val="90000"/>
                    <a:lumOff val="5000"/>
                  </a:schemeClr>
                </a:solidFill>
              </a:rPr>
              <a:t>Une</a:t>
            </a:r>
            <a:r>
              <a:rPr lang="fr-FR" sz="2000">
                <a:solidFill>
                  <a:schemeClr val="tx1">
                    <a:lumMod val="90000"/>
                    <a:lumOff val="5000"/>
                  </a:schemeClr>
                </a:solidFill>
              </a:rPr>
              <a:t> </a:t>
            </a:r>
            <a:r>
              <a:rPr lang="fr-FR" sz="2000" b="1" i="0" u="none" strike="noStrike" cap="none" spc="0">
                <a:solidFill>
                  <a:schemeClr val="tx1">
                    <a:lumMod val="90000"/>
                    <a:lumOff val="5000"/>
                  </a:schemeClr>
                </a:solidFill>
                <a:latin typeface="Calibri"/>
                <a:ea typeface="Arial"/>
                <a:cs typeface="Arial"/>
              </a:rPr>
              <a:t>participation à une demi journée minimum </a:t>
            </a:r>
            <a:r>
              <a:rPr lang="fr-FR" sz="2000" b="0" i="0" u="none" strike="noStrike" cap="none" spc="0">
                <a:solidFill>
                  <a:schemeClr val="tx1">
                    <a:lumMod val="90000"/>
                    <a:lumOff val="5000"/>
                  </a:schemeClr>
                </a:solidFill>
                <a:latin typeface="Calibri"/>
                <a:ea typeface="Arial"/>
                <a:cs typeface="Arial"/>
              </a:rPr>
              <a:t>aux semestres </a:t>
            </a:r>
            <a:endParaRPr sz="2000" b="0" i="0" u="none" strike="noStrike" cap="none" spc="0">
              <a:solidFill>
                <a:schemeClr val="tx1">
                  <a:lumMod val="90000"/>
                  <a:lumOff val="5000"/>
                </a:schemeClr>
              </a:solidFill>
              <a:latin typeface="Times New Roman"/>
              <a:cs typeface="Times New Roman"/>
            </a:endParaRPr>
          </a:p>
          <a:p>
            <a:pPr>
              <a:defRPr/>
            </a:pPr>
            <a:r>
              <a:rPr lang="fr-FR" sz="2000" b="0" i="0" u="none" strike="noStrike" cap="none" spc="0">
                <a:solidFill>
                  <a:schemeClr val="tx1">
                    <a:lumMod val="90000"/>
                    <a:lumOff val="5000"/>
                  </a:schemeClr>
                </a:solidFill>
                <a:latin typeface="Calibri"/>
                <a:ea typeface="Arial"/>
                <a:cs typeface="Arial"/>
              </a:rPr>
              <a:t>		                                impairs : à la fête de la science </a:t>
            </a:r>
            <a:endParaRPr sz="2000" b="0">
              <a:solidFill>
                <a:schemeClr val="tx1">
                  <a:lumMod val="90000"/>
                  <a:lumOff val="5000"/>
                </a:schemeClr>
              </a:solidFill>
              <a:cs typeface="Arial"/>
            </a:endParaRPr>
          </a:p>
          <a:p>
            <a:pPr>
              <a:defRPr/>
            </a:pPr>
            <a:r>
              <a:rPr lang="fr-FR" sz="2000" b="0" i="0" u="none" strike="noStrike" cap="none" spc="0">
                <a:solidFill>
                  <a:schemeClr val="tx1">
                    <a:lumMod val="90000"/>
                    <a:lumOff val="5000"/>
                  </a:schemeClr>
                </a:solidFill>
                <a:latin typeface="Calibri"/>
                <a:ea typeface="Arial"/>
                <a:cs typeface="Arial"/>
              </a:rPr>
              <a:t>		                                    pairs : au colloque « osons l’égalité » </a:t>
            </a:r>
            <a:endParaRPr sz="2000" b="0">
              <a:solidFill>
                <a:schemeClr val="tx1">
                  <a:lumMod val="90000"/>
                  <a:lumOff val="5000"/>
                </a:schemeClr>
              </a:solidFill>
              <a:cs typeface="Arial"/>
            </a:endParaRPr>
          </a:p>
          <a:p>
            <a:pPr>
              <a:defRPr/>
            </a:pPr>
            <a:endParaRPr b="0">
              <a:solidFill>
                <a:schemeClr val="tx1">
                  <a:lumMod val="90000"/>
                  <a:lumOff val="5000"/>
                </a:schemeClr>
              </a:solidFill>
            </a:endParaRPr>
          </a:p>
        </p:txBody>
      </p:sp>
      <p:sp>
        <p:nvSpPr>
          <p:cNvPr id="1759707124" name="Rectangle 1759707123"/>
          <p:cNvSpPr/>
          <p:nvPr/>
        </p:nvSpPr>
        <p:spPr bwMode="auto">
          <a:xfrm>
            <a:off x="2858073" y="3842755"/>
            <a:ext cx="834837" cy="140073"/>
          </a:xfrm>
          <a:prstGeom prst="rect">
            <a:avLst/>
          </a:prstGeom>
          <a:solidFill>
            <a:schemeClr val="bg1"/>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62343037" name="Flèche : droite 62343036"/>
          <p:cNvSpPr/>
          <p:nvPr/>
        </p:nvSpPr>
        <p:spPr bwMode="auto">
          <a:xfrm>
            <a:off x="2100308" y="328053"/>
            <a:ext cx="364786" cy="297234"/>
          </a:xfrm>
          <a:prstGeom prst="rightArrow">
            <a:avLst>
              <a:gd name="adj1" fmla="val 50000"/>
              <a:gd name="adj2" fmla="val 50000"/>
            </a:avLst>
          </a:prstGeom>
          <a:solidFill>
            <a:schemeClr val="tx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1446245094" name="ZoneTexte 1446245093"/>
          <p:cNvSpPr txBox="1"/>
          <p:nvPr/>
        </p:nvSpPr>
        <p:spPr bwMode="auto">
          <a:xfrm>
            <a:off x="3396308" y="644490"/>
            <a:ext cx="3407937" cy="405432"/>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fr-FR" sz="2000" b="1">
                <a:cs typeface="Arial"/>
              </a:rPr>
              <a:t>(en présentiel, à Marseille)</a:t>
            </a:r>
            <a:endParaRPr lang="fr-F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contenu 1"/>
          <p:cNvSpPr txBox="1"/>
          <p:nvPr/>
        </p:nvSpPr>
        <p:spPr bwMode="auto">
          <a:xfrm>
            <a:off x="1194306" y="3485716"/>
            <a:ext cx="8229600" cy="1233407"/>
          </a:xfrm>
          <a:prstGeom prst="rect">
            <a:avLst/>
          </a:prstGeom>
        </p:spPr>
        <p:txBody>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lang="fr-FR" sz="2000"/>
              <a:t>Note projet ≥ 14                         ⇒0,5 points au bonus</a:t>
            </a:r>
            <a:endParaRPr/>
          </a:p>
          <a:p>
            <a:pPr marL="0" indent="0">
              <a:buFont typeface="Arial"/>
              <a:buNone/>
              <a:defRPr/>
            </a:pPr>
            <a:r>
              <a:rPr lang="fr-FR" sz="2000"/>
              <a:t>Note comprise entre 10 et 14 ⇒ 0,25 au bonus</a:t>
            </a:r>
            <a:endParaRPr/>
          </a:p>
          <a:p>
            <a:pPr marL="0" indent="0">
              <a:buFont typeface="Arial"/>
              <a:buNone/>
              <a:defRPr/>
            </a:pPr>
            <a:r>
              <a:rPr lang="fr-FR" sz="2000"/>
              <a:t>Note &lt; 10                                     ⇒ 0 au bonus</a:t>
            </a:r>
            <a:endParaRPr/>
          </a:p>
          <a:p>
            <a:pPr marL="0" indent="0">
              <a:buFont typeface="Arial"/>
              <a:buNone/>
              <a:defRPr/>
            </a:pPr>
            <a:endParaRPr lang="fr-FR" sz="2000"/>
          </a:p>
        </p:txBody>
      </p:sp>
      <p:sp>
        <p:nvSpPr>
          <p:cNvPr id="3" name="Titre 2"/>
          <p:cNvSpPr txBox="1"/>
          <p:nvPr/>
        </p:nvSpPr>
        <p:spPr bwMode="auto">
          <a:xfrm>
            <a:off x="2699792" y="2492896"/>
            <a:ext cx="4655338" cy="642935"/>
          </a:xfrm>
          <a:prstGeom prst="rect">
            <a:avLst/>
          </a:prstGeom>
        </p:spPr>
        <p:txBody>
          <a:bodyPr/>
          <a:lstStyle>
            <a:lvl1pPr algn="ctr" defTabSz="914400">
              <a:spcBef>
                <a:spcPts val="0"/>
              </a:spcBef>
              <a:buNone/>
              <a:defRPr sz="4400">
                <a:solidFill>
                  <a:schemeClr val="tx1"/>
                </a:solidFill>
                <a:latin typeface="+mj-lt"/>
                <a:ea typeface="+mj-ea"/>
                <a:cs typeface="+mj-cs"/>
              </a:defRPr>
            </a:lvl1pPr>
          </a:lstStyle>
          <a:p>
            <a:pPr>
              <a:defRPr/>
            </a:pPr>
            <a:r>
              <a:rPr lang="fr-FR" sz="2400" b="1"/>
              <a:t>Pour valider ce bonus EFHLD</a:t>
            </a:r>
            <a:endParaRPr/>
          </a:p>
        </p:txBody>
      </p:sp>
      <p:sp>
        <p:nvSpPr>
          <p:cNvPr id="5" name="Rectangle 4"/>
          <p:cNvSpPr/>
          <p:nvPr/>
        </p:nvSpPr>
        <p:spPr bwMode="auto">
          <a:xfrm>
            <a:off x="1691678" y="5432220"/>
            <a:ext cx="8098726" cy="457560"/>
          </a:xfrm>
          <a:prstGeom prst="rect">
            <a:avLst/>
          </a:prstGeom>
        </p:spPr>
        <p:txBody>
          <a:bodyPr wrap="square">
            <a:spAutoFit/>
          </a:bodyPr>
          <a:lstStyle/>
          <a:p>
            <a:pPr>
              <a:defRPr/>
            </a:pPr>
            <a:endParaRPr lang="en-US" sz="2400"/>
          </a:p>
        </p:txBody>
      </p:sp>
      <p:sp>
        <p:nvSpPr>
          <p:cNvPr id="6" name="ZoneTexte 5"/>
          <p:cNvSpPr txBox="1"/>
          <p:nvPr/>
        </p:nvSpPr>
        <p:spPr bwMode="auto">
          <a:xfrm rot="19483342">
            <a:off x="5957093" y="3761630"/>
            <a:ext cx="2986985" cy="646331"/>
          </a:xfrm>
          <a:prstGeom prst="rect">
            <a:avLst/>
          </a:prstGeom>
          <a:noFill/>
        </p:spPr>
        <p:txBody>
          <a:bodyPr wrap="square" rtlCol="0">
            <a:spAutoFit/>
          </a:bodyPr>
          <a:lstStyle/>
          <a:p>
            <a:pPr algn="ctr">
              <a:defRPr/>
            </a:pPr>
            <a:r>
              <a:rPr lang="fr-FR"/>
              <a:t>Sous condition de validation du quiz de formation </a:t>
            </a:r>
            <a:endParaRPr/>
          </a:p>
        </p:txBody>
      </p:sp>
      <p:sp>
        <p:nvSpPr>
          <p:cNvPr id="1798017197" name="ZoneTexte 1798017196"/>
          <p:cNvSpPr txBox="1"/>
          <p:nvPr/>
        </p:nvSpPr>
        <p:spPr bwMode="auto">
          <a:xfrm>
            <a:off x="3734636" y="2958425"/>
            <a:ext cx="2243254" cy="396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fr-FR" sz="2000" b="1"/>
              <a:t>Options 1 et 2  </a:t>
            </a:r>
            <a:endParaRPr sz="2000" b="1"/>
          </a:p>
        </p:txBody>
      </p:sp>
      <p:sp>
        <p:nvSpPr>
          <p:cNvPr id="2105899885" name="ZoneTexte 2105899884"/>
          <p:cNvSpPr txBox="1"/>
          <p:nvPr/>
        </p:nvSpPr>
        <p:spPr bwMode="auto">
          <a:xfrm>
            <a:off x="1906036" y="677368"/>
            <a:ext cx="7387580" cy="181447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283879" indent="-283879" algn="l">
              <a:buFont typeface="Arial"/>
              <a:buChar char="•"/>
              <a:defRPr/>
            </a:pPr>
            <a:r>
              <a:rPr lang="fr-FR"/>
              <a:t>Il est possible de prendre 2 bonus différents dans un même semestre … mais la somme des notes obtenues aux 2 bonus ne peut pas excéder 0,5 !</a:t>
            </a:r>
            <a:endParaRPr/>
          </a:p>
          <a:p>
            <a:pPr marL="283879" indent="-283879" algn="l">
              <a:buFont typeface="Arial"/>
              <a:buChar char="•"/>
              <a:defRPr/>
            </a:pPr>
            <a:r>
              <a:rPr lang="fr-FR"/>
              <a:t>Si vous avez pris un (ou deux) bonus au semestre 1, vous pouvez encore prendre un bonus (ou deux) au semestre 2 si vous avez 2 semestres à valider par an </a:t>
            </a:r>
            <a:endParaRPr/>
          </a:p>
          <a:p>
            <a:pPr marL="283879" indent="-283879" algn="l">
              <a:buFont typeface="Arial"/>
              <a:buChar char="•"/>
              <a:defRPr/>
            </a:pPr>
            <a:r>
              <a:rPr lang="fr-FR" sz="2000" b="0" i="0" u="none" strike="noStrike" cap="none" spc="0">
                <a:solidFill>
                  <a:srgbClr val="FF0000"/>
                </a:solidFill>
                <a:latin typeface="Calibri"/>
                <a:ea typeface="Arial"/>
                <a:cs typeface="Arial"/>
              </a:rPr>
              <a:t>Attention, pas de bonification pour les M2</a:t>
            </a:r>
            <a:endParaRPr lang="fr-FR" sz="2000"/>
          </a:p>
        </p:txBody>
      </p:sp>
      <p:sp>
        <p:nvSpPr>
          <p:cNvPr id="1865824812" name="Titre 2"/>
          <p:cNvSpPr txBox="1"/>
          <p:nvPr/>
        </p:nvSpPr>
        <p:spPr bwMode="auto">
          <a:xfrm>
            <a:off x="2649649" y="159124"/>
            <a:ext cx="4655338" cy="642935"/>
          </a:xfrm>
          <a:prstGeom prst="rect">
            <a:avLst/>
          </a:prstGeom>
        </p:spPr>
        <p:txBody>
          <a:bodyPr/>
          <a:lstStyle>
            <a:lvl1pPr algn="ctr" defTabSz="914400">
              <a:spcBef>
                <a:spcPts val="0"/>
              </a:spcBef>
              <a:buNone/>
              <a:defRPr sz="4400">
                <a:solidFill>
                  <a:schemeClr val="tx1"/>
                </a:solidFill>
                <a:latin typeface="+mj-lt"/>
                <a:ea typeface="+mj-ea"/>
                <a:cs typeface="+mj-cs"/>
              </a:defRPr>
            </a:lvl1pPr>
          </a:lstStyle>
          <a:p>
            <a:pPr>
              <a:defRPr/>
            </a:pPr>
            <a:r>
              <a:rPr lang="fr-FR" sz="2400" b="1"/>
              <a:t>Informations générales</a:t>
            </a:r>
            <a:endParaRPr sz="2400" b="1"/>
          </a:p>
        </p:txBody>
      </p:sp>
      <p:sp>
        <p:nvSpPr>
          <p:cNvPr id="820673485" name="ZoneTexte 820673484"/>
          <p:cNvSpPr txBox="1"/>
          <p:nvPr/>
        </p:nvSpPr>
        <p:spPr bwMode="auto">
          <a:xfrm>
            <a:off x="4008226" y="5169220"/>
            <a:ext cx="2245774" cy="396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fr-FR" sz="2000" b="1"/>
              <a:t>Options 3  </a:t>
            </a:r>
            <a:endParaRPr sz="2000" b="1"/>
          </a:p>
        </p:txBody>
      </p:sp>
      <p:sp>
        <p:nvSpPr>
          <p:cNvPr id="1520469830" name="Espace réservé du contenu 1"/>
          <p:cNvSpPr txBox="1"/>
          <p:nvPr/>
        </p:nvSpPr>
        <p:spPr bwMode="auto">
          <a:xfrm>
            <a:off x="862518" y="5565820"/>
            <a:ext cx="8229600" cy="1233407"/>
          </a:xfrm>
          <a:prstGeom prst="rect">
            <a:avLst/>
          </a:prstGeom>
        </p:spPr>
        <p:txBody>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599"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sz="2000"/>
              <a:t>Participation à : 3 demi-journées </a:t>
            </a:r>
            <a:r>
              <a:rPr lang="fr-FR" sz="2000" b="0" i="0" u="none" strike="noStrike" cap="none" spc="0">
                <a:solidFill>
                  <a:schemeClr val="tx1"/>
                </a:solidFill>
                <a:latin typeface="Calibri"/>
                <a:ea typeface="Arial"/>
                <a:cs typeface="Arial"/>
              </a:rPr>
              <a:t>⇒</a:t>
            </a:r>
            <a:r>
              <a:rPr sz="2000"/>
              <a:t> 0,5 pts au bonus</a:t>
            </a:r>
            <a:endParaRPr/>
          </a:p>
        </p:txBody>
      </p:sp>
      <p:sp>
        <p:nvSpPr>
          <p:cNvPr id="1719581008" name="Espace réservé du contenu 1"/>
          <p:cNvSpPr txBox="1"/>
          <p:nvPr/>
        </p:nvSpPr>
        <p:spPr bwMode="auto">
          <a:xfrm>
            <a:off x="172514" y="5901321"/>
            <a:ext cx="8229600" cy="1233407"/>
          </a:xfrm>
          <a:prstGeom prst="rect">
            <a:avLst/>
          </a:prstGeom>
        </p:spPr>
        <p:txBody>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599"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Font typeface="Arial"/>
              <a:buNone/>
              <a:defRPr/>
            </a:pPr>
            <a:r>
              <a:rPr sz="2000"/>
              <a:t>		         2 demi-journées </a:t>
            </a:r>
            <a:r>
              <a:rPr lang="fr-FR" sz="2000" b="0" i="0" u="none" strike="noStrike" cap="none" spc="0">
                <a:solidFill>
                  <a:schemeClr val="tx1"/>
                </a:solidFill>
                <a:latin typeface="Calibri"/>
                <a:ea typeface="Arial"/>
                <a:cs typeface="Arial"/>
              </a:rPr>
              <a:t>⇒</a:t>
            </a:r>
            <a:r>
              <a:rPr sz="2000"/>
              <a:t> 0,25 pts</a:t>
            </a:r>
            <a:r>
              <a:rPr lang="fr-FR" sz="2000" b="0" i="0" u="none" strike="noStrike" cap="none" spc="0">
                <a:solidFill>
                  <a:schemeClr val="tx1"/>
                </a:solidFill>
                <a:latin typeface="Calibri"/>
                <a:ea typeface="Arial"/>
                <a:cs typeface="Arial"/>
              </a:rPr>
              <a:t> au bonus</a:t>
            </a:r>
            <a:endParaRPr sz="2000"/>
          </a:p>
          <a:p>
            <a:pPr marL="0" indent="0">
              <a:buFont typeface="Arial"/>
              <a:buNone/>
              <a:defRPr/>
            </a:pPr>
            <a:r>
              <a:rPr lang="fr-FR" sz="2000" b="0" i="0" u="none" strike="noStrike" cap="none" spc="0">
                <a:solidFill>
                  <a:schemeClr val="tx1"/>
                </a:solidFill>
                <a:latin typeface="Calibri"/>
                <a:ea typeface="Arial"/>
                <a:cs typeface="Arial"/>
              </a:rPr>
              <a:t>		         1 demi-journée   ⇒ 0 au bonus</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9" name="Espace réservé du numéro de diapositive 4"/>
          <p:cNvSpPr txBox="1"/>
          <p:nvPr/>
        </p:nvSpPr>
        <p:spPr bwMode="auto">
          <a:xfrm>
            <a:off x="8164513" y="300038"/>
            <a:ext cx="454025" cy="141287"/>
          </a:xfrm>
          <a:prstGeom prst="rect">
            <a:avLst/>
          </a:prstGeom>
        </p:spPr>
        <p:txBody>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endParaRPr lang="fr-FR"/>
          </a:p>
        </p:txBody>
      </p:sp>
      <p:sp>
        <p:nvSpPr>
          <p:cNvPr id="33" name="ZoneTexte 32"/>
          <p:cNvSpPr txBox="1"/>
          <p:nvPr/>
        </p:nvSpPr>
        <p:spPr bwMode="auto">
          <a:xfrm>
            <a:off x="595528" y="4553507"/>
            <a:ext cx="8404840" cy="548999"/>
          </a:xfrm>
          <a:prstGeom prst="rect">
            <a:avLst/>
          </a:prstGeom>
          <a:noFill/>
          <a:ln>
            <a:noFill/>
          </a:ln>
        </p:spPr>
        <p:txBody>
          <a:bodyPr wrap="square" lIns="0" tIns="0" rIns="0" bIns="0" rtlCol="0" anchor="ctr">
            <a:spAutoFit/>
          </a:bodyPr>
          <a:lstStyle/>
          <a:p>
            <a:pPr>
              <a:defRPr/>
            </a:pPr>
            <a:r>
              <a:rPr lang="en-US" b="1">
                <a:cs typeface="Arial"/>
              </a:rPr>
              <a:t>Options 1 et 2 : Petits Quizz obligatoires à faire sur AMeTICE pour valider la note de bonus</a:t>
            </a:r>
            <a:endParaRPr/>
          </a:p>
        </p:txBody>
      </p:sp>
      <p:sp>
        <p:nvSpPr>
          <p:cNvPr id="35" name="ZoneTexte 34"/>
          <p:cNvSpPr txBox="1"/>
          <p:nvPr/>
        </p:nvSpPr>
        <p:spPr bwMode="auto">
          <a:xfrm>
            <a:off x="576384" y="3226131"/>
            <a:ext cx="8119003" cy="823320"/>
          </a:xfrm>
          <a:prstGeom prst="rect">
            <a:avLst/>
          </a:prstGeom>
          <a:noFill/>
          <a:ln>
            <a:noFill/>
          </a:ln>
        </p:spPr>
        <p:txBody>
          <a:bodyPr wrap="square" lIns="0" tIns="0" rIns="0" bIns="0" rtlCol="0" anchor="ctr">
            <a:spAutoFit/>
          </a:bodyPr>
          <a:lstStyle/>
          <a:p>
            <a:pPr>
              <a:defRPr/>
            </a:pPr>
            <a:r>
              <a:rPr lang="en-US" b="1">
                <a:cs typeface="Arial"/>
              </a:rPr>
              <a:t>Si vous êtes en L1 ou n’avez jamais suivi de formation ni sur le genre ni sur les discriminations, il est préférable (mais aucunement obligatoire du tout) d’opter pour les options 2 et 3 avant de démarrer un projet</a:t>
            </a:r>
          </a:p>
        </p:txBody>
      </p:sp>
      <p:sp>
        <p:nvSpPr>
          <p:cNvPr id="36" name="ZoneTexte 35"/>
          <p:cNvSpPr txBox="1"/>
          <p:nvPr/>
        </p:nvSpPr>
        <p:spPr bwMode="auto">
          <a:xfrm>
            <a:off x="627049" y="5688313"/>
            <a:ext cx="8547933" cy="548999"/>
          </a:xfrm>
          <a:prstGeom prst="rect">
            <a:avLst/>
          </a:prstGeom>
          <a:noFill/>
          <a:ln>
            <a:noFill/>
          </a:ln>
        </p:spPr>
        <p:txBody>
          <a:bodyPr wrap="square" lIns="0" tIns="0" rIns="0" bIns="0" rtlCol="0" anchor="ctr">
            <a:spAutoFit/>
          </a:bodyPr>
          <a:lstStyle/>
          <a:p>
            <a:pPr>
              <a:defRPr/>
            </a:pPr>
            <a:r>
              <a:rPr lang="en-US" b="1">
                <a:cs typeface="Arial"/>
              </a:rPr>
              <a:t>Communiquer </a:t>
            </a:r>
            <a:r>
              <a:rPr lang="en-US" sz="1800" b="1" i="0" u="sng" strike="noStrike" cap="none" spc="0">
                <a:solidFill>
                  <a:srgbClr val="FF0000"/>
                </a:solidFill>
                <a:latin typeface="Calibri"/>
                <a:ea typeface="Arial"/>
                <a:cs typeface="Arial"/>
              </a:rPr>
              <a:t>uniquement grâce à votre courriel AMU </a:t>
            </a:r>
            <a:r>
              <a:rPr lang="en-US" b="1">
                <a:cs typeface="Arial"/>
              </a:rPr>
              <a:t>avec l’ensemble de l’équipe pédagogique des différentes options </a:t>
            </a:r>
            <a:endParaRPr lang="en-US" b="1">
              <a:solidFill>
                <a:srgbClr val="FF0000"/>
              </a:solidFill>
              <a:cs typeface="Arial"/>
            </a:endParaRPr>
          </a:p>
        </p:txBody>
      </p:sp>
      <p:sp>
        <p:nvSpPr>
          <p:cNvPr id="39" name="Flèche : droite à entaille 12"/>
          <p:cNvSpPr/>
          <p:nvPr/>
        </p:nvSpPr>
        <p:spPr bwMode="auto">
          <a:xfrm>
            <a:off x="80160" y="1268760"/>
            <a:ext cx="465221" cy="264695"/>
          </a:xfrm>
          <a:prstGeom prst="notchedRightArrow">
            <a:avLst>
              <a:gd name="adj1" fmla="val 50000"/>
              <a:gd name="adj2" fmla="val 50000"/>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40" name="Flèche : droite à entaille 13"/>
          <p:cNvSpPr/>
          <p:nvPr/>
        </p:nvSpPr>
        <p:spPr bwMode="auto">
          <a:xfrm>
            <a:off x="46247" y="4576844"/>
            <a:ext cx="465221" cy="264695"/>
          </a:xfrm>
          <a:prstGeom prst="notchedRightArrow">
            <a:avLst>
              <a:gd name="adj1" fmla="val 50000"/>
              <a:gd name="adj2" fmla="val 50000"/>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42" name="Flèche : droite à entaille 15"/>
          <p:cNvSpPr/>
          <p:nvPr/>
        </p:nvSpPr>
        <p:spPr bwMode="auto">
          <a:xfrm>
            <a:off x="46247" y="3254603"/>
            <a:ext cx="465221" cy="264695"/>
          </a:xfrm>
          <a:prstGeom prst="notchedRightArrow">
            <a:avLst>
              <a:gd name="adj1" fmla="val 50000"/>
              <a:gd name="adj2" fmla="val 50000"/>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43" name="Flèche : droite à entaille 16"/>
          <p:cNvSpPr/>
          <p:nvPr/>
        </p:nvSpPr>
        <p:spPr bwMode="auto">
          <a:xfrm>
            <a:off x="80160" y="5714136"/>
            <a:ext cx="465221" cy="264695"/>
          </a:xfrm>
          <a:prstGeom prst="notchedRightArrow">
            <a:avLst>
              <a:gd name="adj1" fmla="val 50000"/>
              <a:gd name="adj2" fmla="val 50000"/>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46" name="ZoneTexte 45"/>
          <p:cNvSpPr txBox="1"/>
          <p:nvPr/>
        </p:nvSpPr>
        <p:spPr bwMode="auto">
          <a:xfrm>
            <a:off x="3533999" y="625284"/>
            <a:ext cx="4020346" cy="366119"/>
          </a:xfrm>
          <a:prstGeom prst="rect">
            <a:avLst/>
          </a:prstGeom>
          <a:noFill/>
          <a:ln>
            <a:noFill/>
          </a:ln>
        </p:spPr>
        <p:txBody>
          <a:bodyPr wrap="square" lIns="0" tIns="0" rIns="0" bIns="0" rtlCol="0" anchor="ctr">
            <a:spAutoFit/>
          </a:bodyPr>
          <a:lstStyle/>
          <a:p>
            <a:pPr>
              <a:defRPr/>
            </a:pPr>
            <a:r>
              <a:rPr lang="en-US" sz="2400" b="1">
                <a:cs typeface="Arial"/>
              </a:rPr>
              <a:t>Important à retenir</a:t>
            </a:r>
            <a:endParaRPr sz="2400"/>
          </a:p>
        </p:txBody>
      </p:sp>
      <p:sp>
        <p:nvSpPr>
          <p:cNvPr id="3" name="Rectangle 2"/>
          <p:cNvSpPr/>
          <p:nvPr/>
        </p:nvSpPr>
        <p:spPr bwMode="auto">
          <a:xfrm>
            <a:off x="539552" y="1196752"/>
            <a:ext cx="8604448" cy="2031325"/>
          </a:xfrm>
          <a:prstGeom prst="rect">
            <a:avLst/>
          </a:prstGeom>
        </p:spPr>
        <p:txBody>
          <a:bodyPr wrap="square">
            <a:spAutoFit/>
          </a:bodyPr>
          <a:lstStyle/>
          <a:p>
            <a:pPr>
              <a:defRPr/>
            </a:pPr>
            <a:r>
              <a:rPr lang="fr-FR" b="1">
                <a:solidFill>
                  <a:srgbClr val="FF0000"/>
                </a:solidFill>
                <a:latin typeface="Calibri"/>
              </a:rPr>
              <a:t>Dates limites d’inscription pour les options 1 et 3 : </a:t>
            </a:r>
            <a:endParaRPr lang="fr-FR"/>
          </a:p>
          <a:p>
            <a:pPr>
              <a:defRPr/>
            </a:pPr>
            <a:r>
              <a:rPr lang="fr-FR" b="1">
                <a:solidFill>
                  <a:srgbClr val="FF0000"/>
                </a:solidFill>
                <a:latin typeface="Calibri"/>
              </a:rPr>
              <a:t>15 novembre </a:t>
            </a:r>
            <a:r>
              <a:rPr lang="fr-FR" b="1">
                <a:solidFill>
                  <a:srgbClr val="000000"/>
                </a:solidFill>
                <a:latin typeface="Calibri"/>
              </a:rPr>
              <a:t>pour les semestres impairs (S2p+1)</a:t>
            </a:r>
            <a:endParaRPr lang="fr-FR"/>
          </a:p>
          <a:p>
            <a:pPr>
              <a:defRPr/>
            </a:pPr>
            <a:r>
              <a:rPr lang="fr-FR" b="1">
                <a:solidFill>
                  <a:srgbClr val="FF0000"/>
                </a:solidFill>
                <a:latin typeface="Calibri"/>
              </a:rPr>
              <a:t>15 février  </a:t>
            </a:r>
            <a:r>
              <a:rPr lang="fr-FR" b="1">
                <a:solidFill>
                  <a:srgbClr val="000000"/>
                </a:solidFill>
                <a:latin typeface="Calibri"/>
              </a:rPr>
              <a:t>:  pour les semestres pairs (S2p) </a:t>
            </a:r>
            <a:endParaRPr lang="fr-FR"/>
          </a:p>
          <a:p>
            <a:pPr>
              <a:defRPr/>
            </a:pPr>
            <a:r>
              <a:rPr lang="fr-FR" b="1">
                <a:solidFill>
                  <a:srgbClr val="000000"/>
                </a:solidFill>
                <a:latin typeface="Calibri"/>
              </a:rPr>
              <a:t>Pour l’</a:t>
            </a:r>
            <a:r>
              <a:rPr lang="fr-FR" b="1">
                <a:solidFill>
                  <a:srgbClr val="FF0000"/>
                </a:solidFill>
                <a:latin typeface="Calibri"/>
              </a:rPr>
              <a:t>option 2 uniquement</a:t>
            </a:r>
            <a:r>
              <a:rPr lang="fr-FR" b="1">
                <a:solidFill>
                  <a:srgbClr val="000000"/>
                </a:solidFill>
                <a:latin typeface="Calibri"/>
              </a:rPr>
              <a:t>, les inscriptions seront possibles  jusqu’au </a:t>
            </a:r>
            <a:r>
              <a:rPr lang="fr-FR" b="1">
                <a:solidFill>
                  <a:srgbClr val="FF0000"/>
                </a:solidFill>
                <a:latin typeface="Calibri"/>
              </a:rPr>
              <a:t>30 novembre</a:t>
            </a:r>
            <a:r>
              <a:rPr lang="fr-FR" b="1">
                <a:solidFill>
                  <a:srgbClr val="000000"/>
                </a:solidFill>
                <a:latin typeface="Calibri"/>
              </a:rPr>
              <a:t> aux S2p+1 et jusqu’au </a:t>
            </a:r>
            <a:r>
              <a:rPr lang="fr-FR" b="1">
                <a:solidFill>
                  <a:srgbClr val="FF0000"/>
                </a:solidFill>
                <a:latin typeface="Calibri"/>
              </a:rPr>
              <a:t>15 avril</a:t>
            </a:r>
            <a:r>
              <a:rPr lang="fr-FR" b="1">
                <a:solidFill>
                  <a:srgbClr val="000000"/>
                </a:solidFill>
                <a:latin typeface="Calibri"/>
              </a:rPr>
              <a:t> pour les S2p.</a:t>
            </a:r>
            <a:endParaRPr lang="fr-FR"/>
          </a:p>
          <a:p>
            <a:pPr>
              <a:defRPr/>
            </a:pPr>
            <a:r>
              <a:rPr lang="fr-FR" b="1">
                <a:solidFill>
                  <a:srgbClr val="000000"/>
                </a:solidFill>
                <a:latin typeface="Calibri"/>
              </a:rPr>
              <a:t>Remontée des notes </a:t>
            </a:r>
            <a:r>
              <a:rPr lang="fr-FR" b="1">
                <a:solidFill>
                  <a:srgbClr val="FF0000"/>
                </a:solidFill>
                <a:latin typeface="Calibri"/>
              </a:rPr>
              <a:t> mi- février</a:t>
            </a:r>
            <a:r>
              <a:rPr lang="fr-FR" b="1">
                <a:solidFill>
                  <a:srgbClr val="000000"/>
                </a:solidFill>
                <a:latin typeface="Calibri"/>
              </a:rPr>
              <a:t> (pour les S2p+1 )</a:t>
            </a:r>
            <a:r>
              <a:rPr lang="fr-FR" b="1">
                <a:solidFill>
                  <a:srgbClr val="FF0000"/>
                </a:solidFill>
                <a:latin typeface="Calibri"/>
              </a:rPr>
              <a:t> ou début mai </a:t>
            </a:r>
            <a:r>
              <a:rPr lang="fr-FR" b="1">
                <a:solidFill>
                  <a:srgbClr val="000000"/>
                </a:solidFill>
                <a:latin typeface="Calibri"/>
              </a:rPr>
              <a:t>(pour les S2p)</a:t>
            </a:r>
            <a:endParaRPr lang="fr-FR"/>
          </a:p>
          <a:p>
            <a:pPr>
              <a:defRPr/>
            </a:pP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7441529" name="Organigramme : Alternative 97441528"/>
          <p:cNvSpPr/>
          <p:nvPr/>
        </p:nvSpPr>
        <p:spPr bwMode="auto">
          <a:xfrm>
            <a:off x="1937876" y="4458510"/>
            <a:ext cx="6201382" cy="2330585"/>
          </a:xfrm>
          <a:prstGeom prst="flowChartAlternateProcess">
            <a:avLst/>
          </a:prstGeom>
          <a:solidFill>
            <a:schemeClr val="accent1">
              <a:alpha val="41000"/>
            </a:schemeClr>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
        <p:nvSpPr>
          <p:cNvPr id="658401981" name="Organigramme : Alternative 658401980"/>
          <p:cNvSpPr/>
          <p:nvPr/>
        </p:nvSpPr>
        <p:spPr bwMode="auto">
          <a:xfrm>
            <a:off x="1937876" y="151242"/>
            <a:ext cx="6201382" cy="4144388"/>
          </a:xfrm>
          <a:prstGeom prst="flowChartAlternateProcess">
            <a:avLst/>
          </a:prstGeom>
          <a:solidFill>
            <a:schemeClr val="accent1">
              <a:alpha val="41000"/>
            </a:schemeClr>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a:p>
        </p:txBody>
      </p:sp>
      <p:sp>
        <p:nvSpPr>
          <p:cNvPr id="1107275543" name="ZoneTexte 47"/>
          <p:cNvSpPr txBox="1"/>
          <p:nvPr/>
        </p:nvSpPr>
        <p:spPr bwMode="auto">
          <a:xfrm>
            <a:off x="2455473" y="1451235"/>
            <a:ext cx="3129554" cy="274679"/>
          </a:xfrm>
          <a:prstGeom prst="rect">
            <a:avLst/>
          </a:prstGeom>
          <a:noFill/>
          <a:ln>
            <a:noFill/>
          </a:ln>
        </p:spPr>
        <p:txBody>
          <a:bodyPr wrap="square" lIns="0" tIns="0" rIns="0" bIns="0" rtlCol="0" anchor="ctr">
            <a:spAutoFit/>
          </a:bodyPr>
          <a:lstStyle/>
          <a:p>
            <a:pPr>
              <a:defRPr/>
            </a:pPr>
            <a:r>
              <a:rPr lang="en-US" b="1">
                <a:cs typeface="Arial"/>
              </a:rPr>
              <a:t>Allez sur le domaine AMeTICE </a:t>
            </a:r>
            <a:endParaRPr/>
          </a:p>
        </p:txBody>
      </p:sp>
      <p:sp>
        <p:nvSpPr>
          <p:cNvPr id="1175936478" name="ZoneTexte 1175936477"/>
          <p:cNvSpPr txBox="1"/>
          <p:nvPr/>
        </p:nvSpPr>
        <p:spPr bwMode="auto">
          <a:xfrm>
            <a:off x="2455473" y="5433811"/>
            <a:ext cx="5420327" cy="1219565"/>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b="1">
                <a:solidFill>
                  <a:schemeClr val="tx1">
                    <a:lumMod val="90000"/>
                    <a:lumOff val="5000"/>
                  </a:schemeClr>
                </a:solidFill>
              </a:rPr>
              <a:t>Sur le site </a:t>
            </a:r>
            <a:r>
              <a:rPr lang="en-US" sz="1800" b="1" i="0" u="none" strike="noStrike" cap="none" spc="0">
                <a:solidFill>
                  <a:schemeClr val="tx1"/>
                </a:solidFill>
                <a:latin typeface="Calibri"/>
                <a:ea typeface="Arial"/>
                <a:cs typeface="Arial"/>
              </a:rPr>
              <a:t>AMeTICE </a:t>
            </a:r>
            <a:r>
              <a:rPr b="1">
                <a:solidFill>
                  <a:schemeClr val="tx1">
                    <a:lumMod val="90000"/>
                    <a:lumOff val="5000"/>
                  </a:schemeClr>
                </a:solidFill>
              </a:rPr>
              <a:t>de chaque option, une action de votre part sera nécessaire pour nous confirmer votre engagement à suivre l’une des 3 options de ce BONUS ce semestre</a:t>
            </a:r>
            <a:r>
              <a:rPr lang="fr-FR" b="1">
                <a:solidFill>
                  <a:schemeClr val="tx1">
                    <a:lumMod val="90000"/>
                    <a:lumOff val="5000"/>
                  </a:schemeClr>
                </a:solidFill>
              </a:rPr>
              <a:t>.</a:t>
            </a:r>
            <a:endParaRPr b="1">
              <a:solidFill>
                <a:schemeClr val="tx1">
                  <a:lumMod val="90000"/>
                  <a:lumOff val="5000"/>
                </a:schemeClr>
              </a:solidFill>
            </a:endParaRPr>
          </a:p>
        </p:txBody>
      </p:sp>
      <p:sp>
        <p:nvSpPr>
          <p:cNvPr id="1713525555" name="ZoneTexte 45"/>
          <p:cNvSpPr txBox="1"/>
          <p:nvPr/>
        </p:nvSpPr>
        <p:spPr bwMode="auto">
          <a:xfrm>
            <a:off x="2455473" y="314040"/>
            <a:ext cx="5523313" cy="731879"/>
          </a:xfrm>
          <a:prstGeom prst="rect">
            <a:avLst/>
          </a:prstGeom>
          <a:noFill/>
          <a:ln>
            <a:noFill/>
          </a:ln>
        </p:spPr>
        <p:txBody>
          <a:bodyPr wrap="square" lIns="0" tIns="0" rIns="0" bIns="0" rtlCol="0" anchor="ctr">
            <a:spAutoFit/>
          </a:bodyPr>
          <a:lstStyle/>
          <a:p>
            <a:pPr algn="ctr">
              <a:defRPr/>
            </a:pPr>
            <a:r>
              <a:rPr lang="en-US" sz="2400" b="1">
                <a:cs typeface="Arial"/>
              </a:rPr>
              <a:t>Accés aux informations des différentes options de ce bonus</a:t>
            </a:r>
            <a:endParaRPr sz="2400"/>
          </a:p>
        </p:txBody>
      </p:sp>
      <p:sp>
        <p:nvSpPr>
          <p:cNvPr id="2051650993" name=" 2051650992"/>
          <p:cNvSpPr/>
          <p:nvPr/>
        </p:nvSpPr>
        <p:spPr bwMode="auto">
          <a:xfrm>
            <a:off x="2367249" y="1847525"/>
            <a:ext cx="6511132" cy="609959"/>
          </a:xfr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sz="1600" u="sng">
                <a:hlinkClick r:id="rId2" tooltip="Divers"/>
              </a:rPr>
              <a:t>[23-24]-BONUS EFHLD - Semestres pairs (G. Regula-V. Roubaud)</a:t>
            </a:r>
            <a:endParaRPr sz="1600"/>
          </a:p>
          <a:p>
            <a:pPr>
              <a:defRPr/>
            </a:pPr>
            <a:r>
              <a:t>la clé d’accès est : </a:t>
            </a:r>
            <a:r>
              <a:rPr b="1"/>
              <a:t>S2-EFHLD-23-24</a:t>
            </a:r>
            <a:r>
              <a:rPr lang="fr-FR" b="1"/>
              <a:t>-TE</a:t>
            </a:r>
            <a:endParaRPr b="1"/>
          </a:p>
        </p:txBody>
      </p:sp>
      <p:sp>
        <p:nvSpPr>
          <p:cNvPr id="1600190422" name="ZoneTexte 1600190421"/>
          <p:cNvSpPr txBox="1"/>
          <p:nvPr/>
        </p:nvSpPr>
        <p:spPr bwMode="auto">
          <a:xfrm>
            <a:off x="2367249" y="2655775"/>
            <a:ext cx="5507832" cy="146340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just">
              <a:defRPr/>
            </a:pPr>
            <a:r>
              <a:rPr lang="en-US" b="1">
                <a:cs typeface="Arial"/>
              </a:rPr>
              <a:t>Vous y trouverez un questionnaire auquel il faut répondre pour avoir accès aux domaines des différentes options et connaître  les dates des séances zoom et  de formation, les archives et divers documents.</a:t>
            </a:r>
            <a:endParaRPr/>
          </a:p>
        </p:txBody>
      </p:sp>
      <p:sp>
        <p:nvSpPr>
          <p:cNvPr id="1505940451" name="ZoneTexte 45"/>
          <p:cNvSpPr txBox="1"/>
          <p:nvPr/>
        </p:nvSpPr>
        <p:spPr bwMode="auto">
          <a:xfrm>
            <a:off x="2826194" y="4747139"/>
            <a:ext cx="3002025" cy="366119"/>
          </a:xfrm>
          <a:prstGeom prst="rect">
            <a:avLst/>
          </a:prstGeom>
          <a:noFill/>
          <a:ln>
            <a:noFill/>
          </a:ln>
        </p:spPr>
        <p:txBody>
          <a:bodyPr wrap="square" lIns="0" tIns="0" rIns="0" bIns="0" rtlCol="0" anchor="ctr">
            <a:spAutoFit/>
          </a:bodyPr>
          <a:lstStyle/>
          <a:p>
            <a:pPr algn="l">
              <a:defRPr/>
            </a:pPr>
            <a:r>
              <a:rPr lang="en-US" sz="2400" b="1">
                <a:cs typeface="Arial"/>
              </a:rPr>
              <a:t>Action d’engagement</a:t>
            </a:r>
            <a:endParaRPr sz="2400"/>
          </a:p>
        </p:txBody>
      </p:sp>
      <p:sp>
        <p:nvSpPr>
          <p:cNvPr id="183214941" name="Ellipse 183214940"/>
          <p:cNvSpPr/>
          <p:nvPr/>
        </p:nvSpPr>
        <p:spPr bwMode="auto">
          <a:xfrm>
            <a:off x="2248169" y="360427"/>
            <a:ext cx="385053" cy="385053"/>
          </a:xfrm>
          <a:prstGeom prst="ellipse">
            <a:avLst/>
          </a:prstGeom>
          <a:solidFill>
            <a:schemeClr val="tx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2095776507" name="ZoneTexte 47"/>
          <p:cNvSpPr txBox="1"/>
          <p:nvPr/>
        </p:nvSpPr>
        <p:spPr bwMode="auto">
          <a:xfrm>
            <a:off x="2367249" y="415614"/>
            <a:ext cx="277778" cy="274679"/>
          </a:xfrm>
          <a:prstGeom prst="rect">
            <a:avLst/>
          </a:prstGeom>
          <a:noFill/>
          <a:ln>
            <a:noFill/>
          </a:ln>
        </p:spPr>
        <p:txBody>
          <a:bodyPr wrap="square" lIns="0" tIns="0" rIns="0" bIns="0" rtlCol="0" anchor="ctr">
            <a:spAutoFit/>
          </a:bodyPr>
          <a:lstStyle/>
          <a:p>
            <a:pPr>
              <a:defRPr/>
            </a:pPr>
            <a:r>
              <a:rPr lang="en-US" b="1">
                <a:solidFill>
                  <a:schemeClr val="bg1"/>
                </a:solidFill>
                <a:cs typeface="Arial"/>
              </a:rPr>
              <a:t>1</a:t>
            </a:r>
            <a:endParaRPr lang="en-US" b="1">
              <a:cs typeface="Arial"/>
            </a:endParaRPr>
          </a:p>
        </p:txBody>
      </p:sp>
      <p:grpSp>
        <p:nvGrpSpPr>
          <p:cNvPr id="2104068929" name="Groupe 2104068928"/>
          <p:cNvGrpSpPr/>
          <p:nvPr/>
        </p:nvGrpSpPr>
        <p:grpSpPr bwMode="auto">
          <a:xfrm>
            <a:off x="2316584" y="4745699"/>
            <a:ext cx="398298" cy="385053"/>
            <a:chOff x="0" y="0"/>
            <a:chExt cx="398298" cy="385053"/>
          </a:xfrm>
        </p:grpSpPr>
        <p:sp>
          <p:nvSpPr>
            <p:cNvPr id="2100993011" name="Ellipse 2100993010"/>
            <p:cNvSpPr/>
            <p:nvPr/>
          </p:nvSpPr>
          <p:spPr bwMode="auto">
            <a:xfrm>
              <a:off x="0" y="0"/>
              <a:ext cx="385053" cy="385053"/>
            </a:xfrm>
            <a:prstGeom prst="ellipse">
              <a:avLst/>
            </a:prstGeom>
            <a:solidFill>
              <a:schemeClr val="tx1"/>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83721537" name="ZoneTexte 47"/>
            <p:cNvSpPr txBox="1"/>
            <p:nvPr/>
          </p:nvSpPr>
          <p:spPr bwMode="auto">
            <a:xfrm>
              <a:off x="119079" y="55906"/>
              <a:ext cx="279218" cy="274679"/>
            </a:xfrm>
            <a:prstGeom prst="rect">
              <a:avLst/>
            </a:prstGeom>
            <a:noFill/>
            <a:ln>
              <a:noFill/>
            </a:ln>
          </p:spPr>
          <p:txBody>
            <a:bodyPr wrap="square" lIns="0" tIns="0" rIns="0" bIns="0" rtlCol="0" anchor="ctr">
              <a:spAutoFit/>
            </a:bodyPr>
            <a:lstStyle/>
            <a:p>
              <a:pPr>
                <a:defRPr/>
              </a:pPr>
              <a:r>
                <a:rPr lang="en-US" b="1">
                  <a:solidFill>
                    <a:schemeClr val="bg1"/>
                  </a:solidFill>
                  <a:cs typeface="Arial"/>
                </a:rPr>
                <a:t>2</a:t>
              </a:r>
              <a:endParaRPr lang="en-US" b="1">
                <a:cs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ZoneTexte 2"/>
          <p:cNvSpPr txBox="1"/>
          <p:nvPr/>
        </p:nvSpPr>
        <p:spPr bwMode="auto">
          <a:xfrm>
            <a:off x="1619670" y="2276870"/>
            <a:ext cx="6630134" cy="2225399"/>
          </a:xfrm>
          <a:prstGeom prst="rect">
            <a:avLst/>
          </a:prstGeom>
          <a:noFill/>
        </p:spPr>
        <p:txBody>
          <a:bodyPr wrap="square" rtlCol="0">
            <a:spAutoFit/>
          </a:bodyPr>
          <a:lstStyle/>
          <a:p>
            <a:pPr algn="ctr">
              <a:defRPr/>
            </a:pPr>
            <a:r>
              <a:rPr lang="fr-FR" sz="2800" b="1"/>
              <a:t>Annexe</a:t>
            </a:r>
            <a:endParaRPr/>
          </a:p>
          <a:p>
            <a:pPr algn="ctr">
              <a:defRPr/>
            </a:pPr>
            <a:r>
              <a:rPr lang="fr-FR" sz="2800" b="1"/>
              <a:t> </a:t>
            </a:r>
            <a:endParaRPr/>
          </a:p>
          <a:p>
            <a:pPr algn="ctr">
              <a:defRPr/>
            </a:pPr>
            <a:r>
              <a:rPr lang="fr-FR" sz="2800" b="1"/>
              <a:t>Présentation de la VP EFHLD et des </a:t>
            </a:r>
            <a:endParaRPr/>
          </a:p>
          <a:p>
            <a:pPr algn="ctr">
              <a:defRPr/>
            </a:pPr>
            <a:endParaRPr lang="fr-FR" sz="2800" b="1"/>
          </a:p>
          <a:p>
            <a:pPr algn="ctr">
              <a:defRPr/>
            </a:pPr>
            <a:r>
              <a:rPr lang="fr-FR" sz="2800" b="1"/>
              <a:t> responsables du bonus EFHLD</a:t>
            </a:r>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1342</Words>
  <Application>Microsoft Office PowerPoint</Application>
  <DocSecurity>0</DocSecurity>
  <PresentationFormat>Affichage à l'écran (4:3)</PresentationFormat>
  <Paragraphs>129</Paragraphs>
  <Slides>12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ＭＳ Ｐゴシック</vt:lpstr>
      <vt:lpstr>Arial</vt:lpstr>
      <vt:lpstr>Calibri</vt:lpstr>
      <vt:lpstr>Times New Roman</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Isabelle RÉGNER, Vice-Présidente Egalité Femmes-Hommes et Lutte contre les Discriminations (EFHLD), AMU*</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gabrielle regula</dc:creator>
  <cp:keywords/>
  <dc:description/>
  <cp:lastModifiedBy>LABBAY Christelle</cp:lastModifiedBy>
  <cp:revision>69</cp:revision>
  <dcterms:created xsi:type="dcterms:W3CDTF">2023-01-26T11:05:54Z</dcterms:created>
  <dcterms:modified xsi:type="dcterms:W3CDTF">2024-01-17T09:09:40Z</dcterms:modified>
  <cp:category/>
  <dc:identifier/>
  <cp:contentStatus/>
  <dc:language/>
  <cp:version/>
</cp:coreProperties>
</file>