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8"/>
  </p:notesMasterIdLst>
  <p:handoutMasterIdLst>
    <p:handoutMasterId r:id="rId19"/>
  </p:handoutMasterIdLst>
  <p:sldIdLst>
    <p:sldId id="259" r:id="rId2"/>
    <p:sldId id="281" r:id="rId3"/>
    <p:sldId id="286" r:id="rId4"/>
    <p:sldId id="305" r:id="rId5"/>
    <p:sldId id="289" r:id="rId6"/>
    <p:sldId id="287" r:id="rId7"/>
    <p:sldId id="306" r:id="rId8"/>
    <p:sldId id="309" r:id="rId9"/>
    <p:sldId id="308" r:id="rId10"/>
    <p:sldId id="290" r:id="rId11"/>
    <p:sldId id="291" r:id="rId12"/>
    <p:sldId id="299" r:id="rId13"/>
    <p:sldId id="307" r:id="rId14"/>
    <p:sldId id="288" r:id="rId15"/>
    <p:sldId id="310" r:id="rId16"/>
    <p:sldId id="304" r:id="rId17"/>
  </p:sldIdLst>
  <p:sldSz cx="9144000" cy="6858000" type="screen4x3"/>
  <p:notesSz cx="6799263" cy="99298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D57"/>
    <a:srgbClr val="FFE8AE"/>
    <a:srgbClr val="DB8C31"/>
    <a:srgbClr val="252E44"/>
    <a:srgbClr val="195D8A"/>
    <a:srgbClr val="005A9B"/>
    <a:srgbClr val="71B34D"/>
    <a:srgbClr val="E88D23"/>
    <a:srgbClr val="C43771"/>
    <a:srgbClr val="049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8"/>
    <p:restoredTop sz="94712"/>
  </p:normalViewPr>
  <p:slideViewPr>
    <p:cSldViewPr snapToGrid="0" snapToObjects="1" showGuides="1">
      <p:cViewPr varScale="1">
        <p:scale>
          <a:sx n="65" d="100"/>
          <a:sy n="65" d="100"/>
        </p:scale>
        <p:origin x="1416" y="72"/>
      </p:cViewPr>
      <p:guideLst>
        <p:guide orient="horz" pos="4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7047"/>
          </a:xfrm>
          <a:prstGeom prst="rect">
            <a:avLst/>
          </a:prstGeom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2175" y="0"/>
            <a:ext cx="2945501" cy="497047"/>
          </a:xfrm>
          <a:prstGeom prst="rect">
            <a:avLst/>
          </a:prstGeom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426C0D-44AE-974F-8861-34C17AD25848}" type="datetime1">
              <a:rPr lang="fr-FR"/>
              <a:pPr>
                <a:defRPr/>
              </a:pPr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5501" cy="497046"/>
          </a:xfrm>
          <a:prstGeom prst="rect">
            <a:avLst/>
          </a:prstGeom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2175" y="9431179"/>
            <a:ext cx="2945501" cy="497046"/>
          </a:xfrm>
          <a:prstGeom prst="rect">
            <a:avLst/>
          </a:prstGeom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84C0FE-D37E-214C-92A2-A25F18B2E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80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7047"/>
          </a:xfrm>
          <a:prstGeom prst="rect">
            <a:avLst/>
          </a:prstGeom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175" y="0"/>
            <a:ext cx="2945501" cy="497047"/>
          </a:xfrm>
          <a:prstGeom prst="rect">
            <a:avLst/>
          </a:prstGeom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605DE1-164E-8741-87A1-5E1EDB3BCECF}" type="datetime1">
              <a:rPr lang="fr-FR"/>
              <a:pPr>
                <a:defRPr/>
              </a:pPr>
              <a:t>09/09/2022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61" tIns="45730" rIns="91461" bIns="4573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16384"/>
            <a:ext cx="5436870" cy="4468654"/>
          </a:xfrm>
          <a:prstGeom prst="rect">
            <a:avLst/>
          </a:prstGeom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5501" cy="497046"/>
          </a:xfrm>
          <a:prstGeom prst="rect">
            <a:avLst/>
          </a:prstGeom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175" y="9431179"/>
            <a:ext cx="2945501" cy="497046"/>
          </a:xfrm>
          <a:prstGeom prst="rect">
            <a:avLst/>
          </a:prstGeom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2D6841-3136-674E-B1E2-022F8269E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9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2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2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58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8" y="1008063"/>
            <a:ext cx="4298026" cy="1473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7500" y="82550"/>
            <a:ext cx="15319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9791"/>
            <a:ext cx="7772400" cy="291214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61937"/>
            <a:ext cx="6400800" cy="7537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EE9B-3B4B-FA4C-A80D-5BB5E5798D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2"/>
          <p:cNvSpPr>
            <a:spLocks noGrp="1"/>
          </p:cNvSpPr>
          <p:nvPr>
            <p:ph type="ftr" sz="quarter" idx="11"/>
          </p:nvPr>
        </p:nvSpPr>
        <p:spPr>
          <a:xfrm>
            <a:off x="1544638" y="171450"/>
            <a:ext cx="6054725" cy="40163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cxnSp>
        <p:nvCxnSpPr>
          <p:cNvPr id="13" name="Connecteur droit 12"/>
          <p:cNvCxnSpPr>
            <a:stCxn id="2" idx="1"/>
          </p:cNvCxnSpPr>
          <p:nvPr userDrawn="1"/>
        </p:nvCxnSpPr>
        <p:spPr>
          <a:xfrm flipH="1" flipV="1">
            <a:off x="1" y="3800475"/>
            <a:ext cx="6857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8458200" y="3800475"/>
            <a:ext cx="6857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8019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88019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8500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241-2EF3-2448-8305-7DDC6310DF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6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FF6B-AE4E-AB4B-9894-DA3A29CB25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4D6-7F2B-FE4B-9B8A-79743AC18E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6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82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6647414" y="782638"/>
            <a:ext cx="1827843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332-21D9-6C4F-AB50-7D40A53C18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8391525" y="449537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75" y="1346200"/>
            <a:ext cx="3117850" cy="1068681"/>
          </a:xfrm>
          <a:prstGeom prst="rect">
            <a:avLst/>
          </a:prstGeom>
        </p:spPr>
      </p:pic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3335338" y="1158875"/>
            <a:ext cx="4119562" cy="4810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TITRE DE LA PRÉSENTATION</a:t>
            </a:r>
          </a:p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&gt; TITRE DE LA PARTIE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0" y="3800475"/>
            <a:ext cx="9144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17500" y="82550"/>
            <a:ext cx="15827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61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144588"/>
            <a:ext cx="77724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1738313" y="169863"/>
            <a:ext cx="5667375" cy="401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4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41969" cy="4525963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1969" cy="4525963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2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FC03-F3A1-944C-90A9-4E4D12AE8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22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Stratégie de communication 2018-2022</a:t>
            </a:r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C39F-01C2-E142-A242-98DFD306E1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40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9424"/>
            <a:ext cx="1219942" cy="418150"/>
          </a:xfrm>
          <a:prstGeom prst="rect">
            <a:avLst/>
          </a:prstGeom>
        </p:spPr>
      </p:pic>
      <p:grpSp>
        <p:nvGrpSpPr>
          <p:cNvPr id="16" name="Group 9"/>
          <p:cNvGrpSpPr>
            <a:grpSpLocks/>
          </p:cNvGrpSpPr>
          <p:nvPr/>
        </p:nvGrpSpPr>
        <p:grpSpPr bwMode="auto">
          <a:xfrm rot="5400000">
            <a:off x="-2121875" y="3028528"/>
            <a:ext cx="5915300" cy="1343086"/>
            <a:chOff x="3353" y="7829"/>
            <a:chExt cx="5198" cy="1180"/>
          </a:xfrm>
          <a:solidFill>
            <a:srgbClr val="E7E8E8"/>
          </a:solidFill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53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941513" y="171450"/>
            <a:ext cx="6053137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fr-FR" dirty="0"/>
              <a:t>Stratégie de communication 2018</a:t>
            </a: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8262938" y="244475"/>
            <a:ext cx="250825" cy="252413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164513" y="300038"/>
            <a:ext cx="454025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91525" y="-195263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57200" y="842963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2" y="950406"/>
            <a:ext cx="58543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40" r:id="rId3"/>
    <p:sldLayoutId id="2147491353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Wingdings" charset="2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20000"/>
        <a:buFont typeface="Arial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Lucida Grande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90000"/>
        <a:buFont typeface="Lucida Grande"/>
        <a:buChar char="-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ulaires.univ-amu.fr/fr/public/newsletter-am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ircom-contact@univ-amu.f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facebook.com/aixmarseilleuniversite/" TargetMode="External"/><Relationship Id="rId7" Type="http://schemas.openxmlformats.org/officeDocument/2006/relationships/hyperlink" Target="mailto:dircom-contact@univ-amu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qAJ4nmwJdjEweR1cNYPbmA?view_as=subscriber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witter.com/univamu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linkedin.com/school/aix-marseille-universite/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amu.fr/fr/public/portfolio" TargetMode="External"/><Relationship Id="rId2" Type="http://schemas.openxmlformats.org/officeDocument/2006/relationships/hyperlink" Target="mailto:dircom-contact@univ-amu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dircom-contact@univ-amu.fr" TargetMode="External"/><Relationship Id="rId4" Type="http://schemas.openxmlformats.org/officeDocument/2006/relationships/hyperlink" Target="http://url.univ-amu.fr/dircom_am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iv-amu.fr/fr/public/charte-graphique-am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ircom-contact@univ-amu.fr" TargetMode="External"/><Relationship Id="rId2" Type="http://schemas.openxmlformats.org/officeDocument/2006/relationships/hyperlink" Target="https://procedures.univ-amu.fr/dir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dures.univ-amu.fr/dirco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-amu.fr/fr/public/organisation-daix-marseille-universite" TargetMode="External"/><Relationship Id="rId7" Type="http://schemas.openxmlformats.org/officeDocument/2006/relationships/hyperlink" Target="http://www.univ-amu.fr/fr/intramu" TargetMode="External"/><Relationship Id="rId2" Type="http://schemas.openxmlformats.org/officeDocument/2006/relationships/hyperlink" Target="http://www.univ-amu.f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niv-amu.fr/fr/public/composantes-facultes-ecoles-instituts" TargetMode="External"/><Relationship Id="rId5" Type="http://schemas.openxmlformats.org/officeDocument/2006/relationships/hyperlink" Target="http://www.univ-amu.fr/fr/public/bilans-sociaux-rapports-de-situations-comparee" TargetMode="External"/><Relationship Id="rId4" Type="http://schemas.openxmlformats.org/officeDocument/2006/relationships/hyperlink" Target="http://www.univ-amu.fr/fr/public/charte-graphique-am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niv-amu.fr/fr/intramu" TargetMode="External"/><Relationship Id="rId4" Type="http://schemas.openxmlformats.org/officeDocument/2006/relationships/hyperlink" Target="http://www.univ-amu.f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70926"/>
            <a:ext cx="7772400" cy="1895638"/>
          </a:xfrm>
        </p:spPr>
        <p:txBody>
          <a:bodyPr/>
          <a:lstStyle/>
          <a:p>
            <a:r>
              <a:rPr lang="fr-FR" dirty="0"/>
              <a:t>DIRCOM</a:t>
            </a:r>
            <a:br>
              <a:rPr lang="fr-FR" dirty="0"/>
            </a:br>
            <a:r>
              <a:rPr lang="fr-FR" dirty="0"/>
              <a:t>Outils de communication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1EE9B-3B4B-FA4C-A80D-5BB5E5798D7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0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2633" y="2608101"/>
            <a:ext cx="5153891" cy="2904328"/>
          </a:xfrm>
        </p:spPr>
        <p:txBody>
          <a:bodyPr/>
          <a:lstStyle/>
          <a:p>
            <a:pPr indent="-420688"/>
            <a:r>
              <a:rPr lang="fr-FR" sz="1800" b="1" dirty="0">
                <a:solidFill>
                  <a:srgbClr val="303D57"/>
                </a:solidFill>
              </a:rPr>
              <a:t>Demande de diffusion d’information </a:t>
            </a:r>
          </a:p>
          <a:p>
            <a:pPr marL="779462" lvl="1">
              <a:buFont typeface="Wingdings" panose="05000000000000000000" pitchFamily="2" charset="2"/>
              <a:buChar char="Ø"/>
            </a:pPr>
            <a:r>
              <a:rPr lang="fr-FR" sz="1500" dirty="0"/>
              <a:t>Transmission des informations au plus tard le jeudi pour diffusion le mardi suivant</a:t>
            </a:r>
          </a:p>
          <a:p>
            <a:pPr marL="779462" lvl="1">
              <a:buFont typeface="Wingdings" panose="05000000000000000000" pitchFamily="2" charset="2"/>
              <a:buChar char="Ø"/>
            </a:pPr>
            <a:r>
              <a:rPr lang="fr-FR" altLang="fr-FR" sz="1500" b="0" dirty="0">
                <a:latin typeface="Arial" panose="020B0604020202020204" pitchFamily="34" charset="0"/>
                <a:hlinkClick r:id="rId3"/>
              </a:rPr>
              <a:t>https://formulaires.univ-amu.fr/fr/public/newsletter-amu</a:t>
            </a:r>
            <a:endParaRPr lang="fr-FR" altLang="fr-FR" sz="1500" b="0" dirty="0">
              <a:latin typeface="Arial" panose="020B0604020202020204" pitchFamily="34" charset="0"/>
            </a:endParaRPr>
          </a:p>
          <a:p>
            <a:pPr marL="779462" lvl="1">
              <a:buFont typeface="Wingdings" panose="05000000000000000000" pitchFamily="2" charset="2"/>
              <a:buChar char="Ø"/>
            </a:pPr>
            <a:r>
              <a:rPr lang="fr-FR" altLang="fr-FR" sz="1500" dirty="0"/>
              <a:t>Outil pour le suivi et l’accompagnement des demandeurs. </a:t>
            </a:r>
          </a:p>
          <a:p>
            <a:pPr marL="779462" lvl="1">
              <a:buFont typeface="Wingdings" panose="05000000000000000000" pitchFamily="2" charset="2"/>
              <a:buChar char="Ø"/>
            </a:pPr>
            <a:r>
              <a:rPr lang="fr-FR" altLang="fr-FR" sz="1500" dirty="0"/>
              <a:t>Pour rappel la newsletter est destinée aux personnels AMU et met en avant les événements et actualités de la semaine suivante en priorité.</a:t>
            </a:r>
            <a:br>
              <a:rPr lang="fr-FR" b="0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62373" y="851239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Newsletter AMU – envoi hebdomadaire à tous les personnels </a:t>
            </a: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 flipH="1">
            <a:off x="2078182" y="1499721"/>
            <a:ext cx="706582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524" y="1904089"/>
            <a:ext cx="3281453" cy="4675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8078B0C-1447-4260-9147-6CE9E2248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40593"/>
            <a:ext cx="7900737" cy="5205663"/>
          </a:xfrm>
        </p:spPr>
        <p:txBody>
          <a:bodyPr/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Diffuser de l’information événementielle harmonisée sur tous les sites et de façon simultanée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62 écrans déployés </a:t>
            </a:r>
            <a:r>
              <a:rPr lang="fr-FR" b="0" dirty="0"/>
              <a:t>sur les sites Aix-Marseille Université |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 destination des étudiants</a:t>
            </a:r>
          </a:p>
          <a:p>
            <a:br>
              <a:rPr lang="fr-FR" b="0" dirty="0"/>
            </a:br>
            <a:r>
              <a:rPr lang="fr-FR" b="0" dirty="0"/>
              <a:t>Formats de fichiers autorisés  : Images | PowerPoint | Vidéo </a:t>
            </a:r>
          </a:p>
          <a:p>
            <a:r>
              <a:rPr lang="fr-FR" b="0" dirty="0"/>
              <a:t>Format : 1 920 x 1 080 pixels</a:t>
            </a:r>
            <a:br>
              <a:rPr lang="fr-FR" b="0" dirty="0"/>
            </a:br>
            <a:br>
              <a:rPr lang="fr-FR" b="0" dirty="0"/>
            </a:br>
            <a:r>
              <a:rPr lang="fr-FR" dirty="0"/>
              <a:t>3 niveaux de diffusion </a:t>
            </a:r>
            <a:r>
              <a:rPr lang="fr-FR" b="0" dirty="0"/>
              <a:t>avec durée totale cumulée : 2 min par niveau max.</a:t>
            </a:r>
            <a:br>
              <a:rPr lang="fr-FR" b="0" dirty="0"/>
            </a:br>
            <a:r>
              <a:rPr lang="fr-FR" b="0" dirty="0" err="1">
                <a:solidFill>
                  <a:schemeClr val="accent1">
                    <a:lumMod val="75000"/>
                  </a:schemeClr>
                </a:solidFill>
              </a:rPr>
              <a:t>Dircom</a:t>
            </a:r>
            <a:endParaRPr lang="fr-FR" b="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dirty="0"/>
              <a:t>A la main sur l’ensemble des écrans</a:t>
            </a:r>
          </a:p>
          <a:p>
            <a:pPr lvl="1"/>
            <a:r>
              <a:rPr lang="fr-FR" dirty="0"/>
              <a:t>Diffusion des informations générales AMU</a:t>
            </a:r>
          </a:p>
          <a:p>
            <a:pPr lvl="1"/>
            <a:r>
              <a:rPr lang="fr-FR" dirty="0"/>
              <a:t>Diffusion des informations des services et directions + le CROUS</a:t>
            </a:r>
          </a:p>
          <a:p>
            <a:pPr lvl="0"/>
            <a:r>
              <a:rPr lang="fr-FR" b="0" dirty="0">
                <a:solidFill>
                  <a:schemeClr val="accent1">
                    <a:lumMod val="75000"/>
                  </a:schemeClr>
                </a:solidFill>
              </a:rPr>
              <a:t>Composante (siège) :  référents</a:t>
            </a:r>
          </a:p>
          <a:p>
            <a:pPr lvl="1"/>
            <a:r>
              <a:rPr lang="fr-FR" dirty="0"/>
              <a:t>Diffusion des informations concernant la composante</a:t>
            </a:r>
          </a:p>
          <a:p>
            <a:pPr lvl="1"/>
            <a:r>
              <a:rPr lang="fr-FR" dirty="0"/>
              <a:t>Les référents ont la main sur tous les écrans de la composante : siège + antennes.</a:t>
            </a:r>
          </a:p>
          <a:p>
            <a:pPr lvl="1"/>
            <a:r>
              <a:rPr lang="fr-FR" dirty="0"/>
              <a:t>Quand le référent de l’antenne est absent ils prennent le relais</a:t>
            </a:r>
          </a:p>
          <a:p>
            <a:pPr lvl="0"/>
            <a:r>
              <a:rPr lang="fr-FR" b="0" dirty="0">
                <a:solidFill>
                  <a:schemeClr val="accent1">
                    <a:lumMod val="75000"/>
                  </a:schemeClr>
                </a:solidFill>
              </a:rPr>
              <a:t>Antenne (locale) : </a:t>
            </a:r>
          </a:p>
          <a:p>
            <a:pPr lvl="1"/>
            <a:r>
              <a:rPr lang="fr-FR" dirty="0"/>
              <a:t>Le référent n’a la main que sur l’écran du site</a:t>
            </a:r>
          </a:p>
          <a:p>
            <a:pPr lvl="1"/>
            <a:r>
              <a:rPr lang="fr-FR" dirty="0"/>
              <a:t>Diffusion des informations ne concernant que le site</a:t>
            </a:r>
          </a:p>
          <a:p>
            <a:endParaRPr lang="fr-FR" b="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49411" y="867865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Affichages dynamiques ou écrans – promotion événementielle sur les sites</a:t>
            </a: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4522124" y="1499721"/>
            <a:ext cx="4621879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5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82339" y="1301175"/>
            <a:ext cx="7996499" cy="5261505"/>
          </a:xfrm>
        </p:spPr>
        <p:txBody>
          <a:bodyPr lIns="0" tIns="0" rIns="0" bIns="0" numCol="1" anchor="t"/>
          <a:lstStyle/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Magazine interne institutionnel trimestriel ou bimensuel</a:t>
            </a:r>
            <a:r>
              <a:rPr lang="fr-FR" sz="1300" b="0" dirty="0"/>
              <a:t> </a:t>
            </a:r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endParaRPr lang="fr-FR" sz="1300" b="0" dirty="0"/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b="0" dirty="0"/>
              <a:t>Edité à </a:t>
            </a:r>
            <a:r>
              <a:rPr lang="fr-FR" sz="1300" dirty="0"/>
              <a:t>quelques exemplaires en papier + diffusée sous format numérique </a:t>
            </a:r>
            <a:r>
              <a:rPr lang="fr-FR" sz="1300" b="0" dirty="0"/>
              <a:t>(site web, newsletter et réseaux sociaux, presse) - conception entièrement interne</a:t>
            </a:r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Cœur de cible : </a:t>
            </a:r>
            <a:r>
              <a:rPr lang="fr-FR" sz="1300" b="0" dirty="0"/>
              <a:t>personnels d’Aix-Marseille Université</a:t>
            </a:r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Cibles secondaires : </a:t>
            </a:r>
            <a:r>
              <a:rPr lang="fr-FR" sz="1300" b="0" dirty="0"/>
              <a:t>toutes les universités françaises, partenaires institutionnels et socio-économiques, </a:t>
            </a:r>
            <a:r>
              <a:rPr lang="fr-FR" sz="1300" b="0" dirty="0" err="1"/>
              <a:t>alumni</a:t>
            </a:r>
            <a:r>
              <a:rPr lang="fr-FR" sz="1300" b="0" dirty="0"/>
              <a:t>, grand public (mise en ligne), médias et presse nationale</a:t>
            </a:r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endParaRPr lang="fr-FR" sz="1300" b="0" dirty="0"/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Objectifs : </a:t>
            </a:r>
            <a:r>
              <a:rPr lang="fr-FR" sz="1300" b="0" dirty="0"/>
              <a:t>retracer l’actualité universitaire, faire connaître les grands projets d’Aix-Marseille Université, mettre en lumière ses richesses, fédérer les communautés et renforcer le sentiment d’appartenance</a:t>
            </a:r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endParaRPr lang="fr-FR" sz="1300" b="0" dirty="0"/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Composition : </a:t>
            </a:r>
            <a:r>
              <a:rPr lang="fr-FR" sz="1300" b="0" dirty="0"/>
              <a:t>1 dossier thématique, 4 grandes rubriques, retour sur </a:t>
            </a:r>
            <a:br>
              <a:rPr lang="fr-FR" sz="1300" b="0" dirty="0"/>
            </a:br>
            <a:r>
              <a:rPr lang="fr-FR" sz="1300" b="0" dirty="0"/>
              <a:t>événements - environ 50 pages</a:t>
            </a:r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endParaRPr lang="fr-FR" sz="1300" b="0" dirty="0"/>
          </a:p>
          <a:p>
            <a:pPr marL="23812" indent="-285750">
              <a:buClr>
                <a:srgbClr val="AFB1A5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Comment contribuer ?</a:t>
            </a:r>
          </a:p>
          <a:p>
            <a:pPr marL="995362" lvl="1" indent="-342900">
              <a:buFont typeface="Wingdings" panose="05000000000000000000" pitchFamily="2" charset="2"/>
              <a:buChar char="Ø"/>
            </a:pPr>
            <a:r>
              <a:rPr lang="fr-FR" sz="1300" dirty="0"/>
              <a:t>Proposition de sujet à </a:t>
            </a:r>
            <a:r>
              <a:rPr lang="fr-FR" sz="1300" dirty="0">
                <a:hlinkClick r:id="rId2"/>
              </a:rPr>
              <a:t>dircom-contact@univ-amu.fr</a:t>
            </a:r>
            <a:endParaRPr lang="fr-FR" sz="1300" dirty="0"/>
          </a:p>
          <a:p>
            <a:pPr marL="995362" lvl="1" indent="-342900">
              <a:buFont typeface="Wingdings" panose="05000000000000000000" pitchFamily="2" charset="2"/>
              <a:buChar char="Ø"/>
            </a:pPr>
            <a:r>
              <a:rPr lang="fr-FR" sz="1300" dirty="0"/>
              <a:t>1 comité de rédaction fixe le chemin de fer du numéro du mois suivant</a:t>
            </a:r>
          </a:p>
          <a:p>
            <a:pPr marL="995362" lvl="1" indent="-342900">
              <a:buFont typeface="Wingdings" panose="05000000000000000000" pitchFamily="2" charset="2"/>
              <a:buChar char="Ø"/>
            </a:pPr>
            <a:r>
              <a:rPr lang="fr-FR" sz="1300" dirty="0"/>
              <a:t>Sujets : </a:t>
            </a:r>
            <a:r>
              <a:rPr lang="fr-FR" sz="1300" b="0" dirty="0"/>
              <a:t>retours sur événements, annonce des dates du mois </a:t>
            </a:r>
            <a:br>
              <a:rPr lang="fr-FR" sz="1300" b="0" dirty="0"/>
            </a:br>
            <a:r>
              <a:rPr lang="fr-FR" sz="1300" b="0" dirty="0"/>
              <a:t>suivant dans le </a:t>
            </a:r>
            <a:r>
              <a:rPr lang="fr-FR" sz="1300" b="0" dirty="0" err="1"/>
              <a:t>bloc-note</a:t>
            </a:r>
            <a:r>
              <a:rPr lang="fr-FR" sz="1300" b="0" dirty="0"/>
              <a:t>, nouvelles missions, nouveaux locaux, </a:t>
            </a:r>
            <a:br>
              <a:rPr lang="fr-FR" sz="1300" b="0" dirty="0"/>
            </a:br>
            <a:r>
              <a:rPr lang="fr-FR" sz="1300" b="0" dirty="0"/>
              <a:t>résultats de travaux de recherche, personnalités à illustrer </a:t>
            </a:r>
            <a:br>
              <a:rPr lang="fr-FR" sz="1300" b="0" dirty="0"/>
            </a:br>
            <a:r>
              <a:rPr lang="fr-FR" sz="1300" b="0" dirty="0"/>
              <a:t>(distinctions d’excellence), actu de services, etc.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49238" y="857744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La Lettre AMU – en bref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824DBE-E779-41C7-8CDE-F02F4FCF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43" y="3659867"/>
            <a:ext cx="2060495" cy="3102319"/>
          </a:xfrm>
          <a:prstGeom prst="rect">
            <a:avLst/>
          </a:prstGeom>
        </p:spPr>
      </p:pic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3915296" y="1158899"/>
            <a:ext cx="522870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5200" y="1294671"/>
            <a:ext cx="8333083" cy="4336598"/>
          </a:xfrm>
        </p:spPr>
        <p:txBody>
          <a:bodyPr/>
          <a:lstStyle/>
          <a:p>
            <a:pPr marL="513159" lvl="2" indent="0">
              <a:buNone/>
            </a:pPr>
            <a:r>
              <a:rPr lang="fr-FR" dirty="0"/>
              <a:t>Présence d’Aix-Marseille Université sur les réseaux sociaux (</a:t>
            </a:r>
            <a:r>
              <a:rPr lang="fr-FR" i="1" dirty="0"/>
              <a:t>Données à fin septembre 2022 )</a:t>
            </a:r>
            <a:endParaRPr lang="fr-FR" dirty="0"/>
          </a:p>
          <a:p>
            <a:pPr marL="798909" lvl="2"/>
            <a:r>
              <a:rPr lang="fr-FR" dirty="0"/>
              <a:t>Facebook – 32 500 abonnés : @Aix-Marseille Université </a:t>
            </a:r>
            <a:r>
              <a:rPr lang="fr-FR" dirty="0">
                <a:hlinkClick r:id="rId3"/>
              </a:rPr>
              <a:t>Voir le profil</a:t>
            </a:r>
            <a:endParaRPr lang="fr-FR" dirty="0"/>
          </a:p>
          <a:p>
            <a:pPr marL="798909" lvl="2"/>
            <a:r>
              <a:rPr lang="fr-FR" dirty="0"/>
              <a:t>LinkedIn – 190 000 abonnés : Aix-Marseille Université (page école) </a:t>
            </a:r>
            <a:r>
              <a:rPr lang="fr-FR" dirty="0">
                <a:hlinkClick r:id="rId4"/>
              </a:rPr>
              <a:t>Voir le profil</a:t>
            </a:r>
            <a:endParaRPr lang="fr-FR" dirty="0"/>
          </a:p>
          <a:p>
            <a:pPr marL="798909" lvl="2"/>
            <a:r>
              <a:rPr lang="fr-FR" dirty="0"/>
              <a:t>Twitter – 19 000 abonnés : @</a:t>
            </a:r>
            <a:r>
              <a:rPr lang="fr-FR" dirty="0" err="1"/>
              <a:t>univamu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Voir le profil</a:t>
            </a:r>
            <a:endParaRPr lang="fr-FR" dirty="0"/>
          </a:p>
          <a:p>
            <a:pPr marL="798909" lvl="2"/>
            <a:r>
              <a:rPr lang="fr-FR" dirty="0"/>
              <a:t>YouTube – 3 700 abonnés : chaîne Aix-Marseille Université </a:t>
            </a:r>
            <a:r>
              <a:rPr lang="fr-FR" dirty="0">
                <a:hlinkClick r:id="rId6"/>
              </a:rPr>
              <a:t>Voir le profil</a:t>
            </a:r>
            <a:endParaRPr lang="fr-FR" dirty="0"/>
          </a:p>
          <a:p>
            <a:pPr marL="856059" lvl="2" indent="-342900">
              <a:buFont typeface="Wingdings" panose="05000000000000000000" pitchFamily="2" charset="2"/>
              <a:buChar char="Ø"/>
            </a:pPr>
            <a:r>
              <a:rPr lang="fr-FR" dirty="0"/>
              <a:t>Il est possible de nous faire la demande pour relayer vos actus sur les réseaux centraux en fonction du type de celles-ci</a:t>
            </a:r>
          </a:p>
          <a:p>
            <a:pPr marL="513159" lvl="2" indent="0">
              <a:buNone/>
            </a:pPr>
            <a:endParaRPr lang="fr-FR" dirty="0"/>
          </a:p>
          <a:p>
            <a:pPr marL="513159" lvl="2" indent="0">
              <a:buNone/>
            </a:pPr>
            <a:r>
              <a:rPr lang="fr-FR" dirty="0"/>
              <a:t>Pour étudier votre demande, nous aurons besoin :</a:t>
            </a:r>
          </a:p>
          <a:p>
            <a:pPr marL="513159" lvl="2" indent="0">
              <a:buNone/>
            </a:pPr>
            <a:r>
              <a:rPr lang="fr-FR" dirty="0"/>
              <a:t>Des informations précises concernant votre actualité </a:t>
            </a:r>
            <a:br>
              <a:rPr lang="fr-FR" dirty="0"/>
            </a:br>
            <a:r>
              <a:rPr lang="fr-FR" sz="1200" i="1" dirty="0">
                <a:solidFill>
                  <a:srgbClr val="000000"/>
                </a:solidFill>
              </a:rPr>
              <a:t>(titre, texte court de 5 lignes, lieu, date)</a:t>
            </a:r>
          </a:p>
          <a:p>
            <a:pPr marL="513159" lvl="2" indent="0">
              <a:lnSpc>
                <a:spcPct val="50000"/>
              </a:lnSpc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798909" lvl="2"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Des 3 mots clés à mettre en avant (ex : #recherche, #covid_19)</a:t>
            </a:r>
          </a:p>
          <a:p>
            <a:pPr marL="513159" lvl="2" indent="0">
              <a:lnSpc>
                <a:spcPct val="50000"/>
              </a:lnSpc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798909" lvl="2"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Lien vers une page web/programme, contact (mail/tél) </a:t>
            </a:r>
          </a:p>
          <a:p>
            <a:pPr marL="513159" lvl="2" indent="0">
              <a:lnSpc>
                <a:spcPct val="50000"/>
              </a:lnSpc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798909" lvl="2"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Visuels : format bandeau 540px*300px ou format carré</a:t>
            </a:r>
          </a:p>
          <a:p>
            <a:pPr marL="798909" lvl="2">
              <a:lnSpc>
                <a:spcPct val="50000"/>
              </a:lnSpc>
              <a:buFont typeface="Wingdings" panose="05000000000000000000" pitchFamily="2" charset="2"/>
              <a:buChar char="Ø"/>
            </a:pPr>
            <a:endParaRPr lang="fr-FR" dirty="0">
              <a:solidFill>
                <a:srgbClr val="000000"/>
              </a:solidFill>
            </a:endParaRPr>
          </a:p>
          <a:p>
            <a:pPr marL="798909" lvl="2">
              <a:lnSpc>
                <a:spcPct val="50000"/>
              </a:lnSpc>
              <a:buFont typeface="Wingdings" charset="2"/>
              <a:buChar char="Ø"/>
            </a:pPr>
            <a:r>
              <a:rPr lang="fr-FR" u="sng" dirty="0">
                <a:solidFill>
                  <a:srgbClr val="000000"/>
                </a:solidFill>
                <a:hlinkClick r:id="rId7"/>
              </a:rPr>
              <a:t>À transmettre ensuite à dircom-contact@univ-amu.fr</a:t>
            </a:r>
            <a:endParaRPr lang="fr-FR" dirty="0">
              <a:solidFill>
                <a:srgbClr val="000000"/>
              </a:solidFill>
            </a:endParaRPr>
          </a:p>
          <a:p>
            <a:pPr marL="798909" lvl="2">
              <a:lnSpc>
                <a:spcPct val="50000"/>
              </a:lnSpc>
              <a:buFont typeface="Wingdings" charset="2"/>
              <a:buChar char="Ø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56418" y="857207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Les réseaux sociaux  </a:t>
            </a:r>
          </a:p>
        </p:txBody>
      </p:sp>
      <p:sp>
        <p:nvSpPr>
          <p:cNvPr id="7" name="ZoneTexte 6"/>
          <p:cNvSpPr txBox="1"/>
          <p:nvPr/>
        </p:nvSpPr>
        <p:spPr bwMode="auto">
          <a:xfrm>
            <a:off x="665789" y="5667711"/>
            <a:ext cx="80108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 err="1">
                <a:solidFill>
                  <a:srgbClr val="005A9B"/>
                </a:solidFill>
              </a:rPr>
              <a:t>L’arbitrage</a:t>
            </a:r>
            <a:r>
              <a:rPr lang="en-GB" sz="1600" b="1" dirty="0">
                <a:solidFill>
                  <a:srgbClr val="005A9B"/>
                </a:solidFill>
              </a:rPr>
              <a:t> de la publication et les </a:t>
            </a:r>
            <a:r>
              <a:rPr lang="en-GB" sz="1600" b="1" dirty="0" err="1">
                <a:solidFill>
                  <a:srgbClr val="005A9B"/>
                </a:solidFill>
              </a:rPr>
              <a:t>choix</a:t>
            </a:r>
            <a:r>
              <a:rPr lang="en-GB" sz="1600" b="1" dirty="0">
                <a:solidFill>
                  <a:srgbClr val="005A9B"/>
                </a:solidFill>
              </a:rPr>
              <a:t> des </a:t>
            </a:r>
            <a:r>
              <a:rPr lang="en-GB" sz="1600" b="1" dirty="0" err="1">
                <a:solidFill>
                  <a:srgbClr val="005A9B"/>
                </a:solidFill>
              </a:rPr>
              <a:t>réseaux</a:t>
            </a:r>
            <a:r>
              <a:rPr lang="en-GB" sz="1600" b="1" dirty="0">
                <a:solidFill>
                  <a:srgbClr val="005A9B"/>
                </a:solidFill>
              </a:rPr>
              <a:t> </a:t>
            </a:r>
            <a:r>
              <a:rPr lang="en-GB" sz="1600" b="1" dirty="0" err="1">
                <a:solidFill>
                  <a:srgbClr val="005A9B"/>
                </a:solidFill>
              </a:rPr>
              <a:t>concernés</a:t>
            </a:r>
            <a:r>
              <a:rPr lang="en-GB" sz="1600" b="1" dirty="0">
                <a:solidFill>
                  <a:srgbClr val="005A9B"/>
                </a:solidFill>
              </a:rPr>
              <a:t> </a:t>
            </a:r>
            <a:br>
              <a:rPr lang="en-GB" sz="1600" b="1" dirty="0">
                <a:solidFill>
                  <a:srgbClr val="005A9B"/>
                </a:solidFill>
              </a:rPr>
            </a:br>
            <a:r>
              <a:rPr lang="en-GB" sz="1600" b="1" dirty="0" err="1">
                <a:solidFill>
                  <a:srgbClr val="005A9B"/>
                </a:solidFill>
              </a:rPr>
              <a:t>sont</a:t>
            </a:r>
            <a:r>
              <a:rPr lang="en-GB" sz="1600" b="1" dirty="0">
                <a:solidFill>
                  <a:srgbClr val="005A9B"/>
                </a:solidFill>
              </a:rPr>
              <a:t> </a:t>
            </a:r>
            <a:r>
              <a:rPr lang="en-GB" sz="1600" b="1" dirty="0" err="1">
                <a:solidFill>
                  <a:srgbClr val="005A9B"/>
                </a:solidFill>
              </a:rPr>
              <a:t>fixés</a:t>
            </a:r>
            <a:r>
              <a:rPr lang="en-GB" sz="1600" b="1" dirty="0">
                <a:solidFill>
                  <a:srgbClr val="005A9B"/>
                </a:solidFill>
              </a:rPr>
              <a:t> par la DIRCOM.</a:t>
            </a:r>
          </a:p>
        </p:txBody>
      </p:sp>
      <p:pic>
        <p:nvPicPr>
          <p:cNvPr id="8" name="Picture 2" descr="Résultat de recherche d'images pour &quot;logo facebook&quot;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8" y="715383"/>
            <a:ext cx="623280" cy="541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ésultat de recherche d'images pour &quot;logo twitter&quot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86" y="715383"/>
            <a:ext cx="541864" cy="541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 de recherche d'images pour &quot;logo linkedin&quot;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4"/>
          <a:stretch/>
        </p:blipFill>
        <p:spPr bwMode="auto">
          <a:xfrm>
            <a:off x="5034748" y="715383"/>
            <a:ext cx="539176" cy="541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ésultat de recherche d'images pour &quot;logo YouTube&quot;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41" y="706231"/>
            <a:ext cx="1026655" cy="560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 flipH="1">
            <a:off x="6226233" y="1252364"/>
            <a:ext cx="2917771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15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350854"/>
            <a:ext cx="9060874" cy="5232826"/>
          </a:xfrm>
        </p:spPr>
        <p:txBody>
          <a:bodyPr lIns="0" tIns="0" rIns="0" bIns="0" numCol="1" anchor="t"/>
          <a:lstStyle/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Canaux principaux et lectorat</a:t>
            </a:r>
            <a:br>
              <a:rPr lang="fr-FR" sz="1600" b="1" dirty="0">
                <a:solidFill>
                  <a:srgbClr val="303D57"/>
                </a:solidFill>
              </a:rPr>
            </a:br>
            <a:endParaRPr lang="fr-FR" sz="1600" b="1" dirty="0">
              <a:solidFill>
                <a:srgbClr val="303D57"/>
              </a:solidFill>
            </a:endParaRPr>
          </a:p>
          <a:p>
            <a:pPr marL="1041400" lvl="2" indent="-261938"/>
            <a:r>
              <a:rPr lang="fr-FR" sz="1200" dirty="0"/>
              <a:t>Site web Aix-Marseille Université : rédaction d’une actualité du porteur de projet à transmettre à la DIRCOM via le mail </a:t>
            </a:r>
            <a:r>
              <a:rPr lang="fr-FR" sz="1200" dirty="0">
                <a:hlinkClick r:id="rId2"/>
              </a:rPr>
              <a:t>dircom-contact@univ-amu.fr</a:t>
            </a:r>
            <a:r>
              <a:rPr lang="fr-FR" sz="1200" dirty="0"/>
              <a:t> ou intégration par ses soins si contributeurs web. Mise à la une dans le carrousel à l’initiative de la DIRCOM.</a:t>
            </a:r>
          </a:p>
          <a:p>
            <a:pPr marL="1041400" lvl="2" indent="-261938"/>
            <a:r>
              <a:rPr lang="fr-FR" sz="1200" dirty="0"/>
              <a:t>Sites web des composantes : transmission via le réseau des référents par la DIRCOM</a:t>
            </a:r>
          </a:p>
          <a:p>
            <a:pPr marL="1041400" lvl="2" indent="-261938"/>
            <a:r>
              <a:rPr lang="fr-FR" sz="1200" dirty="0"/>
              <a:t>Newsletter « personnels » (tous les mardis) - 15 660 abonnés</a:t>
            </a:r>
          </a:p>
          <a:p>
            <a:pPr marL="1041400" lvl="2" indent="-261938"/>
            <a:r>
              <a:rPr lang="fr-FR" sz="1200" dirty="0"/>
              <a:t>Réseaux sociaux Aix-Marseille Université (Facebook – 32 500 abonnés, LinkedIn – 190 000 abonnés, Twitter – </a:t>
            </a:r>
            <a:br>
              <a:rPr lang="fr-FR" sz="1200" dirty="0"/>
            </a:br>
            <a:r>
              <a:rPr lang="fr-FR" sz="1200" dirty="0"/>
              <a:t>19 000 abonnés, </a:t>
            </a:r>
            <a:r>
              <a:rPr lang="fr-FR" sz="1200" dirty="0" err="1"/>
              <a:t>Youtube</a:t>
            </a:r>
            <a:r>
              <a:rPr lang="fr-FR" sz="1200" dirty="0"/>
              <a:t> –  3 700 abonnés </a:t>
            </a:r>
            <a:r>
              <a:rPr lang="fr-FR" sz="1050" i="1" dirty="0"/>
              <a:t>Données à sept 2022</a:t>
            </a:r>
            <a:r>
              <a:rPr lang="fr-FR" sz="1200" dirty="0"/>
              <a:t>) Info à proposer via le mail : </a:t>
            </a:r>
            <a:br>
              <a:rPr lang="fr-FR" sz="1200" dirty="0"/>
            </a:br>
            <a:r>
              <a:rPr lang="fr-FR" sz="1200" dirty="0">
                <a:hlinkClick r:id="rId2"/>
              </a:rPr>
              <a:t>dircom-contact@univ-amu.fr</a:t>
            </a:r>
            <a:r>
              <a:rPr lang="fr-FR" sz="1200" dirty="0"/>
              <a:t> </a:t>
            </a:r>
            <a:br>
              <a:rPr lang="fr-FR" sz="1200" dirty="0"/>
            </a:br>
            <a:r>
              <a:rPr lang="fr-FR" sz="1200" dirty="0"/>
              <a:t>Relai sur les comptes des composantes à leur volonté</a:t>
            </a:r>
          </a:p>
          <a:p>
            <a:pPr marL="1041400" lvl="2" indent="-261938"/>
            <a:r>
              <a:rPr lang="fr-FR" sz="1200" dirty="0"/>
              <a:t>Ecrans vidéos - 62 écrans 43 sites</a:t>
            </a:r>
          </a:p>
          <a:p>
            <a:pPr marL="1041400" lvl="2" indent="-261938"/>
            <a:r>
              <a:rPr lang="fr-FR" sz="1200" dirty="0"/>
              <a:t>Portfolio sur site web Aix-Marseille Université </a:t>
            </a:r>
            <a:r>
              <a:rPr lang="fr-FR" sz="1200" dirty="0">
                <a:hlinkClick r:id="rId3"/>
              </a:rPr>
              <a:t>https://www.univ-amu.fr/fr/public/portfolio</a:t>
            </a:r>
            <a:r>
              <a:rPr lang="fr-FR" sz="1200" dirty="0"/>
              <a:t>  </a:t>
            </a:r>
          </a:p>
          <a:p>
            <a:pPr marL="1041400" lvl="2" indent="-261938"/>
            <a:r>
              <a:rPr lang="fr-FR" sz="1200" dirty="0"/>
              <a:t>Impressions (plaquettes, flyers, dépliants et/ou grand format le cas échant) pour distribution interne et/ou externe, frais à la charge du commanditaire</a:t>
            </a:r>
          </a:p>
          <a:p>
            <a:pPr marL="1041400" lvl="2" indent="-261938"/>
            <a:r>
              <a:rPr lang="fr-FR" sz="1200" dirty="0"/>
              <a:t>Magazine interne (Lettre AMU) selon le sujet (retour sur événement etc.) – diffusion interne + numérique et diffusion à toutes les universités françaises + partenaires socio-éco + presse nationale + mise en ligne sur le site web et dans la newsletter</a:t>
            </a:r>
          </a:p>
          <a:p>
            <a:pPr marL="1041400" lvl="2" indent="-261938"/>
            <a:r>
              <a:rPr lang="fr-FR" sz="1200" dirty="0"/>
              <a:t>Capsules vidéos</a:t>
            </a:r>
          </a:p>
          <a:p>
            <a:pPr marL="1041400" lvl="2" indent="-261938"/>
            <a:r>
              <a:rPr lang="fr-FR" sz="1200" dirty="0"/>
              <a:t>Diffusion à la presse selon le sujet : rédaction de communiqué et envoi sur listes régionale, nationale et internationale selon le cas. Possibilité de proposer des communiqués de presse</a:t>
            </a:r>
          </a:p>
          <a:p>
            <a:pPr marL="1041400" lvl="2" indent="-261938"/>
            <a:r>
              <a:rPr lang="fr-FR" sz="1200" dirty="0"/>
              <a:t>AMU Info : lettre politique du Président à tous AMU (selon actualité)</a:t>
            </a:r>
            <a:br>
              <a:rPr lang="fr-FR" sz="1200" dirty="0"/>
            </a:br>
            <a:endParaRPr lang="fr-FR" sz="1200" dirty="0"/>
          </a:p>
          <a:p>
            <a:pPr algn="ctr"/>
            <a:r>
              <a:rPr lang="en-GB" sz="1600" dirty="0">
                <a:solidFill>
                  <a:srgbClr val="005A9B"/>
                </a:solidFill>
              </a:rPr>
              <a:t>Les </a:t>
            </a:r>
            <a:r>
              <a:rPr lang="en-GB" sz="1600" dirty="0" err="1">
                <a:solidFill>
                  <a:srgbClr val="005A9B"/>
                </a:solidFill>
              </a:rPr>
              <a:t>canaux</a:t>
            </a:r>
            <a:r>
              <a:rPr lang="en-GB" sz="1600" dirty="0">
                <a:solidFill>
                  <a:srgbClr val="005A9B"/>
                </a:solidFill>
              </a:rPr>
              <a:t> de diffusion </a:t>
            </a:r>
            <a:r>
              <a:rPr lang="en-GB" sz="1600" dirty="0" err="1">
                <a:solidFill>
                  <a:srgbClr val="005A9B"/>
                </a:solidFill>
              </a:rPr>
              <a:t>sont</a:t>
            </a:r>
            <a:r>
              <a:rPr lang="en-GB" sz="1600" dirty="0">
                <a:solidFill>
                  <a:srgbClr val="005A9B"/>
                </a:solidFill>
              </a:rPr>
              <a:t> </a:t>
            </a:r>
            <a:r>
              <a:rPr lang="en-GB" sz="1600" dirty="0" err="1">
                <a:solidFill>
                  <a:srgbClr val="005A9B"/>
                </a:solidFill>
              </a:rPr>
              <a:t>définis</a:t>
            </a:r>
            <a:r>
              <a:rPr lang="en-GB" sz="1600" dirty="0">
                <a:solidFill>
                  <a:srgbClr val="005A9B"/>
                </a:solidFill>
              </a:rPr>
              <a:t> par la DIRCOM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61493" y="874172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 err="1"/>
              <a:t>Process</a:t>
            </a:r>
            <a:r>
              <a:rPr lang="fr-FR" sz="2400" dirty="0"/>
              <a:t> de diffusion cross canal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42" y="370681"/>
            <a:ext cx="2239008" cy="895603"/>
          </a:xfrm>
          <a:prstGeom prst="rect">
            <a:avLst/>
          </a:prstGeom>
        </p:spPr>
      </p:pic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5619404" y="1264891"/>
            <a:ext cx="3524596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5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7FD86F-8986-4504-8663-796AD3FF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24"/>
            <a:ext cx="9144000" cy="63614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56418" y="857207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L’équipe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 flipH="1">
            <a:off x="1745674" y="1144299"/>
            <a:ext cx="7398326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 bwMode="auto">
          <a:xfrm>
            <a:off x="351057" y="6012358"/>
            <a:ext cx="78134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+ Réseau de plus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de 70 communicants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internes AMU : réseau des référents, communication en Directions, services et composantes. </a:t>
            </a:r>
            <a:r>
              <a:rPr lang="fr-FR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Espace réservé du contenu 5"/>
          <p:cNvSpPr txBox="1">
            <a:spLocks/>
          </p:cNvSpPr>
          <p:nvPr/>
        </p:nvSpPr>
        <p:spPr bwMode="auto">
          <a:xfrm>
            <a:off x="6934663" y="4260757"/>
            <a:ext cx="2002859" cy="1650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rgbClr val="005A9B"/>
                </a:solidFill>
              </a:rPr>
              <a:t>Pour en savoir plus sur la DIRCOM </a:t>
            </a:r>
          </a:p>
          <a:p>
            <a:pPr algn="ctr"/>
            <a:r>
              <a:rPr lang="fr-FR" sz="1200" dirty="0">
                <a:hlinkClick r:id="rId4"/>
              </a:rPr>
              <a:t>url.univ-amu.fr/</a:t>
            </a:r>
            <a:r>
              <a:rPr lang="fr-FR" sz="1200" dirty="0" err="1">
                <a:hlinkClick r:id="rId4"/>
              </a:rPr>
              <a:t>dircom_amu</a:t>
            </a:r>
            <a:endParaRPr lang="fr-FR" sz="1200" dirty="0"/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Contact pour toutes demandes et informations </a:t>
            </a:r>
          </a:p>
          <a:p>
            <a:pPr algn="ctr"/>
            <a:r>
              <a:rPr lang="fr-FR" sz="1200" dirty="0">
                <a:hlinkClick r:id="rId5"/>
              </a:rPr>
              <a:t>dircom-contact@univ-amu.fr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7992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1EE9B-3B4B-FA4C-A80D-5BB5E5798D7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16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0E841418-60DE-D642-9661-8265D21CEBE8}"/>
              </a:ext>
            </a:extLst>
          </p:cNvPr>
          <p:cNvCxnSpPr>
            <a:cxnSpLocks/>
          </p:cNvCxnSpPr>
          <p:nvPr/>
        </p:nvCxnSpPr>
        <p:spPr>
          <a:xfrm>
            <a:off x="4765606" y="4278709"/>
            <a:ext cx="0" cy="303050"/>
          </a:xfrm>
          <a:prstGeom prst="straightConnector1">
            <a:avLst/>
          </a:prstGeom>
          <a:ln>
            <a:solidFill>
              <a:srgbClr val="005A9B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5D17158A-3B34-8741-9A73-9B02831CC0E4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765606" y="2822577"/>
            <a:ext cx="22616" cy="693707"/>
          </a:xfrm>
          <a:prstGeom prst="straightConnector1">
            <a:avLst/>
          </a:prstGeom>
          <a:ln>
            <a:solidFill>
              <a:srgbClr val="005A9B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7266387" y="1083470"/>
            <a:ext cx="340519" cy="10596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 flipH="1">
            <a:off x="5023651" y="1189435"/>
            <a:ext cx="4120349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re 1">
            <a:extLst>
              <a:ext uri="{FF2B5EF4-FFF2-40B4-BE49-F238E27FC236}">
                <a16:creationId xmlns:a16="http://schemas.microsoft.com/office/drawing/2014/main" id="{6D41DB43-B046-0648-8E5E-2FFF6212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74" y="865085"/>
            <a:ext cx="4550277" cy="252972"/>
          </a:xfrm>
        </p:spPr>
        <p:txBody>
          <a:bodyPr/>
          <a:lstStyle/>
          <a:p>
            <a:r>
              <a:rPr lang="fr-FR" dirty="0"/>
              <a:t>Stratégie de communication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9DF013B-86C0-7A40-B725-D5B5BEEBC917}"/>
              </a:ext>
            </a:extLst>
          </p:cNvPr>
          <p:cNvSpPr txBox="1"/>
          <p:nvPr/>
        </p:nvSpPr>
        <p:spPr bwMode="auto">
          <a:xfrm>
            <a:off x="906157" y="1658585"/>
            <a:ext cx="2823692" cy="1877094"/>
          </a:xfrm>
          <a:prstGeom prst="rect">
            <a:avLst/>
          </a:prstGeom>
          <a:solidFill>
            <a:srgbClr val="4CC8F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0" rIns="81000" bIns="0" rtlCol="0" anchor="ctr">
            <a:noAutofit/>
          </a:bodyPr>
          <a:lstStyle/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1050" dirty="0">
                <a:solidFill>
                  <a:schemeClr val="bg1"/>
                </a:solidFill>
                <a:latin typeface="Klavika Basic" panose="020B0506040000020004" pitchFamily="34" charset="0"/>
              </a:rPr>
              <a:t>Affirmation de la marque AMU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1050" dirty="0">
                <a:solidFill>
                  <a:schemeClr val="bg1"/>
                </a:solidFill>
                <a:latin typeface="Klavika Basic" panose="020B0506040000020004" pitchFamily="34" charset="0"/>
              </a:rPr>
              <a:t>Appropriation du sens par tous les publics : que fait AMU et pourquoi ?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1050" dirty="0">
                <a:solidFill>
                  <a:schemeClr val="bg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Faire vivre le "Bien vivre ensemble"  : promouvoir la qualité de vie sur les campus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6C4D83F-34D4-F645-8615-858B1DF08548}"/>
              </a:ext>
            </a:extLst>
          </p:cNvPr>
          <p:cNvSpPr txBox="1"/>
          <p:nvPr/>
        </p:nvSpPr>
        <p:spPr bwMode="auto">
          <a:xfrm>
            <a:off x="3873912" y="2268579"/>
            <a:ext cx="18286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fr-FR" sz="1200" dirty="0">
                <a:solidFill>
                  <a:srgbClr val="005A9B"/>
                </a:solidFill>
                <a:latin typeface="Klavika Basic" panose="020B0506040000020004" pitchFamily="34" charset="0"/>
              </a:rPr>
              <a:t>Personnels, étudiants et publics externes  (presse, partenaires…) </a:t>
            </a:r>
          </a:p>
        </p:txBody>
      </p:sp>
      <p:sp>
        <p:nvSpPr>
          <p:cNvPr id="50" name="Légende encadrée avec une bordure 2 49">
            <a:extLst>
              <a:ext uri="{FF2B5EF4-FFF2-40B4-BE49-F238E27FC236}">
                <a16:creationId xmlns:a16="http://schemas.microsoft.com/office/drawing/2014/main" id="{153D86D0-8DE6-614F-B3CB-FC9F74C19AF9}"/>
              </a:ext>
            </a:extLst>
          </p:cNvPr>
          <p:cNvSpPr/>
          <p:nvPr/>
        </p:nvSpPr>
        <p:spPr>
          <a:xfrm>
            <a:off x="961939" y="4334766"/>
            <a:ext cx="2823692" cy="2422097"/>
          </a:xfrm>
          <a:prstGeom prst="accentBorderCallout2">
            <a:avLst>
              <a:gd name="adj1" fmla="val 27448"/>
              <a:gd name="adj2" fmla="val 105267"/>
              <a:gd name="adj3" fmla="val 27379"/>
              <a:gd name="adj4" fmla="val 116887"/>
              <a:gd name="adj5" fmla="val 38961"/>
              <a:gd name="adj6" fmla="val 132075"/>
            </a:avLst>
          </a:prstGeom>
          <a:solidFill>
            <a:srgbClr val="FFC200"/>
          </a:solidFill>
          <a:ln w="15875" cap="flat" cmpd="sng">
            <a:noFill/>
            <a:prstDash val="solid"/>
            <a:round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/>
            <a:endParaRPr lang="fr-FR" sz="1050" b="1" dirty="0">
              <a:solidFill>
                <a:schemeClr val="tx1"/>
              </a:solidFill>
              <a:latin typeface="Titillium Regular Upright" pitchFamily="2" charset="77"/>
              <a:cs typeface="Arial" panose="020B0604020202020204" pitchFamily="34" charset="0"/>
            </a:endParaRPr>
          </a:p>
          <a:p>
            <a:pPr lvl="0"/>
            <a:endParaRPr lang="fr-FR" sz="1050" b="1" dirty="0">
              <a:solidFill>
                <a:schemeClr val="tx1"/>
              </a:solidFill>
              <a:latin typeface="Titillium Regular Upright" pitchFamily="2" charset="77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Politique socialement engagée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Interdisciplinarité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Innovation et valorisation de la recherche (CISAM, Instituts, PIA...)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Vulgarisation de la recherche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Ouverture au monde-actions et partenariats internationaux / actions partenariales avec les acteurs socio-économiques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Offre de formation et enseignements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Fondation universitaire A*</a:t>
            </a:r>
            <a:r>
              <a:rPr lang="fr-FR" sz="900" dirty="0" err="1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Midex</a:t>
            </a:r>
            <a:endParaRPr lang="fr-FR" sz="900" dirty="0">
              <a:solidFill>
                <a:schemeClr val="tx1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Rayonnement via le réseau </a:t>
            </a:r>
            <a:r>
              <a:rPr lang="fr-FR" sz="900" dirty="0" err="1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Alumini</a:t>
            </a:r>
            <a:endParaRPr lang="fr-FR" sz="900" dirty="0">
              <a:solidFill>
                <a:schemeClr val="tx1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3EA63912-C366-8242-879B-902F5ED8984A}"/>
              </a:ext>
            </a:extLst>
          </p:cNvPr>
          <p:cNvSpPr/>
          <p:nvPr/>
        </p:nvSpPr>
        <p:spPr>
          <a:xfrm>
            <a:off x="2564517" y="2867037"/>
            <a:ext cx="1783199" cy="1437331"/>
          </a:xfrm>
          <a:prstGeom prst="arc">
            <a:avLst/>
          </a:prstGeom>
          <a:ln>
            <a:solidFill>
              <a:srgbClr val="4CC8F2"/>
            </a:solidFill>
            <a:prstDash val="sysDot"/>
          </a:ln>
          <a:effectLst>
            <a:glow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6192A3AF-DBBB-3340-9051-5909C2BC7672}"/>
              </a:ext>
            </a:extLst>
          </p:cNvPr>
          <p:cNvSpPr/>
          <p:nvPr/>
        </p:nvSpPr>
        <p:spPr>
          <a:xfrm rot="6784060">
            <a:off x="2629943" y="3260623"/>
            <a:ext cx="1739389" cy="1473533"/>
          </a:xfrm>
          <a:prstGeom prst="arc">
            <a:avLst/>
          </a:prstGeom>
          <a:ln>
            <a:solidFill>
              <a:srgbClr val="FFC200"/>
            </a:solidFill>
            <a:prstDash val="sysDot"/>
          </a:ln>
          <a:effectLst>
            <a:glow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88095470-B881-0044-91B5-75E9613677E7}"/>
              </a:ext>
            </a:extLst>
          </p:cNvPr>
          <p:cNvSpPr/>
          <p:nvPr/>
        </p:nvSpPr>
        <p:spPr>
          <a:xfrm rot="9948192">
            <a:off x="4996033" y="3154758"/>
            <a:ext cx="1783199" cy="1437331"/>
          </a:xfrm>
          <a:prstGeom prst="arc">
            <a:avLst/>
          </a:prstGeom>
          <a:ln>
            <a:solidFill>
              <a:srgbClr val="FFC200"/>
            </a:solidFill>
            <a:prstDash val="sysDot"/>
          </a:ln>
          <a:effectLst>
            <a:glow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2223874-E63A-3243-BCB3-E7B71BA4BF36}"/>
              </a:ext>
            </a:extLst>
          </p:cNvPr>
          <p:cNvSpPr txBox="1">
            <a:spLocks/>
          </p:cNvSpPr>
          <p:nvPr/>
        </p:nvSpPr>
        <p:spPr bwMode="auto">
          <a:xfrm>
            <a:off x="3788635" y="3338264"/>
            <a:ext cx="2016984" cy="1024064"/>
          </a:xfrm>
          <a:prstGeom prst="ellipse">
            <a:avLst/>
          </a:prstGeom>
          <a:solidFill>
            <a:srgbClr val="005A9B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A2808DC6-BB21-354E-AE7C-345AA761613A}"/>
              </a:ext>
            </a:extLst>
          </p:cNvPr>
          <p:cNvSpPr/>
          <p:nvPr/>
        </p:nvSpPr>
        <p:spPr>
          <a:xfrm rot="17751020">
            <a:off x="4648974" y="3090199"/>
            <a:ext cx="1739389" cy="1473533"/>
          </a:xfrm>
          <a:prstGeom prst="arc">
            <a:avLst>
              <a:gd name="adj1" fmla="val 17007693"/>
              <a:gd name="adj2" fmla="val 0"/>
            </a:avLst>
          </a:prstGeom>
          <a:ln>
            <a:solidFill>
              <a:srgbClr val="FFC200"/>
            </a:solidFill>
            <a:prstDash val="sysDot"/>
          </a:ln>
          <a:effectLst>
            <a:glow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84194817-CEDE-4E46-AF50-9AC22B0EA81D}"/>
              </a:ext>
            </a:extLst>
          </p:cNvPr>
          <p:cNvSpPr/>
          <p:nvPr/>
        </p:nvSpPr>
        <p:spPr>
          <a:xfrm>
            <a:off x="935709" y="1683669"/>
            <a:ext cx="2731931" cy="3476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303D57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rgbClr val="303D57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ENJEUX</a:t>
            </a:r>
            <a:r>
              <a:rPr lang="fr-FR" b="1" i="1" dirty="0">
                <a:solidFill>
                  <a:srgbClr val="30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99EA259-305A-4612-953E-4003051D04EE}"/>
              </a:ext>
            </a:extLst>
          </p:cNvPr>
          <p:cNvSpPr txBox="1"/>
          <p:nvPr/>
        </p:nvSpPr>
        <p:spPr bwMode="auto">
          <a:xfrm>
            <a:off x="5802592" y="1483670"/>
            <a:ext cx="2941782" cy="21084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0" rIns="81000" bIns="0" rtlCol="0" anchor="ctr">
            <a:noAutofit/>
          </a:bodyPr>
          <a:lstStyle/>
          <a:p>
            <a:endParaRPr lang="fr-FR" sz="900" dirty="0"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endParaRPr lang="fr-FR" sz="900" dirty="0"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endParaRPr lang="fr-FR" sz="900" dirty="0"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Plateformes web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Relations presse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Campagnes de communication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Magazines (Lettre AMU…)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Réseaux sociaux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Création graphiques (plaquettes, affiches, guides…) full digitale et/ou papier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Newsletter interne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Capsules vidéos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Application mobile 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4FBF538-D333-F64C-9031-399C14B7E892}"/>
              </a:ext>
            </a:extLst>
          </p:cNvPr>
          <p:cNvSpPr/>
          <p:nvPr/>
        </p:nvSpPr>
        <p:spPr>
          <a:xfrm>
            <a:off x="982367" y="4320141"/>
            <a:ext cx="2703900" cy="5386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303D57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ADN d’AMU à partager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EC328B4-CFDA-F14A-AFE2-C9F6FB926343}"/>
              </a:ext>
            </a:extLst>
          </p:cNvPr>
          <p:cNvSpPr/>
          <p:nvPr/>
        </p:nvSpPr>
        <p:spPr>
          <a:xfrm>
            <a:off x="5781646" y="1496006"/>
            <a:ext cx="2949451" cy="417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rgbClr val="303D57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endParaRPr lang="fr-FR" sz="1600" b="1" dirty="0">
              <a:solidFill>
                <a:schemeClr val="tx1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Canaux de communication</a:t>
            </a:r>
          </a:p>
          <a:p>
            <a:pPr algn="ctr"/>
            <a:r>
              <a:rPr lang="fr-FR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6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07506D-70F5-4B62-B3E4-380760D22693}"/>
              </a:ext>
            </a:extLst>
          </p:cNvPr>
          <p:cNvSpPr txBox="1"/>
          <p:nvPr/>
        </p:nvSpPr>
        <p:spPr bwMode="auto">
          <a:xfrm>
            <a:off x="5795496" y="4408861"/>
            <a:ext cx="2941782" cy="21084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0" rIns="81000" bIns="0" rtlCol="0" anchor="ctr">
            <a:noAutofit/>
          </a:bodyPr>
          <a:lstStyle/>
          <a:p>
            <a:pPr marL="214313" indent="-214313">
              <a:buFont typeface="KozGoPr6N-ExtraLight" panose="020B0400000000000000" pitchFamily="34" charset="-128"/>
              <a:buChar char="⎜"/>
            </a:pPr>
            <a:endParaRPr lang="fr-FR" sz="1050" dirty="0">
              <a:latin typeface="Titillium Regular Upright" pitchFamily="2" charset="77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endParaRPr lang="fr-FR" sz="1050" dirty="0">
              <a:latin typeface="Titillium Regular Upright" pitchFamily="2" charset="77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endParaRPr lang="fr-FR" sz="1050" dirty="0">
              <a:latin typeface="Titillium Regular Upright" pitchFamily="2" charset="77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endParaRPr lang="fr-FR" sz="1050" dirty="0">
              <a:latin typeface="Titillium Regular Upright" pitchFamily="2" charset="77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endParaRPr lang="fr-FR" sz="1050" dirty="0">
              <a:latin typeface="Titillium Regular Upright" pitchFamily="2" charset="77"/>
              <a:cs typeface="Arial" panose="020B0604020202020204" pitchFamily="34" charset="0"/>
            </a:endParaRP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Soirées (institutionnelles, académiques, scientifiques, fête des personnels)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Signature de conventions et partenariats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Salons étudiants / séminaires scientifiques 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Evénements festifs / culturels pour publics dédiés</a:t>
            </a:r>
          </a:p>
          <a:p>
            <a:pPr marL="214313" indent="-214313">
              <a:buFont typeface="KozGoPr6N-ExtraLight" panose="020B0400000000000000" pitchFamily="34" charset="-128"/>
              <a:buChar char="⎜"/>
            </a:pPr>
            <a:r>
              <a:rPr lang="fr-FR" sz="900" dirty="0">
                <a:latin typeface="Klavika Basic" panose="020B0506040000020004" pitchFamily="34" charset="0"/>
                <a:cs typeface="Arial" panose="020B0604020202020204" pitchFamily="34" charset="0"/>
              </a:rPr>
              <a:t>Co-organisation de cérémonies de remise de diplômes </a:t>
            </a:r>
          </a:p>
          <a:p>
            <a:endParaRPr lang="fr-FR" sz="900" dirty="0">
              <a:latin typeface="Klavika Basic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09730ABF-0A49-894F-BA3B-6AC25B370315}"/>
              </a:ext>
            </a:extLst>
          </p:cNvPr>
          <p:cNvSpPr/>
          <p:nvPr/>
        </p:nvSpPr>
        <p:spPr>
          <a:xfrm>
            <a:off x="5809832" y="4345301"/>
            <a:ext cx="2942697" cy="5113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303D57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Klavika Basic" panose="020B05060400000200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Organisation/ promotion évènements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2A38475-C1A2-4844-82B6-E865D1271B54}"/>
              </a:ext>
            </a:extLst>
          </p:cNvPr>
          <p:cNvSpPr txBox="1"/>
          <p:nvPr/>
        </p:nvSpPr>
        <p:spPr bwMode="auto">
          <a:xfrm>
            <a:off x="4318338" y="1902221"/>
            <a:ext cx="810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dirty="0">
                <a:solidFill>
                  <a:srgbClr val="005A9B"/>
                </a:solidFill>
                <a:latin typeface="Klavika Basic" panose="020B0506040000020004" pitchFamily="34" charset="0"/>
                <a:cs typeface="Arial" charset="0"/>
              </a:rPr>
              <a:t>Cibles</a:t>
            </a:r>
            <a:endParaRPr lang="fr-FR" sz="750" b="1" dirty="0">
              <a:solidFill>
                <a:srgbClr val="FFFFFF"/>
              </a:solidFill>
              <a:latin typeface="Klavika Basic" panose="020B0506040000020004" pitchFamily="34" charset="0"/>
              <a:cs typeface="Arial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6C6F826-C4C2-7F40-9BBE-F80BED7FAEC9}"/>
              </a:ext>
            </a:extLst>
          </p:cNvPr>
          <p:cNvSpPr txBox="1"/>
          <p:nvPr/>
        </p:nvSpPr>
        <p:spPr bwMode="auto">
          <a:xfrm>
            <a:off x="4318338" y="4604119"/>
            <a:ext cx="10573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dirty="0">
                <a:solidFill>
                  <a:srgbClr val="005A9B"/>
                </a:solidFill>
                <a:latin typeface="Klavika Basic" panose="020B0506040000020004" pitchFamily="34" charset="0"/>
                <a:cs typeface="Arial" charset="0"/>
              </a:rPr>
              <a:t>Acteurs</a:t>
            </a:r>
            <a:endParaRPr lang="fr-FR" sz="750" b="1" dirty="0">
              <a:solidFill>
                <a:srgbClr val="FFFFFF"/>
              </a:solidFill>
              <a:latin typeface="Klavika Basic" panose="020B0506040000020004" pitchFamily="34" charset="0"/>
              <a:cs typeface="Arial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8620744-2602-8044-873A-0E4B6CA78AC4}"/>
              </a:ext>
            </a:extLst>
          </p:cNvPr>
          <p:cNvSpPr txBox="1"/>
          <p:nvPr/>
        </p:nvSpPr>
        <p:spPr bwMode="auto">
          <a:xfrm>
            <a:off x="3873912" y="4999972"/>
            <a:ext cx="182862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5A9B"/>
                </a:solidFill>
                <a:latin typeface="Klavika Basic" panose="020B0506040000020004" pitchFamily="34" charset="0"/>
              </a:rPr>
              <a:t>Service </a:t>
            </a:r>
            <a:r>
              <a:rPr lang="fr-FR" sz="1200" dirty="0" err="1">
                <a:solidFill>
                  <a:srgbClr val="005A9B"/>
                </a:solidFill>
                <a:latin typeface="Klavika Basic" panose="020B0506040000020004" pitchFamily="34" charset="0"/>
              </a:rPr>
              <a:t>Dircom</a:t>
            </a:r>
            <a:r>
              <a:rPr lang="fr-FR" sz="1200" dirty="0">
                <a:solidFill>
                  <a:srgbClr val="005A9B"/>
                </a:solidFill>
                <a:latin typeface="Klavika Basic" panose="020B05060400000200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599B"/>
                </a:solidFill>
                <a:latin typeface="Klavika Basic" panose="020B0506040000020004" pitchFamily="34" charset="0"/>
                <a:cs typeface="Arial" panose="020B0604020202020204" pitchFamily="34" charset="0"/>
              </a:rPr>
              <a:t>Réseau  d’une centaine de référents communication internes et partenaires </a:t>
            </a:r>
          </a:p>
          <a:p>
            <a:pPr lvl="0"/>
            <a:r>
              <a:rPr lang="fr-FR" sz="1500" dirty="0">
                <a:solidFill>
                  <a:srgbClr val="005A9B"/>
                </a:solidFill>
                <a:latin typeface="Klavika Basic" panose="020B0506040000020004" pitchFamily="34" charset="0"/>
              </a:rPr>
              <a:t> </a:t>
            </a:r>
          </a:p>
        </p:txBody>
      </p:sp>
      <p:sp>
        <p:nvSpPr>
          <p:cNvPr id="27" name="Espace réservé du numéro de diapositive 4">
            <a:extLst>
              <a:ext uri="{FF2B5EF4-FFF2-40B4-BE49-F238E27FC236}">
                <a16:creationId xmlns:a16="http://schemas.microsoft.com/office/drawing/2014/main" id="{CF3E7F8E-AE9C-484F-BF40-235CA6881106}"/>
              </a:ext>
            </a:extLst>
          </p:cNvPr>
          <p:cNvSpPr txBox="1">
            <a:spLocks/>
          </p:cNvSpPr>
          <p:nvPr/>
        </p:nvSpPr>
        <p:spPr>
          <a:xfrm>
            <a:off x="8356035" y="1082280"/>
            <a:ext cx="454025" cy="10596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105F73E-D302-7A49-9D49-5CFFB39DEAD8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E1A7CD2F-01C0-4176-B2E5-672569533BA8}"/>
              </a:ext>
            </a:extLst>
          </p:cNvPr>
          <p:cNvSpPr txBox="1">
            <a:spLocks/>
          </p:cNvSpPr>
          <p:nvPr/>
        </p:nvSpPr>
        <p:spPr>
          <a:xfrm>
            <a:off x="8164513" y="300038"/>
            <a:ext cx="454025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76944" y="874929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Une charte graphique pour une identité commune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24354"/>
            <a:ext cx="8349344" cy="4966860"/>
          </a:xfrm>
        </p:spPr>
        <p:txBody>
          <a:bodyPr lIns="0" tIns="0" rIns="0" bIns="0" numCol="1" anchor="t"/>
          <a:lstStyle/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Eléments graphiques</a:t>
            </a:r>
          </a:p>
          <a:p>
            <a:pPr marL="493712" lvl="1" indent="0">
              <a:buNone/>
            </a:pPr>
            <a:r>
              <a:rPr lang="fr-FR" dirty="0"/>
              <a:t>Toute communication relative à une actualité doit intégrer le logo Aix-Marseille Université. </a:t>
            </a:r>
          </a:p>
          <a:p>
            <a:pPr marL="493712" lvl="1" indent="0">
              <a:buNone/>
            </a:pPr>
            <a:r>
              <a:rPr lang="fr-FR" dirty="0"/>
              <a:t>Il existe en couleur à destination de la majorité des communications (</a:t>
            </a:r>
            <a:r>
              <a:rPr lang="fr-FR" dirty="0" err="1"/>
              <a:t>print</a:t>
            </a:r>
            <a:r>
              <a:rPr lang="fr-FR" dirty="0"/>
              <a:t>, web etc.) ; en blanc pour les fonds unis foncés; et en noir pour les fonds unis clairs,</a:t>
            </a:r>
          </a:p>
          <a:p>
            <a:pPr marL="493712" lvl="1" indent="0">
              <a:buNone/>
            </a:pPr>
            <a:r>
              <a:rPr lang="fr-FR" dirty="0"/>
              <a:t>Le logo doit toujours avoir la mention Socialement Engagée</a:t>
            </a:r>
          </a:p>
          <a:p>
            <a:pPr marL="493712" lvl="1" indent="0">
              <a:buNone/>
            </a:pPr>
            <a:endParaRPr lang="fr-FR" sz="1600" b="1" dirty="0">
              <a:solidFill>
                <a:srgbClr val="303D57"/>
              </a:solidFill>
            </a:endParaRPr>
          </a:p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Polices</a:t>
            </a:r>
          </a:p>
          <a:p>
            <a:pPr marL="493712" lvl="1" indent="0">
              <a:buNone/>
            </a:pPr>
            <a:r>
              <a:rPr lang="fr-FR" dirty="0"/>
              <a:t>La police de référence est le </a:t>
            </a:r>
            <a:r>
              <a:rPr lang="fr-FR" dirty="0" err="1"/>
              <a:t>Klavika</a:t>
            </a:r>
            <a:r>
              <a:rPr lang="fr-FR" dirty="0"/>
              <a:t> (non libre) à défaut elle est remplacé par le </a:t>
            </a:r>
            <a:r>
              <a:rPr lang="fr-FR" dirty="0" err="1"/>
              <a:t>Titilium</a:t>
            </a:r>
            <a:r>
              <a:rPr lang="fr-FR" dirty="0"/>
              <a:t>. </a:t>
            </a:r>
          </a:p>
          <a:p>
            <a:pPr marL="493712" lvl="1" indent="0">
              <a:buNone/>
            </a:pPr>
            <a:endParaRPr lang="fr-FR" dirty="0">
              <a:solidFill>
                <a:srgbClr val="303D57"/>
              </a:solidFill>
            </a:endParaRPr>
          </a:p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Acronymes AMU et nom de l’université</a:t>
            </a:r>
          </a:p>
          <a:p>
            <a:pPr marL="493712" lvl="1" indent="0">
              <a:buNone/>
            </a:pPr>
            <a:r>
              <a:rPr lang="fr-FR" dirty="0"/>
              <a:t>Dans les textes et supports, merci de mentionner Aix-Marseille Université </a:t>
            </a:r>
            <a:br>
              <a:rPr lang="fr-FR" dirty="0"/>
            </a:br>
            <a:r>
              <a:rPr lang="fr-FR" b="1" dirty="0"/>
              <a:t>en toutes lettres </a:t>
            </a:r>
            <a:r>
              <a:rPr lang="fr-FR" dirty="0"/>
              <a:t>(pas d’acronyme AMU) pour une meilleure visibilité </a:t>
            </a:r>
            <a:br>
              <a:rPr lang="fr-FR" dirty="0"/>
            </a:br>
            <a:r>
              <a:rPr lang="fr-FR" dirty="0"/>
              <a:t>du territoire et </a:t>
            </a:r>
            <a:r>
              <a:rPr lang="fr-FR" b="1" dirty="0"/>
              <a:t>toujours le mettre en français – c’est une marque (même </a:t>
            </a:r>
            <a:br>
              <a:rPr lang="fr-FR" b="1" dirty="0"/>
            </a:br>
            <a:r>
              <a:rPr lang="fr-FR" b="1" dirty="0"/>
              <a:t>si c’est une communication en anglais)</a:t>
            </a:r>
          </a:p>
          <a:p>
            <a:pPr marL="493712" lvl="1" indent="0">
              <a:buNone/>
            </a:pPr>
            <a:endParaRPr lang="fr-FR" b="0" dirty="0">
              <a:solidFill>
                <a:srgbClr val="303D57"/>
              </a:solidFill>
            </a:endParaRPr>
          </a:p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Où trouver la charte Aix-Marseille Université ?</a:t>
            </a:r>
          </a:p>
          <a:p>
            <a:pPr marL="493712" lvl="1" indent="0">
              <a:buNone/>
            </a:pPr>
            <a:r>
              <a:rPr lang="fr-FR" dirty="0"/>
              <a:t>La charte est disponible sur le site web : </a:t>
            </a:r>
            <a:br>
              <a:rPr lang="fr-FR" dirty="0"/>
            </a:br>
            <a:r>
              <a:rPr lang="fr-FR" dirty="0">
                <a:solidFill>
                  <a:srgbClr val="303D57"/>
                </a:solidFill>
                <a:hlinkClick r:id="rId2"/>
              </a:rPr>
              <a:t>https://www.univ-amu.fr/fr/public/charte-graphique-amu</a:t>
            </a:r>
            <a:endParaRPr lang="fr-FR" dirty="0">
              <a:solidFill>
                <a:srgbClr val="303D57"/>
              </a:solidFill>
            </a:endParaRPr>
          </a:p>
          <a:p>
            <a:pPr marL="493712" lvl="1" indent="0">
              <a:buNone/>
            </a:pPr>
            <a:r>
              <a:rPr lang="fr-FR" dirty="0"/>
              <a:t>Elle comporte un volet pour les formats imprimés et un volet pour le web.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45" y="3862593"/>
            <a:ext cx="1943099" cy="25565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67A0539-91A7-42E0-A3E2-82231C13DF94}"/>
              </a:ext>
            </a:extLst>
          </p:cNvPr>
          <p:cNvCxnSpPr>
            <a:cxnSpLocks/>
          </p:cNvCxnSpPr>
          <p:nvPr/>
        </p:nvCxnSpPr>
        <p:spPr>
          <a:xfrm flipH="1">
            <a:off x="7799832" y="1189435"/>
            <a:ext cx="1344169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74349" y="872268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 err="1"/>
              <a:t>Process</a:t>
            </a:r>
            <a:r>
              <a:rPr lang="fr-FR" sz="2400" dirty="0"/>
              <a:t> de demande de création graphique, valoriser par l’image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5798" y="2032868"/>
            <a:ext cx="4946137" cy="4066861"/>
          </a:xfrm>
        </p:spPr>
        <p:txBody>
          <a:bodyPr lIns="0" tIns="0" rIns="0" bIns="0" numCol="1" anchor="t"/>
          <a:lstStyle/>
          <a:p>
            <a:pPr marL="755650" lvl="1" indent="-261938"/>
            <a:r>
              <a:rPr lang="fr-FR" sz="1800" b="1" dirty="0">
                <a:solidFill>
                  <a:srgbClr val="303D57"/>
                </a:solidFill>
              </a:rPr>
              <a:t>Nécessaire à la promotion visuelle de toute action </a:t>
            </a:r>
          </a:p>
          <a:p>
            <a:pPr marL="493712" lvl="1" indent="0">
              <a:buNone/>
            </a:pPr>
            <a:endParaRPr lang="fr-FR" sz="1800" b="1" dirty="0">
              <a:solidFill>
                <a:srgbClr val="303D57"/>
              </a:solidFill>
            </a:endParaRPr>
          </a:p>
          <a:p>
            <a:pPr marL="755650" lvl="1" indent="-261938"/>
            <a:r>
              <a:rPr lang="fr-FR" sz="1800" b="1" dirty="0">
                <a:solidFill>
                  <a:srgbClr val="303D57"/>
                </a:solidFill>
              </a:rPr>
              <a:t>Fiche de demande </a:t>
            </a:r>
            <a:r>
              <a:rPr lang="fr-FR" b="1" dirty="0">
                <a:solidFill>
                  <a:srgbClr val="303D57"/>
                </a:solidFill>
              </a:rPr>
              <a:t>(Graphisme et vidéo)</a:t>
            </a:r>
            <a:endParaRPr lang="fr-FR" sz="2000" b="1" dirty="0">
              <a:solidFill>
                <a:srgbClr val="303D57"/>
              </a:solidFill>
            </a:endParaRPr>
          </a:p>
          <a:p>
            <a:pPr marL="493712" lvl="1" indent="0">
              <a:buNone/>
            </a:pPr>
            <a:r>
              <a:rPr lang="fr-FR" sz="1600" dirty="0"/>
              <a:t>À télécharger sur le site DIRCOM : </a:t>
            </a:r>
            <a:r>
              <a:rPr lang="fr-FR" sz="1600" dirty="0">
                <a:solidFill>
                  <a:srgbClr val="303D57"/>
                </a:solidFill>
                <a:hlinkClick r:id="rId2"/>
              </a:rPr>
              <a:t>https://procedures.univ-amu.fr/dircom</a:t>
            </a:r>
            <a:endParaRPr lang="fr-FR" sz="1600" dirty="0">
              <a:solidFill>
                <a:srgbClr val="303D57"/>
              </a:solidFill>
            </a:endParaRPr>
          </a:p>
          <a:p>
            <a:pPr marL="493712" lvl="1" indent="0">
              <a:buNone/>
            </a:pPr>
            <a:r>
              <a:rPr lang="fr-FR" sz="1600" dirty="0"/>
              <a:t>Formulaire création graphique : FO11</a:t>
            </a:r>
          </a:p>
          <a:p>
            <a:pPr marL="493712" lvl="1" indent="0">
              <a:buNone/>
            </a:pPr>
            <a:endParaRPr lang="fr-FR" sz="1600" dirty="0">
              <a:solidFill>
                <a:srgbClr val="303D57"/>
              </a:solidFill>
            </a:endParaRPr>
          </a:p>
          <a:p>
            <a:pPr marL="779462" lvl="1" indent="-285750">
              <a:buFont typeface="Wingdings" panose="05000000000000000000" pitchFamily="2" charset="2"/>
              <a:buChar char="Ø"/>
            </a:pPr>
            <a:r>
              <a:rPr lang="fr-FR" sz="1600" dirty="0"/>
              <a:t>Envoi à : </a:t>
            </a:r>
            <a:r>
              <a:rPr lang="fr-FR" sz="1600" dirty="0">
                <a:hlinkClick r:id="rId3"/>
              </a:rPr>
              <a:t>dircom-contact@univ-amu.fr</a:t>
            </a:r>
            <a:r>
              <a:rPr lang="fr-FR" sz="1600" dirty="0"/>
              <a:t> </a:t>
            </a:r>
          </a:p>
          <a:p>
            <a:pPr marL="779462" lvl="1" indent="-285750">
              <a:buFont typeface="Wingdings" panose="05000000000000000000" pitchFamily="2" charset="2"/>
              <a:buChar char="Ø"/>
            </a:pPr>
            <a:r>
              <a:rPr lang="fr-FR" sz="1600" dirty="0"/>
              <a:t>Une fois la demande reçue, elle est étudiée et une réponse est faite à votre demande </a:t>
            </a:r>
          </a:p>
          <a:p>
            <a:pPr marL="779462" lvl="1" indent="-285750">
              <a:buFont typeface="Wingdings" panose="05000000000000000000" pitchFamily="2" charset="2"/>
              <a:buChar char="Ø"/>
            </a:pPr>
            <a:r>
              <a:rPr lang="fr-FR" sz="1600" dirty="0"/>
              <a:t>Conception dans un </a:t>
            </a:r>
            <a:r>
              <a:rPr lang="fr-FR" sz="1600" b="1" dirty="0">
                <a:solidFill>
                  <a:schemeClr val="tx2"/>
                </a:solidFill>
              </a:rPr>
              <a:t>délais d’1 mois</a:t>
            </a:r>
          </a:p>
          <a:p>
            <a:pPr marL="779462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tx2"/>
                </a:solidFill>
              </a:rPr>
              <a:t>Impression à charge du commanditaire </a:t>
            </a:r>
            <a:r>
              <a:rPr lang="fr-FR" sz="1600" dirty="0"/>
              <a:t>(via service interne impression DPSI ou externe)</a:t>
            </a:r>
          </a:p>
          <a:p>
            <a:pPr marL="493712" lvl="1" indent="0">
              <a:buNone/>
            </a:pPr>
            <a:endParaRPr lang="fr-FR" sz="1800" b="0" dirty="0">
              <a:solidFill>
                <a:srgbClr val="303D57"/>
              </a:solidFill>
            </a:endParaRPr>
          </a:p>
          <a:p>
            <a:pPr marL="493712" lvl="1" indent="0">
              <a:buNone/>
            </a:pPr>
            <a:endParaRPr lang="fr-FR" sz="1800" dirty="0">
              <a:solidFill>
                <a:srgbClr val="303D57"/>
              </a:solidFill>
            </a:endParaRPr>
          </a:p>
          <a:p>
            <a:pPr marL="493712" lvl="1" indent="0">
              <a:buNone/>
            </a:pPr>
            <a:endParaRPr lang="fr-FR" sz="1800" b="0" dirty="0">
              <a:solidFill>
                <a:srgbClr val="303D57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15" y="1932122"/>
            <a:ext cx="3240953" cy="457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eur droit 7"/>
          <p:cNvCxnSpPr>
            <a:cxnSpLocks/>
          </p:cNvCxnSpPr>
          <p:nvPr/>
        </p:nvCxnSpPr>
        <p:spPr>
          <a:xfrm flipH="1">
            <a:off x="2164074" y="1540858"/>
            <a:ext cx="6979926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550166" cy="4525963"/>
          </a:xfrm>
        </p:spPr>
        <p:txBody>
          <a:bodyPr/>
          <a:lstStyle/>
          <a:p>
            <a:pPr marL="1041400" lvl="2" indent="-261938"/>
            <a:r>
              <a:rPr lang="fr-FR" sz="1500" dirty="0"/>
              <a:t>Compléter la fiche procédure : référent, contact, contenu du film, public visé….(fiche à télécharger sur le site de la DIRCOM): </a:t>
            </a:r>
            <a:r>
              <a:rPr lang="fr-FR" sz="1600" dirty="0">
                <a:solidFill>
                  <a:srgbClr val="303D57"/>
                </a:solidFill>
                <a:hlinkClick r:id="rId2"/>
              </a:rPr>
              <a:t>https://procedures.univ-amu.fr/dircom</a:t>
            </a:r>
            <a:endParaRPr lang="fr-FR" sz="1600" dirty="0">
              <a:solidFill>
                <a:srgbClr val="303D57"/>
              </a:solidFill>
            </a:endParaRPr>
          </a:p>
          <a:p>
            <a:pPr marL="357188" lvl="2" indent="0">
              <a:buNone/>
            </a:pPr>
            <a:r>
              <a:rPr lang="fr-FR" sz="1600" b="1" dirty="0"/>
              <a:t>Formulaire : FO12</a:t>
            </a:r>
            <a:endParaRPr lang="fr-FR" sz="1500" b="1" dirty="0"/>
          </a:p>
          <a:p>
            <a:pPr marL="1041400" lvl="2" indent="-261938"/>
            <a:r>
              <a:rPr lang="fr-FR" sz="1500" dirty="0"/>
              <a:t>Transmettre la fiche à la DIRCOM</a:t>
            </a:r>
          </a:p>
          <a:p>
            <a:pPr marL="1041400" lvl="2" indent="-261938"/>
            <a:r>
              <a:rPr lang="fr-FR" sz="1500" dirty="0"/>
              <a:t>Analyse et faisabilité par la DIRCOM puis transmission à </a:t>
            </a:r>
            <a:r>
              <a:rPr lang="fr-FR" sz="1500" dirty="0" err="1"/>
              <a:t>TéléAMU</a:t>
            </a:r>
            <a:r>
              <a:rPr lang="fr-FR" sz="1500" dirty="0"/>
              <a:t> avec accord et </a:t>
            </a:r>
            <a:r>
              <a:rPr lang="fr-FR" sz="1500" dirty="0" err="1"/>
              <a:t>brief</a:t>
            </a:r>
            <a:endParaRPr lang="fr-FR" sz="1500" dirty="0"/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500" dirty="0"/>
              <a:t>Transmission de la demande </a:t>
            </a:r>
            <a:r>
              <a:rPr lang="fr-FR" sz="1600" b="1" dirty="0">
                <a:solidFill>
                  <a:schemeClr val="tx2"/>
                </a:solidFill>
              </a:rPr>
              <a:t>1 mois avant la date de tournage envisagée</a:t>
            </a:r>
            <a:endParaRPr lang="fr-FR" sz="1800" b="1" dirty="0">
              <a:solidFill>
                <a:schemeClr val="tx2"/>
              </a:solidFill>
            </a:endParaRPr>
          </a:p>
          <a:p>
            <a:pPr marL="1041400" lvl="2" indent="-261938"/>
            <a:r>
              <a:rPr lang="fr-FR" sz="1500" dirty="0"/>
              <a:t>Prise de contact par </a:t>
            </a:r>
            <a:r>
              <a:rPr lang="fr-FR" sz="1500" dirty="0" err="1"/>
              <a:t>TéléAMU</a:t>
            </a:r>
            <a:r>
              <a:rPr lang="fr-FR" sz="1500" dirty="0"/>
              <a:t> avec le demandeur</a:t>
            </a:r>
          </a:p>
          <a:p>
            <a:pPr marL="1041400" lvl="2" indent="-261938"/>
            <a:r>
              <a:rPr lang="fr-FR" sz="1500" dirty="0"/>
              <a:t>Préparation de l’intervention</a:t>
            </a:r>
          </a:p>
          <a:p>
            <a:pPr marL="1041400" lvl="2" indent="-261938"/>
            <a:r>
              <a:rPr lang="fr-FR" sz="1500" dirty="0"/>
              <a:t>Tournage et montage</a:t>
            </a:r>
          </a:p>
          <a:p>
            <a:pPr marL="1041400" lvl="2" indent="-261938"/>
            <a:r>
              <a:rPr lang="fr-FR" sz="1500" dirty="0"/>
              <a:t>Corrections si nécessaire (2 sessions de modifications maximum)</a:t>
            </a:r>
          </a:p>
          <a:p>
            <a:pPr marL="1041400" lvl="2" indent="-261938"/>
            <a:r>
              <a:rPr lang="fr-FR" sz="1500" dirty="0"/>
              <a:t>Validations (par le commanditaire et la DIRCOM)</a:t>
            </a:r>
            <a:br>
              <a:rPr lang="fr-FR" sz="1500" dirty="0"/>
            </a:br>
            <a:br>
              <a:rPr lang="fr-FR" sz="1500" dirty="0"/>
            </a:br>
            <a:r>
              <a:rPr lang="fr-FR" sz="1500" b="1" dirty="0"/>
              <a:t>&gt;&gt;</a:t>
            </a:r>
            <a:r>
              <a:rPr lang="fr-FR" sz="1500" dirty="0"/>
              <a:t> </a:t>
            </a:r>
            <a:r>
              <a:rPr lang="fr-FR" sz="1500" dirty="0" err="1"/>
              <a:t>TéléAMU</a:t>
            </a:r>
            <a:r>
              <a:rPr lang="fr-FR" sz="1500" dirty="0"/>
              <a:t> ne gère pas la mise en ligne des vidéos</a:t>
            </a:r>
          </a:p>
          <a:p>
            <a:pPr marL="779462" lvl="2" indent="0">
              <a:buNone/>
            </a:pPr>
            <a:r>
              <a:rPr lang="fr-FR" sz="1500" dirty="0"/>
              <a:t>Elle </a:t>
            </a:r>
            <a:r>
              <a:rPr lang="fr-FR" sz="1500" b="1" dirty="0"/>
              <a:t>doit être définie en amont </a:t>
            </a:r>
            <a:r>
              <a:rPr lang="fr-FR" sz="1500" dirty="0"/>
              <a:t>en fonction de leur destination et leurs cibles </a:t>
            </a:r>
            <a:r>
              <a:rPr lang="fr-FR" sz="1500" b="1" dirty="0"/>
              <a:t>et est prise en charge par le commanditaire ou la DIRCOM </a:t>
            </a:r>
            <a:r>
              <a:rPr lang="fr-FR" sz="1500" dirty="0"/>
              <a:t>en amont (sites web, réseaux sociaux, YouTube, etc.)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41098" y="859552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 err="1"/>
              <a:t>TéléAMU</a:t>
            </a:r>
            <a:r>
              <a:rPr lang="fr-FR" sz="2400" dirty="0"/>
              <a:t> – </a:t>
            </a:r>
            <a:r>
              <a:rPr lang="fr-FR" sz="2400" dirty="0" err="1"/>
              <a:t>process</a:t>
            </a:r>
            <a:r>
              <a:rPr lang="fr-FR" sz="2400" dirty="0"/>
              <a:t> réalisation de capsules vidéos </a:t>
            </a:r>
          </a:p>
          <a:p>
            <a:r>
              <a:rPr lang="fr-FR" sz="2400" dirty="0"/>
              <a:t>(1min 30sc - 2min) – valoriser par la vidéo</a:t>
            </a: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6575367" y="1515919"/>
            <a:ext cx="256863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4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Rectangle avec coins rognés du même côté 5"/>
          <p:cNvSpPr/>
          <p:nvPr/>
        </p:nvSpPr>
        <p:spPr>
          <a:xfrm>
            <a:off x="395124" y="4277779"/>
            <a:ext cx="1164771" cy="707424"/>
          </a:xfrm>
          <a:prstGeom prst="snip2SameRect">
            <a:avLst/>
          </a:prstGeom>
          <a:noFill/>
          <a:ln>
            <a:solidFill>
              <a:srgbClr val="3DB7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Réception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de demande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3964" y="4314200"/>
            <a:ext cx="1341509" cy="778515"/>
          </a:xfrm>
          <a:prstGeom prst="rect">
            <a:avLst/>
          </a:prstGeom>
          <a:noFill/>
          <a:ln>
            <a:solidFill>
              <a:srgbClr val="0065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Production proposition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4612" y="4427785"/>
            <a:ext cx="1213450" cy="55517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Validation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7462157" y="2585357"/>
            <a:ext cx="1555834" cy="1103134"/>
          </a:xfrm>
          <a:prstGeom prst="wedgeEllipseCallout">
            <a:avLst/>
          </a:prstGeom>
          <a:solidFill>
            <a:srgbClr val="F0AB00"/>
          </a:solidFill>
          <a:ln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Diffusion +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Plan de </a:t>
            </a:r>
            <a:r>
              <a:rPr lang="fr-FR" sz="1600" b="1" dirty="0" err="1">
                <a:solidFill>
                  <a:schemeClr val="tx1"/>
                </a:solidFill>
              </a:rPr>
              <a:t>comm</a:t>
            </a:r>
            <a:r>
              <a:rPr lang="fr-FR" sz="1600" b="1" dirty="0">
                <a:solidFill>
                  <a:schemeClr val="tx1"/>
                </a:solidFill>
              </a:rPr>
              <a:t>°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837642" y="2479224"/>
            <a:ext cx="6677256" cy="1270905"/>
          </a:xfrm>
          <a:prstGeom prst="rightArrow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6 branches 6"/>
          <p:cNvSpPr/>
          <p:nvPr/>
        </p:nvSpPr>
        <p:spPr>
          <a:xfrm>
            <a:off x="1683525" y="2479224"/>
            <a:ext cx="1404259" cy="1404936"/>
          </a:xfrm>
          <a:prstGeom prst="star6">
            <a:avLst/>
          </a:prstGeom>
          <a:solidFill>
            <a:schemeClr val="bg1"/>
          </a:solidFill>
          <a:ln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Réunion </a:t>
            </a:r>
            <a:r>
              <a:rPr lang="fr-FR" sz="1600" dirty="0" err="1">
                <a:solidFill>
                  <a:schemeClr val="tx1"/>
                </a:solidFill>
              </a:rPr>
              <a:t>def</a:t>
            </a:r>
            <a:r>
              <a:rPr lang="fr-FR" sz="1600" dirty="0">
                <a:solidFill>
                  <a:schemeClr val="tx1"/>
                </a:solidFill>
              </a:rPr>
              <a:t>° du besoin avec la DIRCOM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588935" y="4659142"/>
            <a:ext cx="16052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 bwMode="auto">
          <a:xfrm>
            <a:off x="1416992" y="4431667"/>
            <a:ext cx="201385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1 mois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626495" y="4715345"/>
            <a:ext cx="857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4605474" y="4585555"/>
            <a:ext cx="857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 bwMode="auto">
          <a:xfrm>
            <a:off x="7702179" y="1946919"/>
            <a:ext cx="10757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Défini en amont lors de la réunion « 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° du besoin »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1480273" y="1472496"/>
            <a:ext cx="21035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Téléphonique ou présentielle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avec la directrice adjointe, un graphiste, un chargé de communication au besoin</a:t>
            </a:r>
            <a:endParaRPr lang="fr-FR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237474" y="5273563"/>
            <a:ext cx="14775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Accusé de réception + attribution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en interne à par la direction DIRCOM</a:t>
            </a:r>
            <a:endParaRPr lang="fr-FR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644341" y="1757173"/>
            <a:ext cx="5703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 bwMode="auto">
          <a:xfrm>
            <a:off x="4035974" y="1372728"/>
            <a:ext cx="14399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Objectifs :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Déf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du besoin</a:t>
            </a:r>
          </a:p>
          <a:p>
            <a:pPr algn="ctr"/>
            <a:r>
              <a:rPr lang="fr-F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- Planification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Modes de diffusion</a:t>
            </a:r>
            <a:endParaRPr lang="fr-FR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36524" y="4181706"/>
            <a:ext cx="1891862" cy="1325716"/>
          </a:xfrm>
          <a:prstGeom prst="rect">
            <a:avLst/>
          </a:prstGeom>
          <a:noFill/>
          <a:ln>
            <a:solidFill>
              <a:srgbClr val="0065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Transmission du fichier validé au demandeur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(formats nécessaires pour impression et diffusion numérique validée)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800195" y="4724818"/>
            <a:ext cx="2732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 bwMode="auto">
          <a:xfrm>
            <a:off x="4518294" y="5975795"/>
            <a:ext cx="4563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Toute création graphique sera 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ligne sur le portfolio, le site web AMU et diffusé dans la newsletter</a:t>
            </a:r>
            <a:endParaRPr lang="fr-FR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outon d'action : Fin 31">
            <a:hlinkClick r:id="" action="ppaction://hlinkshowjump?jump=lastslide" highlightClick="1"/>
          </p:cNvPr>
          <p:cNvSpPr/>
          <p:nvPr/>
        </p:nvSpPr>
        <p:spPr>
          <a:xfrm>
            <a:off x="4153341" y="6006941"/>
            <a:ext cx="364953" cy="368594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82695" y="861004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Déroulé d’une conception graphique / audiovisuelle</a:t>
            </a: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3273629" y="5130449"/>
            <a:ext cx="12090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Réalisation par 1 des 3 graphistes</a:t>
            </a:r>
          </a:p>
        </p:txBody>
      </p:sp>
      <p:sp>
        <p:nvSpPr>
          <p:cNvPr id="28" name="ZoneTexte 27"/>
          <p:cNvSpPr txBox="1"/>
          <p:nvPr/>
        </p:nvSpPr>
        <p:spPr bwMode="auto">
          <a:xfrm>
            <a:off x="1812201" y="4891869"/>
            <a:ext cx="116907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Réception ou élaboration des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contenus</a:t>
            </a:r>
          </a:p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La réalisation commence une fois tous les éléments stabilisés réceptionnés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 bwMode="auto">
          <a:xfrm>
            <a:off x="4521895" y="4405475"/>
            <a:ext cx="10757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Allers / retours</a:t>
            </a:r>
          </a:p>
        </p:txBody>
      </p:sp>
      <p:cxnSp>
        <p:nvCxnSpPr>
          <p:cNvPr id="30" name="Connecteur droit 29"/>
          <p:cNvCxnSpPr>
            <a:cxnSpLocks/>
          </p:cNvCxnSpPr>
          <p:nvPr/>
        </p:nvCxnSpPr>
        <p:spPr>
          <a:xfrm flipH="1">
            <a:off x="8023123" y="1175098"/>
            <a:ext cx="1120878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3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56418" y="864532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Site web institutionnel et </a:t>
            </a:r>
            <a:r>
              <a:rPr lang="fr-FR" sz="2400" dirty="0" err="1"/>
              <a:t>intramu</a:t>
            </a:r>
            <a:endParaRPr lang="fr-FR" sz="240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231228" y="1682618"/>
            <a:ext cx="8638452" cy="56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2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Site web institutionnel unique Aix-Marseille Université -  </a:t>
            </a:r>
            <a:r>
              <a:rPr lang="fr-FR" sz="1600" b="1" dirty="0">
                <a:solidFill>
                  <a:srgbClr val="303D57"/>
                </a:solidFill>
                <a:hlinkClick r:id="rId2"/>
              </a:rPr>
              <a:t>www.univ-amu.fr</a:t>
            </a:r>
            <a:r>
              <a:rPr lang="fr-FR" sz="1600" b="1" dirty="0">
                <a:solidFill>
                  <a:srgbClr val="303D57"/>
                </a:solidFill>
              </a:rPr>
              <a:t> FR/EN </a:t>
            </a:r>
          </a:p>
          <a:p>
            <a:pPr marL="493712" lvl="1" indent="0">
              <a:buNone/>
            </a:pPr>
            <a:r>
              <a:rPr lang="fr-FR" sz="1200" dirty="0"/>
              <a:t>Cible : grand public - Environ 500 000 pages vues / mois</a:t>
            </a:r>
          </a:p>
          <a:p>
            <a:pPr marL="493712" lvl="1" indent="0">
              <a:buNone/>
            </a:pPr>
            <a:r>
              <a:rPr lang="fr-FR" sz="1200" dirty="0"/>
              <a:t>Ressources-clés en home page / menu haut / onglet « université » + carrousel d’actualités </a:t>
            </a:r>
          </a:p>
          <a:p>
            <a:pPr marL="493712" lvl="1" indent="0">
              <a:buNone/>
            </a:pPr>
            <a:r>
              <a:rPr lang="fr-FR" sz="1100" dirty="0"/>
              <a:t>Exemples :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Organisation : </a:t>
            </a:r>
            <a:r>
              <a:rPr lang="fr-FR" sz="1100" dirty="0">
                <a:hlinkClick r:id="rId3"/>
              </a:rPr>
              <a:t>www.univ-amu.fr/fr/public/organisation-daix-marseille-universite</a:t>
            </a:r>
            <a:r>
              <a:rPr lang="fr-FR" sz="1100" dirty="0"/>
              <a:t> 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Organigramme : url.univ-amu.fr/</a:t>
            </a:r>
            <a:r>
              <a:rPr lang="fr-FR" sz="1100" dirty="0" err="1"/>
              <a:t>organigramme_amu</a:t>
            </a:r>
            <a:r>
              <a:rPr lang="fr-FR" sz="1100" dirty="0"/>
              <a:t>  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Charte, logos, plaquettes utiles, campagnes et toutes ressources communication </a:t>
            </a:r>
            <a:r>
              <a:rPr lang="fr-FR" sz="1100" dirty="0">
                <a:hlinkClick r:id="rId4"/>
              </a:rPr>
              <a:t>www.univ-amu.fr/fr/public/charte-graphique-amu</a:t>
            </a:r>
            <a:r>
              <a:rPr lang="fr-FR" sz="1100" dirty="0"/>
              <a:t> 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Plaquette institutionnelle : url.univ-amu.fr/</a:t>
            </a:r>
            <a:r>
              <a:rPr lang="fr-FR" sz="1100" dirty="0" err="1"/>
              <a:t>amu_plaquette_institutionnelle</a:t>
            </a:r>
            <a:r>
              <a:rPr lang="fr-FR" sz="1100" dirty="0"/>
              <a:t> 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Power point français et anglais à télécharger en clic unique sous Université &gt; Documents utiles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Bilans sociaux et rapports de situation comparée : </a:t>
            </a:r>
            <a:r>
              <a:rPr lang="fr-FR" sz="1100" dirty="0">
                <a:hlinkClick r:id="rId5"/>
              </a:rPr>
              <a:t>www.univ-amu.fr/fr/public/bilans-sociaux-rapports-de-situations-comparee</a:t>
            </a:r>
            <a:r>
              <a:rPr lang="fr-FR" sz="1100" dirty="0"/>
              <a:t> s    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Statuts : url.univ-amu.fr/</a:t>
            </a:r>
            <a:r>
              <a:rPr lang="fr-FR" sz="1100" dirty="0" err="1"/>
              <a:t>amu_statuts_officiels</a:t>
            </a:r>
            <a:r>
              <a:rPr lang="fr-FR" sz="1100" dirty="0"/>
              <a:t>  </a:t>
            </a:r>
          </a:p>
          <a:p>
            <a:pPr marL="1065212" lvl="2">
              <a:buFont typeface="Arial" panose="020B0604020202020204" pitchFamily="34" charset="0"/>
              <a:buChar char="•"/>
            </a:pPr>
            <a:r>
              <a:rPr lang="fr-FR" sz="1100" dirty="0"/>
              <a:t>Composantes : </a:t>
            </a:r>
            <a:r>
              <a:rPr lang="fr-FR" sz="1100" dirty="0">
                <a:hlinkClick r:id="rId6"/>
              </a:rPr>
              <a:t>www.univ-amu.fr/fr/public/composantes-facultes-ecoles-instituts</a:t>
            </a:r>
            <a:r>
              <a:rPr lang="fr-FR" sz="1100" dirty="0"/>
              <a:t> </a:t>
            </a:r>
          </a:p>
          <a:p>
            <a:pPr marL="779462" lvl="2" indent="0">
              <a:buNone/>
            </a:pPr>
            <a:endParaRPr lang="fr-FR" sz="1200" dirty="0"/>
          </a:p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Site web institutionnel </a:t>
            </a:r>
            <a:r>
              <a:rPr lang="fr-FR" sz="1600" b="1" dirty="0" err="1">
                <a:solidFill>
                  <a:srgbClr val="303D57"/>
                </a:solidFill>
              </a:rPr>
              <a:t>intramu</a:t>
            </a:r>
            <a:r>
              <a:rPr lang="fr-FR" sz="1600" b="1" dirty="0">
                <a:solidFill>
                  <a:srgbClr val="303D57"/>
                </a:solidFill>
              </a:rPr>
              <a:t> - </a:t>
            </a:r>
            <a:r>
              <a:rPr lang="fr-FR" sz="1600" b="1" dirty="0">
                <a:solidFill>
                  <a:srgbClr val="303D57"/>
                </a:solidFill>
                <a:hlinkClick r:id="rId7"/>
              </a:rPr>
              <a:t>www.univ-amu.fr/fr/intramu</a:t>
            </a:r>
            <a:r>
              <a:rPr lang="fr-FR" sz="1600" b="1" dirty="0">
                <a:solidFill>
                  <a:srgbClr val="303D57"/>
                </a:solidFill>
              </a:rPr>
              <a:t>    </a:t>
            </a:r>
          </a:p>
          <a:p>
            <a:pPr marL="493712" lvl="1" indent="0">
              <a:buNone/>
            </a:pPr>
            <a:r>
              <a:rPr lang="fr-FR" sz="1200" dirty="0"/>
              <a:t>Cible : interne personnels AMU - Site français / traduit en anglais </a:t>
            </a:r>
          </a:p>
          <a:p>
            <a:pPr marL="493712" lvl="1" indent="0">
              <a:buNone/>
            </a:pPr>
            <a:r>
              <a:rPr lang="fr-FR" sz="1200" dirty="0"/>
              <a:t>Environ 160 000 pages vues / mois</a:t>
            </a:r>
          </a:p>
          <a:p>
            <a:pPr marL="493712" lvl="1" indent="0">
              <a:buNone/>
            </a:pPr>
            <a:r>
              <a:rPr lang="fr-FR" sz="1200" dirty="0"/>
              <a:t>Informations dédiées aux personnels, parfois dupliquées sur site externe</a:t>
            </a:r>
            <a:br>
              <a:rPr lang="fr-FR" dirty="0"/>
            </a:br>
            <a:endParaRPr lang="fr-FR" dirty="0"/>
          </a:p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Site web des composantes </a:t>
            </a:r>
          </a:p>
          <a:p>
            <a:pPr marL="493712" lvl="1" indent="0">
              <a:buNone/>
            </a:pPr>
            <a:r>
              <a:rPr lang="fr-FR" sz="1200" dirty="0"/>
              <a:t>Transmission via le réseau des référents par la DIRCOM + publication à leur volonté</a:t>
            </a:r>
          </a:p>
          <a:p>
            <a:pPr marL="1065212" lvl="2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>
          <a:xfrm flipH="1">
            <a:off x="5311833" y="1186000"/>
            <a:ext cx="383216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9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80820" y="864531"/>
            <a:ext cx="8563179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Zoom site web AMU et </a:t>
            </a:r>
            <a:r>
              <a:rPr lang="fr-FR" sz="2400" dirty="0" err="1"/>
              <a:t>intramu</a:t>
            </a:r>
            <a:r>
              <a:rPr lang="fr-FR" sz="2400" dirty="0"/>
              <a:t> une architecture similaire</a:t>
            </a: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>
          <a:xfrm flipH="1">
            <a:off x="8711738" y="1177687"/>
            <a:ext cx="43226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 bwMode="auto">
          <a:xfrm>
            <a:off x="3472065" y="2655517"/>
            <a:ext cx="207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Menu Haut divisé en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rubriques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et sous-rubriques thématiques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Moteur de recherche par mots clés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3233950" y="2062425"/>
            <a:ext cx="26212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Bandeau haut cliquable</a:t>
            </a:r>
          </a:p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passerelle site &lt;&gt;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intramu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réseaux AMU, FR&lt;&gt;EN</a:t>
            </a:r>
            <a:endParaRPr lang="fr-FR" sz="9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67" y="2178809"/>
            <a:ext cx="2953684" cy="38479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928" y="2178809"/>
            <a:ext cx="3076363" cy="384791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 bwMode="auto">
          <a:xfrm>
            <a:off x="3233950" y="3454073"/>
            <a:ext cx="256793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Fil d’actualités en temps réel</a:t>
            </a: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3218659" y="3748952"/>
            <a:ext cx="26365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Carrousel avec visuels en rotation </a:t>
            </a:r>
            <a:b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700" baseline="0" dirty="0">
                <a:latin typeface="Arial" panose="020B0604020202020204" pitchFamily="34" charset="0"/>
                <a:cs typeface="Arial" panose="020B0604020202020204" pitchFamily="34" charset="0"/>
              </a:rPr>
              <a:t>(géré DIRCOM)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3201316" y="4478232"/>
            <a:ext cx="25679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Entrées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« Pictogrammes thématiques »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3276339" y="5287449"/>
            <a:ext cx="25679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Entrées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par tuiles </a:t>
            </a:r>
            <a:b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« Publics cibles »</a:t>
            </a:r>
            <a:endParaRPr lang="fr-FR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contenu 5"/>
          <p:cNvSpPr txBox="1">
            <a:spLocks/>
          </p:cNvSpPr>
          <p:nvPr/>
        </p:nvSpPr>
        <p:spPr>
          <a:xfrm>
            <a:off x="501645" y="1537566"/>
            <a:ext cx="2712671" cy="5540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005A9B"/>
                </a:solidFill>
              </a:rPr>
              <a:t>Site web externe </a:t>
            </a:r>
            <a:r>
              <a:rPr lang="fr-FR" sz="1100" dirty="0">
                <a:hlinkClick r:id="rId4"/>
              </a:rPr>
              <a:t>www.univ-amu.fr</a:t>
            </a:r>
            <a:r>
              <a:rPr lang="fr-FR" sz="1100" dirty="0"/>
              <a:t> </a:t>
            </a:r>
            <a:endParaRPr lang="fr-FR" sz="1100" b="1" dirty="0">
              <a:solidFill>
                <a:srgbClr val="005A9B"/>
              </a:solidFill>
            </a:endParaRPr>
          </a:p>
          <a:p>
            <a:pPr algn="ctr"/>
            <a:r>
              <a:rPr lang="fr-FR" sz="1100" dirty="0"/>
              <a:t>500 000 pages vues /mois</a:t>
            </a:r>
          </a:p>
          <a:p>
            <a:pPr algn="ctr"/>
            <a:endParaRPr lang="fr-FR" sz="1050" dirty="0">
              <a:ln w="22225" cmpd="sng">
                <a:noFill/>
              </a:ln>
              <a:effectLst>
                <a:reflection endPos="0" dir="5400000" sy="-100000" algn="bl" rotWithShape="0"/>
              </a:effectLst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18" name="Espace réservé du contenu 5"/>
          <p:cNvSpPr txBox="1">
            <a:spLocks/>
          </p:cNvSpPr>
          <p:nvPr/>
        </p:nvSpPr>
        <p:spPr>
          <a:xfrm>
            <a:off x="6130773" y="1510956"/>
            <a:ext cx="2712671" cy="5540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err="1">
                <a:solidFill>
                  <a:srgbClr val="005A9B"/>
                </a:solidFill>
              </a:rPr>
              <a:t>Intramu</a:t>
            </a:r>
            <a:r>
              <a:rPr lang="fr-FR" b="1" dirty="0">
                <a:solidFill>
                  <a:srgbClr val="005A9B"/>
                </a:solidFill>
              </a:rPr>
              <a:t> - </a:t>
            </a:r>
            <a:r>
              <a:rPr lang="fr-FR" sz="1100" dirty="0">
                <a:hlinkClick r:id="rId5"/>
              </a:rPr>
              <a:t>www.univ-amu.fr/fr/intramu </a:t>
            </a:r>
            <a:endParaRPr lang="fr-FR" sz="1100" dirty="0"/>
          </a:p>
          <a:p>
            <a:pPr algn="ctr"/>
            <a:r>
              <a:rPr lang="fr-FR" sz="1100" dirty="0"/>
              <a:t>160 000 pages vues /mois</a:t>
            </a:r>
          </a:p>
          <a:p>
            <a:pPr algn="ctr"/>
            <a:endParaRPr lang="fr-FR" sz="1100" dirty="0">
              <a:ln w="22225" cmpd="sng">
                <a:noFill/>
              </a:ln>
              <a:effectLst>
                <a:reflection endPos="0" dir="5400000" sy="-100000" algn="bl" rotWithShape="0"/>
              </a:effectLst>
              <a:uFill>
                <a:solidFill>
                  <a:srgbClr val="FFC000"/>
                </a:solidFill>
              </a:u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298969" y="2245462"/>
            <a:ext cx="649959" cy="773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451369" y="2703530"/>
            <a:ext cx="497559" cy="136348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520096" y="2839877"/>
            <a:ext cx="498319" cy="226265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405698" y="3525622"/>
            <a:ext cx="693371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550478" y="3845662"/>
            <a:ext cx="1485851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298969" y="4632120"/>
            <a:ext cx="747864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135188" y="5441337"/>
            <a:ext cx="963881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218659" y="5441337"/>
            <a:ext cx="815388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029523" y="4632120"/>
            <a:ext cx="575287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2365269" y="3822902"/>
            <a:ext cx="1182995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229889" y="3548472"/>
            <a:ext cx="2470776" cy="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3127269" y="2664562"/>
            <a:ext cx="420996" cy="9917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1027779" y="2809537"/>
            <a:ext cx="2459315" cy="230528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3218661" y="2245462"/>
            <a:ext cx="602030" cy="7730"/>
          </a:xfrm>
          <a:prstGeom prst="straightConnector1">
            <a:avLst/>
          </a:prstGeom>
          <a:ln w="12700">
            <a:solidFill>
              <a:srgbClr val="C437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9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A14D17-A4C8-9141-A39D-38D000ED9FA5}"/>
              </a:ext>
            </a:extLst>
          </p:cNvPr>
          <p:cNvSpPr txBox="1">
            <a:spLocks/>
          </p:cNvSpPr>
          <p:nvPr/>
        </p:nvSpPr>
        <p:spPr bwMode="auto">
          <a:xfrm>
            <a:off x="556418" y="856784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Les relations presse – cibles locale, régionale, nationale et internationale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457" y="1803862"/>
            <a:ext cx="2978111" cy="42146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173039" y="1910297"/>
            <a:ext cx="5624123" cy="435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2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5650" lvl="1" indent="-261938"/>
            <a:r>
              <a:rPr lang="fr-FR" sz="1600" b="1" dirty="0" err="1">
                <a:solidFill>
                  <a:srgbClr val="303D57"/>
                </a:solidFill>
              </a:rPr>
              <a:t>Process</a:t>
            </a:r>
            <a:endParaRPr lang="fr-FR" sz="1600" b="1" dirty="0">
              <a:solidFill>
                <a:srgbClr val="303D57"/>
              </a:solidFill>
            </a:endParaRPr>
          </a:p>
          <a:p>
            <a:pPr marL="1041400" lvl="2" indent="-261938"/>
            <a:r>
              <a:rPr lang="fr-FR" dirty="0"/>
              <a:t>Envoi d’un texte base communiqué de presse à la DIRCOM </a:t>
            </a:r>
          </a:p>
          <a:p>
            <a:pPr marL="1041400" lvl="2" indent="-261938"/>
            <a:r>
              <a:rPr lang="fr-FR" dirty="0"/>
              <a:t>Rédaction d’un communiqué de presse </a:t>
            </a:r>
            <a:r>
              <a:rPr lang="fr-FR" dirty="0" err="1"/>
              <a:t>charté</a:t>
            </a:r>
            <a:r>
              <a:rPr lang="fr-FR" dirty="0"/>
              <a:t> uni-partite ou partenarial (inclusion de partenaires en plus d’Aix-Marseille Université via logo, texte présentatif court, etc.)</a:t>
            </a:r>
          </a:p>
          <a:p>
            <a:pPr marL="1041400" lvl="2" indent="-261938"/>
            <a:r>
              <a:rPr lang="fr-FR" dirty="0"/>
              <a:t>Format : 1 page recto recommandé</a:t>
            </a:r>
          </a:p>
          <a:p>
            <a:pPr marL="1041400" lvl="2" indent="-261938"/>
            <a:r>
              <a:rPr lang="en-GB" dirty="0" err="1"/>
              <a:t>Gestion</a:t>
            </a:r>
            <a:r>
              <a:rPr lang="en-GB" dirty="0"/>
              <a:t> des envois sur les </a:t>
            </a:r>
            <a:r>
              <a:rPr lang="en-GB" dirty="0" err="1"/>
              <a:t>listes</a:t>
            </a:r>
            <a:r>
              <a:rPr lang="en-GB" dirty="0"/>
              <a:t> Aix-Marseille Université par la DIRCOM + </a:t>
            </a:r>
            <a:r>
              <a:rPr lang="en-GB" dirty="0" err="1"/>
              <a:t>relances</a:t>
            </a:r>
            <a:endParaRPr lang="en-GB" dirty="0"/>
          </a:p>
          <a:p>
            <a:pPr marL="1041400" lvl="2" indent="-261938"/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ligne</a:t>
            </a:r>
            <a:r>
              <a:rPr lang="en-GB" dirty="0"/>
              <a:t> sur le site web Aix-Marseille Université </a:t>
            </a:r>
          </a:p>
          <a:p>
            <a:pPr marL="1041400" lvl="2" indent="-261938"/>
            <a:endParaRPr lang="en-GB" sz="900" dirty="0"/>
          </a:p>
          <a:p>
            <a:pPr marL="755650" lvl="1" indent="-261938"/>
            <a:r>
              <a:rPr lang="fr-FR" sz="1600" b="1" dirty="0">
                <a:solidFill>
                  <a:srgbClr val="303D57"/>
                </a:solidFill>
              </a:rPr>
              <a:t>Bénéfices</a:t>
            </a:r>
          </a:p>
          <a:p>
            <a:pPr marL="1041400" lvl="2" indent="-261938"/>
            <a:r>
              <a:rPr lang="fr-FR" dirty="0"/>
              <a:t>Exploitation d’une information médiatique par un déploiement de la diffusion sur d’autres canaux (web, etc.)</a:t>
            </a:r>
          </a:p>
          <a:p>
            <a:pPr marL="1041400" lvl="2" indent="-261938"/>
            <a:r>
              <a:rPr lang="fr-FR" dirty="0"/>
              <a:t>Une veille des retombées médiatiques fournie en revue </a:t>
            </a:r>
            <a:br>
              <a:rPr lang="fr-FR" dirty="0"/>
            </a:br>
            <a:r>
              <a:rPr lang="fr-FR" dirty="0"/>
              <a:t>de presse hebdomadaire diffusée en conférences des doyens</a:t>
            </a:r>
            <a:endParaRPr lang="en-GB" dirty="0">
              <a:solidFill>
                <a:srgbClr val="303D57"/>
              </a:solidFill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665789" y="6103867"/>
            <a:ext cx="80108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005A9B"/>
                </a:solidFill>
              </a:rPr>
              <a:t>Le </a:t>
            </a:r>
            <a:r>
              <a:rPr lang="en-GB" sz="1600" b="1" dirty="0" err="1">
                <a:solidFill>
                  <a:srgbClr val="005A9B"/>
                </a:solidFill>
              </a:rPr>
              <a:t>ciblage</a:t>
            </a:r>
            <a:r>
              <a:rPr lang="en-GB" sz="1600" b="1" dirty="0">
                <a:solidFill>
                  <a:srgbClr val="005A9B"/>
                </a:solidFill>
              </a:rPr>
              <a:t> de </a:t>
            </a:r>
            <a:r>
              <a:rPr lang="en-GB" sz="1600" b="1" dirty="0" err="1">
                <a:solidFill>
                  <a:srgbClr val="005A9B"/>
                </a:solidFill>
              </a:rPr>
              <a:t>l’envoi</a:t>
            </a:r>
            <a:r>
              <a:rPr lang="en-GB" sz="1600" b="1" dirty="0">
                <a:solidFill>
                  <a:srgbClr val="005A9B"/>
                </a:solidFill>
              </a:rPr>
              <a:t> au </a:t>
            </a:r>
            <a:r>
              <a:rPr lang="en-GB" sz="1600" b="1" dirty="0" err="1">
                <a:solidFill>
                  <a:srgbClr val="005A9B"/>
                </a:solidFill>
              </a:rPr>
              <a:t>niveau</a:t>
            </a:r>
            <a:r>
              <a:rPr lang="en-GB" sz="1600" b="1" dirty="0">
                <a:solidFill>
                  <a:srgbClr val="005A9B"/>
                </a:solidFill>
              </a:rPr>
              <a:t> local, regional, national </a:t>
            </a:r>
            <a:r>
              <a:rPr lang="en-GB" sz="1600" b="1" dirty="0" err="1">
                <a:solidFill>
                  <a:srgbClr val="005A9B"/>
                </a:solidFill>
              </a:rPr>
              <a:t>ou</a:t>
            </a:r>
            <a:r>
              <a:rPr lang="en-GB" sz="1600" b="1" dirty="0">
                <a:solidFill>
                  <a:srgbClr val="005A9B"/>
                </a:solidFill>
              </a:rPr>
              <a:t> international </a:t>
            </a:r>
            <a:r>
              <a:rPr lang="en-GB" sz="1600" b="1" dirty="0" err="1">
                <a:solidFill>
                  <a:srgbClr val="005A9B"/>
                </a:solidFill>
              </a:rPr>
              <a:t>est</a:t>
            </a:r>
            <a:r>
              <a:rPr lang="en-GB" sz="1600" b="1" dirty="0">
                <a:solidFill>
                  <a:srgbClr val="005A9B"/>
                </a:solidFill>
              </a:rPr>
              <a:t> </a:t>
            </a:r>
            <a:r>
              <a:rPr lang="en-GB" sz="1600" b="1" dirty="0" err="1">
                <a:solidFill>
                  <a:srgbClr val="005A9B"/>
                </a:solidFill>
              </a:rPr>
              <a:t>fixé</a:t>
            </a:r>
            <a:r>
              <a:rPr lang="en-GB" sz="1600" b="1" dirty="0">
                <a:solidFill>
                  <a:srgbClr val="005A9B"/>
                </a:solidFill>
              </a:rPr>
              <a:t> en </a:t>
            </a:r>
            <a:r>
              <a:rPr lang="en-GB" sz="1600" b="1" dirty="0" err="1">
                <a:solidFill>
                  <a:srgbClr val="005A9B"/>
                </a:solidFill>
              </a:rPr>
              <a:t>amont</a:t>
            </a:r>
            <a:r>
              <a:rPr lang="en-GB" sz="1600" b="1" dirty="0">
                <a:solidFill>
                  <a:srgbClr val="005A9B"/>
                </a:solidFill>
              </a:rPr>
              <a:t> par la DIRCOM</a:t>
            </a: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>
          <a:xfrm flipH="1">
            <a:off x="2876204" y="1499721"/>
            <a:ext cx="626779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4927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4-3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Modele_4-3_PPT_AMU_2017.potx</Template>
  <TotalTime>10636</TotalTime>
  <Words>2255</Words>
  <Application>Microsoft Office PowerPoint</Application>
  <PresentationFormat>Affichage à l'écran (4:3)</PresentationFormat>
  <Paragraphs>265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KozGoPr6N-ExtraLight</vt:lpstr>
      <vt:lpstr>ＭＳ Ｐゴシック</vt:lpstr>
      <vt:lpstr>Arial</vt:lpstr>
      <vt:lpstr>Calibri</vt:lpstr>
      <vt:lpstr>Klavika Basic</vt:lpstr>
      <vt:lpstr>Lucida Grande</vt:lpstr>
      <vt:lpstr>Titillium Regular Upright</vt:lpstr>
      <vt:lpstr>Verdana</vt:lpstr>
      <vt:lpstr>Wingdings</vt:lpstr>
      <vt:lpstr>Modele_4-3_PPT_AMU_2017</vt:lpstr>
      <vt:lpstr>DIRCOM Outils de communication</vt:lpstr>
      <vt:lpstr>Stratégie de communication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Université de la Méditerranée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Roulet</dc:creator>
  <cp:lastModifiedBy>RIZZO Anouk</cp:lastModifiedBy>
  <cp:revision>730</cp:revision>
  <cp:lastPrinted>2019-03-25T16:46:15Z</cp:lastPrinted>
  <dcterms:created xsi:type="dcterms:W3CDTF">2012-01-22T13:57:43Z</dcterms:created>
  <dcterms:modified xsi:type="dcterms:W3CDTF">2022-09-09T14:13:12Z</dcterms:modified>
</cp:coreProperties>
</file>