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57"/>
  </p:notesMasterIdLst>
  <p:handoutMasterIdLst>
    <p:handoutMasterId r:id="rId58"/>
  </p:handoutMasterIdLst>
  <p:sldIdLst>
    <p:sldId id="470" r:id="rId2"/>
    <p:sldId id="471" r:id="rId3"/>
    <p:sldId id="506" r:id="rId4"/>
    <p:sldId id="472" r:id="rId5"/>
    <p:sldId id="516" r:id="rId6"/>
    <p:sldId id="525" r:id="rId7"/>
    <p:sldId id="526" r:id="rId8"/>
    <p:sldId id="505" r:id="rId9"/>
    <p:sldId id="508" r:id="rId10"/>
    <p:sldId id="500" r:id="rId11"/>
    <p:sldId id="474" r:id="rId12"/>
    <p:sldId id="476" r:id="rId13"/>
    <p:sldId id="475" r:id="rId14"/>
    <p:sldId id="477" r:id="rId15"/>
    <p:sldId id="478" r:id="rId16"/>
    <p:sldId id="479" r:id="rId17"/>
    <p:sldId id="481" r:id="rId18"/>
    <p:sldId id="528" r:id="rId19"/>
    <p:sldId id="531" r:id="rId20"/>
    <p:sldId id="532" r:id="rId21"/>
    <p:sldId id="533" r:id="rId22"/>
    <p:sldId id="529" r:id="rId23"/>
    <p:sldId id="502" r:id="rId24"/>
    <p:sldId id="482" r:id="rId25"/>
    <p:sldId id="517" r:id="rId26"/>
    <p:sldId id="484" r:id="rId27"/>
    <p:sldId id="499" r:id="rId28"/>
    <p:sldId id="498" r:id="rId29"/>
    <p:sldId id="497" r:id="rId30"/>
    <p:sldId id="518" r:id="rId31"/>
    <p:sldId id="519" r:id="rId32"/>
    <p:sldId id="520" r:id="rId33"/>
    <p:sldId id="521" r:id="rId34"/>
    <p:sldId id="493" r:id="rId35"/>
    <p:sldId id="494" r:id="rId36"/>
    <p:sldId id="495" r:id="rId37"/>
    <p:sldId id="496" r:id="rId38"/>
    <p:sldId id="492" r:id="rId39"/>
    <p:sldId id="491" r:id="rId40"/>
    <p:sldId id="503" r:id="rId41"/>
    <p:sldId id="504" r:id="rId42"/>
    <p:sldId id="522" r:id="rId43"/>
    <p:sldId id="523" r:id="rId44"/>
    <p:sldId id="524" r:id="rId45"/>
    <p:sldId id="490" r:id="rId46"/>
    <p:sldId id="527" r:id="rId47"/>
    <p:sldId id="488" r:id="rId48"/>
    <p:sldId id="489" r:id="rId49"/>
    <p:sldId id="486" r:id="rId50"/>
    <p:sldId id="487" r:id="rId51"/>
    <p:sldId id="485" r:id="rId52"/>
    <p:sldId id="509" r:id="rId53"/>
    <p:sldId id="512" r:id="rId54"/>
    <p:sldId id="513" r:id="rId55"/>
    <p:sldId id="507" r:id="rId56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878"/>
    <a:srgbClr val="9DCB84"/>
    <a:srgbClr val="DB8C31"/>
    <a:srgbClr val="E88D23"/>
    <a:srgbClr val="C43771"/>
    <a:srgbClr val="EE4589"/>
    <a:srgbClr val="DF4282"/>
    <a:srgbClr val="252E44"/>
    <a:srgbClr val="0497AA"/>
    <a:srgbClr val="71B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712"/>
  </p:normalViewPr>
  <p:slideViewPr>
    <p:cSldViewPr snapToGrid="0" snapToObjects="1" showGuides="1">
      <p:cViewPr varScale="1">
        <p:scale>
          <a:sx n="65" d="100"/>
          <a:sy n="65" d="100"/>
        </p:scale>
        <p:origin x="1452" y="72"/>
      </p:cViewPr>
      <p:guideLst>
        <p:guide orient="horz" pos="536"/>
        <p:guide pos="6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alsa.univ-amu.fr\dfs\DRV\POLE%201\1_6%20Bibliometrie\Com\PPT\MAJ%20indicateurs%202021%20prod%20sci%20AM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910967011476505E-2"/>
          <c:y val="6.1287507980421374E-2"/>
          <c:w val="0.9039452421388503"/>
          <c:h val="0.769429405265947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'InCites Organizations (2)'!$B$16</c:f>
              <c:strCache>
                <c:ptCount val="1"/>
                <c:pt idx="0">
                  <c:v>Web of Science Documents</c:v>
                </c:pt>
              </c:strCache>
            </c:strRef>
          </c:tx>
          <c:spPr>
            <a:solidFill>
              <a:srgbClr val="30A8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'InCites Organizations (2)'!$B$17:$B$25</c:f>
              <c:numCache>
                <c:formatCode>General</c:formatCode>
                <c:ptCount val="9"/>
                <c:pt idx="0">
                  <c:v>6100</c:v>
                </c:pt>
                <c:pt idx="1">
                  <c:v>6200</c:v>
                </c:pt>
                <c:pt idx="2">
                  <c:v>6700</c:v>
                </c:pt>
                <c:pt idx="3">
                  <c:v>6800</c:v>
                </c:pt>
                <c:pt idx="4">
                  <c:v>7500</c:v>
                </c:pt>
                <c:pt idx="5">
                  <c:v>7300</c:v>
                </c:pt>
                <c:pt idx="6">
                  <c:v>7300</c:v>
                </c:pt>
                <c:pt idx="7">
                  <c:v>7700</c:v>
                </c:pt>
                <c:pt idx="8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44A8-BEA6-3EE413D2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492848"/>
        <c:axId val="443682848"/>
      </c:barChart>
      <c:lineChart>
        <c:grouping val="standard"/>
        <c:varyColors val="0"/>
        <c:ser>
          <c:idx val="3"/>
          <c:order val="1"/>
          <c:tx>
            <c:strRef>
              <c:f>'InCites Organizations (2)'!$C$16</c:f>
              <c:strCache>
                <c:ptCount val="1"/>
                <c:pt idx="0">
                  <c:v>International Copublications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'InCites Organizations (2)'!$A$17:$A$25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'InCites Organizations (2)'!$C$17:$C$25</c:f>
              <c:numCache>
                <c:formatCode>General</c:formatCode>
                <c:ptCount val="9"/>
                <c:pt idx="0">
                  <c:v>2813</c:v>
                </c:pt>
                <c:pt idx="1">
                  <c:v>2892</c:v>
                </c:pt>
                <c:pt idx="2">
                  <c:v>3236</c:v>
                </c:pt>
                <c:pt idx="3">
                  <c:v>3482</c:v>
                </c:pt>
                <c:pt idx="4">
                  <c:v>4011</c:v>
                </c:pt>
                <c:pt idx="5">
                  <c:v>3879</c:v>
                </c:pt>
                <c:pt idx="6">
                  <c:v>4115</c:v>
                </c:pt>
                <c:pt idx="7">
                  <c:v>4206</c:v>
                </c:pt>
                <c:pt idx="8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C7-44A8-BEA6-3EE413D2AF81}"/>
            </c:ext>
          </c:extLst>
        </c:ser>
        <c:ser>
          <c:idx val="4"/>
          <c:order val="2"/>
          <c:tx>
            <c:strRef>
              <c:f>'InCites Organizations (2)'!$D$16</c:f>
              <c:strCache>
                <c:ptCount val="1"/>
                <c:pt idx="0">
                  <c:v>EU Copublications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'InCites Organizations (2)'!$A$17:$A$25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'InCites Organizations (2)'!$D$17:$D$25</c:f>
              <c:numCache>
                <c:formatCode>General</c:formatCode>
                <c:ptCount val="9"/>
                <c:pt idx="0">
                  <c:v>1671</c:v>
                </c:pt>
                <c:pt idx="1">
                  <c:v>1702</c:v>
                </c:pt>
                <c:pt idx="2">
                  <c:v>1846</c:v>
                </c:pt>
                <c:pt idx="3">
                  <c:v>2137</c:v>
                </c:pt>
                <c:pt idx="4">
                  <c:v>2475</c:v>
                </c:pt>
                <c:pt idx="5">
                  <c:v>2428</c:v>
                </c:pt>
                <c:pt idx="6">
                  <c:v>2489</c:v>
                </c:pt>
                <c:pt idx="7">
                  <c:v>2638</c:v>
                </c:pt>
                <c:pt idx="8">
                  <c:v>2550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C7-44A8-BEA6-3EE413D2AF81}"/>
            </c:ext>
          </c:extLst>
        </c:ser>
        <c:ser>
          <c:idx val="2"/>
          <c:order val="3"/>
          <c:tx>
            <c:strRef>
              <c:f>'InCites Organizations (2)'!$E$16</c:f>
              <c:strCache>
                <c:ptCount val="1"/>
                <c:pt idx="0">
                  <c:v>Documents in Top 10%</c:v>
                </c:pt>
              </c:strCache>
            </c:strRef>
          </c:tx>
          <c:spPr>
            <a:ln w="28575" cap="rnd">
              <a:solidFill>
                <a:srgbClr val="DF4282"/>
              </a:solidFill>
              <a:round/>
            </a:ln>
            <a:effectLst/>
          </c:spPr>
          <c:marker>
            <c:symbol val="none"/>
          </c:marker>
          <c:cat>
            <c:numRef>
              <c:f>'InCites Organizations (2)'!$A$17:$A$25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'InCites Organizations (2)'!$E$17:$E$25</c:f>
              <c:numCache>
                <c:formatCode>General</c:formatCode>
                <c:ptCount val="9"/>
                <c:pt idx="0">
                  <c:v>954</c:v>
                </c:pt>
                <c:pt idx="1">
                  <c:v>945</c:v>
                </c:pt>
                <c:pt idx="2">
                  <c:v>948</c:v>
                </c:pt>
                <c:pt idx="3">
                  <c:v>1085</c:v>
                </c:pt>
                <c:pt idx="4">
                  <c:v>1174</c:v>
                </c:pt>
                <c:pt idx="5">
                  <c:v>1095</c:v>
                </c:pt>
                <c:pt idx="6">
                  <c:v>1051</c:v>
                </c:pt>
                <c:pt idx="7">
                  <c:v>1098</c:v>
                </c:pt>
                <c:pt idx="8">
                  <c:v>1053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C7-44A8-BEA6-3EE413D2AF81}"/>
            </c:ext>
          </c:extLst>
        </c:ser>
        <c:ser>
          <c:idx val="0"/>
          <c:order val="4"/>
          <c:tx>
            <c:strRef>
              <c:f>'InCites Organizations (2)'!$G$16</c:f>
              <c:strCache>
                <c:ptCount val="1"/>
                <c:pt idx="0">
                  <c:v>All Open Access Documents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'InCites Organizations (2)'!$G$17:$G$25</c:f>
              <c:numCache>
                <c:formatCode>General</c:formatCode>
                <c:ptCount val="9"/>
                <c:pt idx="0">
                  <c:v>2639</c:v>
                </c:pt>
                <c:pt idx="1">
                  <c:v>2788</c:v>
                </c:pt>
                <c:pt idx="2">
                  <c:v>3099</c:v>
                </c:pt>
                <c:pt idx="3">
                  <c:v>3322</c:v>
                </c:pt>
                <c:pt idx="4">
                  <c:v>3924</c:v>
                </c:pt>
                <c:pt idx="5">
                  <c:v>4169</c:v>
                </c:pt>
                <c:pt idx="6">
                  <c:v>4475</c:v>
                </c:pt>
                <c:pt idx="7">
                  <c:v>4965</c:v>
                </c:pt>
                <c:pt idx="8">
                  <c:v>5347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C7-44A8-BEA6-3EE413D2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492848"/>
        <c:axId val="443682848"/>
        <c:extLst/>
      </c:lineChart>
      <c:catAx>
        <c:axId val="44649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3682848"/>
        <c:crosses val="autoZero"/>
        <c:auto val="1"/>
        <c:lblAlgn val="ctr"/>
        <c:lblOffset val="100"/>
        <c:noMultiLvlLbl val="0"/>
      </c:catAx>
      <c:valAx>
        <c:axId val="443682848"/>
        <c:scaling>
          <c:orientation val="minMax"/>
          <c:max val="7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649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264941404617421E-2"/>
          <c:y val="0.92766456743640302"/>
          <c:w val="0.9417452563652472"/>
          <c:h val="7.2335432563596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8D551-68BB-4F1F-BBF2-FF6AB4318693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7ADC2F76-B00A-45EC-A8AA-17B395F40694}">
      <dgm:prSet phldrT="[Texte]" custT="1"/>
      <dgm:spPr>
        <a:solidFill>
          <a:srgbClr val="71B34D"/>
        </a:solidFill>
        <a:ln>
          <a:noFill/>
        </a:ln>
      </dgm:spPr>
      <dgm:t>
        <a:bodyPr/>
        <a:lstStyle/>
        <a:p>
          <a:r>
            <a:rPr lang="en-US" sz="1800" dirty="0"/>
            <a:t>Engineering diplomas</a:t>
          </a:r>
          <a:endParaRPr lang="fr-FR" sz="1800" dirty="0">
            <a:latin typeface="Arial"/>
            <a:cs typeface="Arial"/>
          </a:endParaRPr>
        </a:p>
      </dgm:t>
    </dgm:pt>
    <dgm:pt modelId="{B43D2181-9433-47B4-BCC1-CBBC0FA4CEA5}" type="parTrans" cxnId="{7185B705-BBD1-46D9-BE66-2DCEDB1E263B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9134585B-876A-4F34-8354-5276D04070DB}" type="sibTrans" cxnId="{7185B705-BBD1-46D9-BE66-2DCEDB1E263B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833AAEEB-9F32-4326-8B9C-14C1DFE0935D}">
      <dgm:prSet phldrT="[Texte]" custT="1"/>
      <dgm:spPr>
        <a:solidFill>
          <a:srgbClr val="71B34D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8 </a:t>
          </a:r>
          <a:r>
            <a:rPr lang="fr-FR" sz="1600" dirty="0" err="1">
              <a:latin typeface="Arial"/>
              <a:cs typeface="Arial"/>
            </a:rPr>
            <a:t>diplomas</a:t>
          </a:r>
          <a:endParaRPr lang="fr-FR" sz="1600" dirty="0">
            <a:latin typeface="Arial"/>
            <a:cs typeface="Arial"/>
          </a:endParaRPr>
        </a:p>
      </dgm:t>
    </dgm:pt>
    <dgm:pt modelId="{8AAE4915-B621-4CBC-8ACD-A42153CB6BF2}" type="parTrans" cxnId="{016B868C-1BF7-4A0D-A13F-026A117EBB44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CAA7A39E-7812-48A8-A217-FD20F6FD4C7F}" type="sibTrans" cxnId="{016B868C-1BF7-4A0D-A13F-026A117EBB44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09EAB18B-10D2-406F-B1AA-7A16FA1E0E15}">
      <dgm:prSet phldrT="[Texte]" custT="1"/>
      <dgm:spPr>
        <a:solidFill>
          <a:srgbClr val="C43771"/>
        </a:solidFill>
        <a:ln>
          <a:noFill/>
        </a:ln>
      </dgm:spPr>
      <dgm:t>
        <a:bodyPr/>
        <a:lstStyle/>
        <a:p>
          <a:r>
            <a:rPr lang="fr-FR" sz="1800" dirty="0" err="1">
              <a:latin typeface="Arial"/>
              <a:cs typeface="Arial"/>
            </a:rPr>
            <a:t>Institutional</a:t>
          </a:r>
          <a:r>
            <a:rPr lang="fr-FR" sz="1800" dirty="0">
              <a:latin typeface="Arial"/>
              <a:cs typeface="Arial"/>
            </a:rPr>
            <a:t> </a:t>
          </a:r>
          <a:r>
            <a:rPr lang="fr-FR" sz="1800" dirty="0" err="1">
              <a:latin typeface="Arial"/>
              <a:cs typeface="Arial"/>
            </a:rPr>
            <a:t>diplomas</a:t>
          </a:r>
          <a:endParaRPr lang="fr-FR" sz="1800" dirty="0">
            <a:latin typeface="Arial"/>
            <a:cs typeface="Arial"/>
          </a:endParaRPr>
        </a:p>
      </dgm:t>
    </dgm:pt>
    <dgm:pt modelId="{3951E15F-2E0A-4892-A12E-8C379C40E72B}" type="parTrans" cxnId="{0B8159B4-7D95-4A6E-A5F3-6CF469F621AA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25724777-D460-4395-BA12-4BF0E608BB06}" type="sibTrans" cxnId="{0B8159B4-7D95-4A6E-A5F3-6CF469F621AA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A5B6400F-CCBA-4ECF-B9E2-8CDC12242EB5}">
      <dgm:prSet phldrT="[Texte]" custT="1"/>
      <dgm:spPr>
        <a:solidFill>
          <a:srgbClr val="C4377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407 </a:t>
          </a:r>
          <a:r>
            <a:rPr lang="fr-FR" sz="1600" dirty="0" err="1">
              <a:latin typeface="Arial"/>
              <a:cs typeface="Arial"/>
            </a:rPr>
            <a:t>diplomas</a:t>
          </a:r>
          <a:endParaRPr lang="fr-FR" sz="1600" dirty="0">
            <a:latin typeface="Arial"/>
            <a:cs typeface="Arial"/>
          </a:endParaRPr>
        </a:p>
      </dgm:t>
    </dgm:pt>
    <dgm:pt modelId="{92098B24-93FA-4D49-885E-22D374BFFE12}" type="parTrans" cxnId="{144DD700-6F88-476D-B558-B4703F860690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274599E3-7FEE-4E1B-ACFC-ABD9D2D45470}" type="sibTrans" cxnId="{144DD700-6F88-476D-B558-B4703F860690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DF00783D-FC37-471A-A264-35C081BF3EB4}">
      <dgm:prSet phldrT="[Texte]" custT="1"/>
      <dgm:spPr>
        <a:solidFill>
          <a:srgbClr val="DB8C31"/>
        </a:solidFill>
        <a:ln>
          <a:noFill/>
        </a:ln>
      </dgm:spPr>
      <dgm:t>
        <a:bodyPr/>
        <a:lstStyle/>
        <a:p>
          <a:r>
            <a:rPr lang="fr-FR" sz="1800" dirty="0" err="1">
              <a:latin typeface="Arial"/>
              <a:cs typeface="Arial"/>
            </a:rPr>
            <a:t>Doctorate</a:t>
          </a:r>
          <a:endParaRPr lang="fr-FR" sz="1800" dirty="0">
            <a:latin typeface="Arial"/>
            <a:cs typeface="Arial"/>
          </a:endParaRPr>
        </a:p>
      </dgm:t>
    </dgm:pt>
    <dgm:pt modelId="{D3BA5BB8-2AFF-4835-A901-5C277F8D7709}" type="parTrans" cxnId="{2A043C72-6353-41E3-9D34-EA202C9DD316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CCC4E1B5-2764-444C-9B25-D0C9831B861E}" type="sibTrans" cxnId="{2A043C72-6353-41E3-9D34-EA202C9DD316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83812CF1-6765-4E11-87F4-BFA9D3308B08}">
      <dgm:prSet phldrT="[Texte]" custT="1"/>
      <dgm:spPr>
        <a:solidFill>
          <a:srgbClr val="DB8C3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10 </a:t>
          </a:r>
          <a:r>
            <a:rPr lang="fr-FR" sz="1600" dirty="0" err="1">
              <a:latin typeface="Arial"/>
              <a:cs typeface="Arial"/>
            </a:rPr>
            <a:t>disciplinary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fields</a:t>
          </a:r>
          <a:endParaRPr lang="fr-FR" sz="1600" dirty="0">
            <a:latin typeface="Arial"/>
            <a:cs typeface="Arial"/>
          </a:endParaRPr>
        </a:p>
      </dgm:t>
    </dgm:pt>
    <dgm:pt modelId="{4B574396-3F6F-4973-8FAD-1558E618A9E6}" type="parTrans" cxnId="{98B4CD55-71E7-47F6-9CB9-214E5BD5C792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584BD02A-F83B-456C-BC37-1C264B9608AF}" type="sibTrans" cxnId="{98B4CD55-71E7-47F6-9CB9-214E5BD5C792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72CDE229-0AC0-4AE3-94DF-3457F0AF1CA6}">
      <dgm:prSet phldrT="[Texte]" custT="1"/>
      <dgm:spPr>
        <a:solidFill>
          <a:srgbClr val="0497AA"/>
        </a:solidFill>
        <a:ln>
          <a:noFill/>
        </a:ln>
      </dgm:spPr>
      <dgm:t>
        <a:bodyPr/>
        <a:lstStyle/>
        <a:p>
          <a:r>
            <a:rPr lang="fr-FR" sz="1800" dirty="0">
              <a:latin typeface="Arial"/>
              <a:cs typeface="Arial"/>
            </a:rPr>
            <a:t>State </a:t>
          </a:r>
          <a:r>
            <a:rPr lang="fr-FR" sz="1800" dirty="0" err="1">
              <a:latin typeface="Arial"/>
              <a:cs typeface="Arial"/>
            </a:rPr>
            <a:t>diplomas</a:t>
          </a:r>
          <a:endParaRPr lang="fr-FR" sz="1800" dirty="0">
            <a:latin typeface="Arial"/>
            <a:cs typeface="Arial"/>
          </a:endParaRPr>
        </a:p>
      </dgm:t>
    </dgm:pt>
    <dgm:pt modelId="{5A86A797-6BF1-4638-8657-F21A50B65CB5}" type="sibTrans" cxnId="{6309D9C8-C5B6-4859-8660-7D686BE53D9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0913910C-21C5-4151-8FEB-892D9F24A5DD}" type="parTrans" cxnId="{6309D9C8-C5B6-4859-8660-7D686BE53D9E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852852D8-1CE6-430F-B056-27ABF45BA2A1}">
      <dgm:prSet phldrT="[Texte]" custT="1"/>
      <dgm:spPr>
        <a:solidFill>
          <a:srgbClr val="0097AA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5 state </a:t>
          </a:r>
          <a:r>
            <a:rPr lang="fr-FR" sz="1600" dirty="0" err="1">
              <a:latin typeface="Arial"/>
              <a:cs typeface="Arial"/>
            </a:rPr>
            <a:t>health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diplomas</a:t>
          </a:r>
          <a:endParaRPr lang="fr-FR" sz="1600" dirty="0">
            <a:latin typeface="Arial"/>
            <a:cs typeface="Arial"/>
          </a:endParaRPr>
        </a:p>
      </dgm:t>
    </dgm:pt>
    <dgm:pt modelId="{8B990B27-2750-49D2-9729-2A4D44E3E721}" type="sibTrans" cxnId="{0DCF7674-7423-41B2-BF85-64F41E2111B7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9B9120E7-09FF-452E-BD6B-88B5E3BB4DBB}" type="parTrans" cxnId="{0DCF7674-7423-41B2-BF85-64F41E2111B7}">
      <dgm:prSet/>
      <dgm:spPr/>
      <dgm:t>
        <a:bodyPr/>
        <a:lstStyle/>
        <a:p>
          <a:endParaRPr lang="fr-FR">
            <a:latin typeface="Arial"/>
            <a:cs typeface="Arial"/>
          </a:endParaRPr>
        </a:p>
      </dgm:t>
    </dgm:pt>
    <dgm:pt modelId="{5C2FC9F1-18B2-45DA-91A3-4277DB0B957A}">
      <dgm:prSet custT="1"/>
      <dgm:spPr/>
      <dgm:t>
        <a:bodyPr/>
        <a:lstStyle/>
        <a:p>
          <a:r>
            <a:rPr lang="fr-FR" sz="1600" dirty="0">
              <a:latin typeface="Arial"/>
              <a:cs typeface="Arial"/>
            </a:rPr>
            <a:t>5 state </a:t>
          </a:r>
          <a:r>
            <a:rPr lang="fr-FR" sz="1600" dirty="0" err="1">
              <a:latin typeface="Arial"/>
              <a:cs typeface="Arial"/>
            </a:rPr>
            <a:t>paramedical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diplomas</a:t>
          </a:r>
          <a:endParaRPr lang="fr-FR" sz="1600" dirty="0">
            <a:latin typeface="Arial"/>
            <a:cs typeface="Arial"/>
          </a:endParaRPr>
        </a:p>
      </dgm:t>
    </dgm:pt>
    <dgm:pt modelId="{D6449471-6B69-4C42-96F6-406B0F40CD72}" type="parTrans" cxnId="{E9A81385-77EA-43DF-8D4B-D1210CADFFE9}">
      <dgm:prSet/>
      <dgm:spPr/>
      <dgm:t>
        <a:bodyPr/>
        <a:lstStyle/>
        <a:p>
          <a:endParaRPr lang="fr-FR"/>
        </a:p>
      </dgm:t>
    </dgm:pt>
    <dgm:pt modelId="{C664BD6F-C035-41C0-A4AE-9848E6E7270C}" type="sibTrans" cxnId="{E9A81385-77EA-43DF-8D4B-D1210CADFFE9}">
      <dgm:prSet/>
      <dgm:spPr/>
      <dgm:t>
        <a:bodyPr/>
        <a:lstStyle/>
        <a:p>
          <a:endParaRPr lang="fr-FR"/>
        </a:p>
      </dgm:t>
    </dgm:pt>
    <dgm:pt modelId="{54390F71-7958-4201-BF21-6F715C558606}">
      <dgm:prSet phldrT="[Texte]" custT="1"/>
      <dgm:spPr>
        <a:solidFill>
          <a:srgbClr val="DB8C3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85 PhD programs</a:t>
          </a:r>
        </a:p>
      </dgm:t>
    </dgm:pt>
    <dgm:pt modelId="{90ADBFC4-AD9B-468E-85EB-B6E76A88721F}" type="parTrans" cxnId="{53E7CDE0-3081-4568-9BF2-E80959ADB434}">
      <dgm:prSet/>
      <dgm:spPr/>
    </dgm:pt>
    <dgm:pt modelId="{D90BE69D-4E3A-4E31-8A7D-C2951B0B0577}" type="sibTrans" cxnId="{53E7CDE0-3081-4568-9BF2-E80959ADB434}">
      <dgm:prSet/>
      <dgm:spPr/>
    </dgm:pt>
    <dgm:pt modelId="{97428DD7-3785-4D39-835A-E9F018AFB06B}">
      <dgm:prSet phldrT="[Texte]" custT="1"/>
      <dgm:spPr>
        <a:solidFill>
          <a:srgbClr val="DB8C3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41 disciplines</a:t>
          </a:r>
        </a:p>
      </dgm:t>
    </dgm:pt>
    <dgm:pt modelId="{494C820F-2650-4A45-8510-AB08D629BDF1}" type="parTrans" cxnId="{CE31F20D-4B3E-4965-B237-F3A74F666BA9}">
      <dgm:prSet/>
      <dgm:spPr/>
    </dgm:pt>
    <dgm:pt modelId="{0D28D845-38A2-4B52-92A9-ADE9FE6C129E}" type="sibTrans" cxnId="{CE31F20D-4B3E-4965-B237-F3A74F666BA9}">
      <dgm:prSet/>
      <dgm:spPr/>
    </dgm:pt>
    <dgm:pt modelId="{6AF7DB61-DE3B-4C76-9EDD-94B0A03F3CCC}" type="pres">
      <dgm:prSet presAssocID="{7998D551-68BB-4F1F-BBF2-FF6AB4318693}" presName="Name0" presStyleCnt="0">
        <dgm:presLayoutVars>
          <dgm:dir/>
          <dgm:animLvl val="lvl"/>
          <dgm:resizeHandles val="exact"/>
        </dgm:presLayoutVars>
      </dgm:prSet>
      <dgm:spPr/>
    </dgm:pt>
    <dgm:pt modelId="{D97F9712-05B0-460E-B077-D0C79201C619}" type="pres">
      <dgm:prSet presAssocID="{7ADC2F76-B00A-45EC-A8AA-17B395F40694}" presName="composite" presStyleCnt="0"/>
      <dgm:spPr/>
    </dgm:pt>
    <dgm:pt modelId="{92D5C83C-8DBA-44FA-94F3-A663C85622B5}" type="pres">
      <dgm:prSet presAssocID="{7ADC2F76-B00A-45EC-A8AA-17B395F4069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62604B8-F0AF-4964-9682-5273C5AA2EFC}" type="pres">
      <dgm:prSet presAssocID="{7ADC2F76-B00A-45EC-A8AA-17B395F40694}" presName="desTx" presStyleLbl="alignAccFollowNode1" presStyleIdx="0" presStyleCnt="4" custLinFactNeighborX="-166" custLinFactNeighborY="520">
        <dgm:presLayoutVars>
          <dgm:bulletEnabled val="1"/>
        </dgm:presLayoutVars>
      </dgm:prSet>
      <dgm:spPr/>
    </dgm:pt>
    <dgm:pt modelId="{24BDBD30-6EDA-400E-9501-8CB47A7F30D8}" type="pres">
      <dgm:prSet presAssocID="{9134585B-876A-4F34-8354-5276D04070DB}" presName="space" presStyleCnt="0"/>
      <dgm:spPr/>
    </dgm:pt>
    <dgm:pt modelId="{0E680862-035B-4917-B8BF-9D4F53D526EB}" type="pres">
      <dgm:prSet presAssocID="{72CDE229-0AC0-4AE3-94DF-3457F0AF1CA6}" presName="composite" presStyleCnt="0"/>
      <dgm:spPr/>
    </dgm:pt>
    <dgm:pt modelId="{296FB9B1-586A-40D8-9D04-A8F0F34F114B}" type="pres">
      <dgm:prSet presAssocID="{72CDE229-0AC0-4AE3-94DF-3457F0AF1CA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3EF656A-4FC6-4EED-BD30-EBF0293DE79F}" type="pres">
      <dgm:prSet presAssocID="{72CDE229-0AC0-4AE3-94DF-3457F0AF1CA6}" presName="desTx" presStyleLbl="alignAccFollowNode1" presStyleIdx="1" presStyleCnt="4">
        <dgm:presLayoutVars>
          <dgm:bulletEnabled val="1"/>
        </dgm:presLayoutVars>
      </dgm:prSet>
      <dgm:spPr/>
    </dgm:pt>
    <dgm:pt modelId="{7478AF42-B057-4E5F-9DFE-8E4E9D870F2D}" type="pres">
      <dgm:prSet presAssocID="{5A86A797-6BF1-4638-8657-F21A50B65CB5}" presName="space" presStyleCnt="0"/>
      <dgm:spPr/>
    </dgm:pt>
    <dgm:pt modelId="{4CF2F2DB-A991-4A08-A0F5-267755475415}" type="pres">
      <dgm:prSet presAssocID="{09EAB18B-10D2-406F-B1AA-7A16FA1E0E15}" presName="composite" presStyleCnt="0"/>
      <dgm:spPr/>
    </dgm:pt>
    <dgm:pt modelId="{9695F789-7FB2-464D-9DBC-5257FA3E48E1}" type="pres">
      <dgm:prSet presAssocID="{09EAB18B-10D2-406F-B1AA-7A16FA1E0E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D84AE66-FD5E-4EDE-B6E9-BAFD86B3F8BD}" type="pres">
      <dgm:prSet presAssocID="{09EAB18B-10D2-406F-B1AA-7A16FA1E0E15}" presName="desTx" presStyleLbl="alignAccFollowNode1" presStyleIdx="2" presStyleCnt="4">
        <dgm:presLayoutVars>
          <dgm:bulletEnabled val="1"/>
        </dgm:presLayoutVars>
      </dgm:prSet>
      <dgm:spPr/>
    </dgm:pt>
    <dgm:pt modelId="{59D75D9B-1495-4631-8402-9AF4711DF529}" type="pres">
      <dgm:prSet presAssocID="{25724777-D460-4395-BA12-4BF0E608BB06}" presName="space" presStyleCnt="0"/>
      <dgm:spPr/>
    </dgm:pt>
    <dgm:pt modelId="{55FF3DA1-81A6-4B31-90E0-4B9FD7122F7A}" type="pres">
      <dgm:prSet presAssocID="{DF00783D-FC37-471A-A264-35C081BF3EB4}" presName="composite" presStyleCnt="0"/>
      <dgm:spPr/>
    </dgm:pt>
    <dgm:pt modelId="{FC31F089-A4B8-4EEE-860D-DED5BA643720}" type="pres">
      <dgm:prSet presAssocID="{DF00783D-FC37-471A-A264-35C081BF3EB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112C6E03-8570-4968-82E8-0ABDEF92D1B3}" type="pres">
      <dgm:prSet presAssocID="{DF00783D-FC37-471A-A264-35C081BF3EB4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44DD700-6F88-476D-B558-B4703F860690}" srcId="{09EAB18B-10D2-406F-B1AA-7A16FA1E0E15}" destId="{A5B6400F-CCBA-4ECF-B9E2-8CDC12242EB5}" srcOrd="0" destOrd="0" parTransId="{92098B24-93FA-4D49-885E-22D374BFFE12}" sibTransId="{274599E3-7FEE-4E1B-ACFC-ABD9D2D45470}"/>
    <dgm:cxn modelId="{7185B705-BBD1-46D9-BE66-2DCEDB1E263B}" srcId="{7998D551-68BB-4F1F-BBF2-FF6AB4318693}" destId="{7ADC2F76-B00A-45EC-A8AA-17B395F40694}" srcOrd="0" destOrd="0" parTransId="{B43D2181-9433-47B4-BCC1-CBBC0FA4CEA5}" sibTransId="{9134585B-876A-4F34-8354-5276D04070DB}"/>
    <dgm:cxn modelId="{CE31F20D-4B3E-4965-B237-F3A74F666BA9}" srcId="{DF00783D-FC37-471A-A264-35C081BF3EB4}" destId="{97428DD7-3785-4D39-835A-E9F018AFB06B}" srcOrd="2" destOrd="0" parTransId="{494C820F-2650-4A45-8510-AB08D629BDF1}" sibTransId="{0D28D845-38A2-4B52-92A9-ADE9FE6C129E}"/>
    <dgm:cxn modelId="{60A9453E-24DB-9E42-9946-651E15ACB193}" type="presOf" srcId="{09EAB18B-10D2-406F-B1AA-7A16FA1E0E15}" destId="{9695F789-7FB2-464D-9DBC-5257FA3E48E1}" srcOrd="0" destOrd="0" presId="urn:microsoft.com/office/officeart/2005/8/layout/hList1"/>
    <dgm:cxn modelId="{A36F3D45-2B46-48E5-839F-7AEC6E9D1183}" type="presOf" srcId="{54390F71-7958-4201-BF21-6F715C558606}" destId="{112C6E03-8570-4968-82E8-0ABDEF92D1B3}" srcOrd="0" destOrd="1" presId="urn:microsoft.com/office/officeart/2005/8/layout/hList1"/>
    <dgm:cxn modelId="{2E734D4F-7332-B94F-AB12-2E20DDD0243A}" type="presOf" srcId="{A5B6400F-CCBA-4ECF-B9E2-8CDC12242EB5}" destId="{DD84AE66-FD5E-4EDE-B6E9-BAFD86B3F8BD}" srcOrd="0" destOrd="0" presId="urn:microsoft.com/office/officeart/2005/8/layout/hList1"/>
    <dgm:cxn modelId="{823C6371-1A37-E44E-A836-6005A3A88C89}" type="presOf" srcId="{DF00783D-FC37-471A-A264-35C081BF3EB4}" destId="{FC31F089-A4B8-4EEE-860D-DED5BA643720}" srcOrd="0" destOrd="0" presId="urn:microsoft.com/office/officeart/2005/8/layout/hList1"/>
    <dgm:cxn modelId="{2A043C72-6353-41E3-9D34-EA202C9DD316}" srcId="{7998D551-68BB-4F1F-BBF2-FF6AB4318693}" destId="{DF00783D-FC37-471A-A264-35C081BF3EB4}" srcOrd="3" destOrd="0" parTransId="{D3BA5BB8-2AFF-4835-A901-5C277F8D7709}" sibTransId="{CCC4E1B5-2764-444C-9B25-D0C9831B861E}"/>
    <dgm:cxn modelId="{0DCF7674-7423-41B2-BF85-64F41E2111B7}" srcId="{72CDE229-0AC0-4AE3-94DF-3457F0AF1CA6}" destId="{852852D8-1CE6-430F-B056-27ABF45BA2A1}" srcOrd="0" destOrd="0" parTransId="{9B9120E7-09FF-452E-BD6B-88B5E3BB4DBB}" sibTransId="{8B990B27-2750-49D2-9729-2A4D44E3E721}"/>
    <dgm:cxn modelId="{98B4CD55-71E7-47F6-9CB9-214E5BD5C792}" srcId="{DF00783D-FC37-471A-A264-35C081BF3EB4}" destId="{83812CF1-6765-4E11-87F4-BFA9D3308B08}" srcOrd="0" destOrd="0" parTransId="{4B574396-3F6F-4973-8FAD-1558E618A9E6}" sibTransId="{584BD02A-F83B-456C-BC37-1C264B9608AF}"/>
    <dgm:cxn modelId="{E9A81385-77EA-43DF-8D4B-D1210CADFFE9}" srcId="{72CDE229-0AC0-4AE3-94DF-3457F0AF1CA6}" destId="{5C2FC9F1-18B2-45DA-91A3-4277DB0B957A}" srcOrd="1" destOrd="0" parTransId="{D6449471-6B69-4C42-96F6-406B0F40CD72}" sibTransId="{C664BD6F-C035-41C0-A4AE-9848E6E7270C}"/>
    <dgm:cxn modelId="{016B868C-1BF7-4A0D-A13F-026A117EBB44}" srcId="{7ADC2F76-B00A-45EC-A8AA-17B395F40694}" destId="{833AAEEB-9F32-4326-8B9C-14C1DFE0935D}" srcOrd="0" destOrd="0" parTransId="{8AAE4915-B621-4CBC-8ACD-A42153CB6BF2}" sibTransId="{CAA7A39E-7812-48A8-A217-FD20F6FD4C7F}"/>
    <dgm:cxn modelId="{CE81A392-9739-3D47-B0D0-37F5AD99C5E7}" type="presOf" srcId="{7ADC2F76-B00A-45EC-A8AA-17B395F40694}" destId="{92D5C83C-8DBA-44FA-94F3-A663C85622B5}" srcOrd="0" destOrd="0" presId="urn:microsoft.com/office/officeart/2005/8/layout/hList1"/>
    <dgm:cxn modelId="{0CA524A2-2891-3E42-8F12-AFC2243834B0}" type="presOf" srcId="{72CDE229-0AC0-4AE3-94DF-3457F0AF1CA6}" destId="{296FB9B1-586A-40D8-9D04-A8F0F34F114B}" srcOrd="0" destOrd="0" presId="urn:microsoft.com/office/officeart/2005/8/layout/hList1"/>
    <dgm:cxn modelId="{F69C7BA3-39B3-0746-B21C-80FE685D4318}" type="presOf" srcId="{852852D8-1CE6-430F-B056-27ABF45BA2A1}" destId="{93EF656A-4FC6-4EED-BD30-EBF0293DE79F}" srcOrd="0" destOrd="0" presId="urn:microsoft.com/office/officeart/2005/8/layout/hList1"/>
    <dgm:cxn modelId="{0B8159B4-7D95-4A6E-A5F3-6CF469F621AA}" srcId="{7998D551-68BB-4F1F-BBF2-FF6AB4318693}" destId="{09EAB18B-10D2-406F-B1AA-7A16FA1E0E15}" srcOrd="2" destOrd="0" parTransId="{3951E15F-2E0A-4892-A12E-8C379C40E72B}" sibTransId="{25724777-D460-4395-BA12-4BF0E608BB06}"/>
    <dgm:cxn modelId="{4CABCDBE-BF71-794A-803D-68E7657E3F98}" type="presOf" srcId="{83812CF1-6765-4E11-87F4-BFA9D3308B08}" destId="{112C6E03-8570-4968-82E8-0ABDEF92D1B3}" srcOrd="0" destOrd="0" presId="urn:microsoft.com/office/officeart/2005/8/layout/hList1"/>
    <dgm:cxn modelId="{6309D9C8-C5B6-4859-8660-7D686BE53D9E}" srcId="{7998D551-68BB-4F1F-BBF2-FF6AB4318693}" destId="{72CDE229-0AC0-4AE3-94DF-3457F0AF1CA6}" srcOrd="1" destOrd="0" parTransId="{0913910C-21C5-4151-8FEB-892D9F24A5DD}" sibTransId="{5A86A797-6BF1-4638-8657-F21A50B65CB5}"/>
    <dgm:cxn modelId="{46715EC9-F0A0-6643-BEE3-8AD1C6156F0D}" type="presOf" srcId="{7998D551-68BB-4F1F-BBF2-FF6AB4318693}" destId="{6AF7DB61-DE3B-4C76-9EDD-94B0A03F3CCC}" srcOrd="0" destOrd="0" presId="urn:microsoft.com/office/officeart/2005/8/layout/hList1"/>
    <dgm:cxn modelId="{0A684CCA-EAAA-49B6-BAAE-3CD42650CBDF}" type="presOf" srcId="{5C2FC9F1-18B2-45DA-91A3-4277DB0B957A}" destId="{93EF656A-4FC6-4EED-BD30-EBF0293DE79F}" srcOrd="0" destOrd="1" presId="urn:microsoft.com/office/officeart/2005/8/layout/hList1"/>
    <dgm:cxn modelId="{53E7CDE0-3081-4568-9BF2-E80959ADB434}" srcId="{DF00783D-FC37-471A-A264-35C081BF3EB4}" destId="{54390F71-7958-4201-BF21-6F715C558606}" srcOrd="1" destOrd="0" parTransId="{90ADBFC4-AD9B-468E-85EB-B6E76A88721F}" sibTransId="{D90BE69D-4E3A-4E31-8A7D-C2951B0B0577}"/>
    <dgm:cxn modelId="{7E1908E4-EDFF-C848-A567-A229495ED5DF}" type="presOf" srcId="{833AAEEB-9F32-4326-8B9C-14C1DFE0935D}" destId="{E62604B8-F0AF-4964-9682-5273C5AA2EFC}" srcOrd="0" destOrd="0" presId="urn:microsoft.com/office/officeart/2005/8/layout/hList1"/>
    <dgm:cxn modelId="{128A26FA-0CF2-4046-A425-FF41C0B5DE70}" type="presOf" srcId="{97428DD7-3785-4D39-835A-E9F018AFB06B}" destId="{112C6E03-8570-4968-82E8-0ABDEF92D1B3}" srcOrd="0" destOrd="2" presId="urn:microsoft.com/office/officeart/2005/8/layout/hList1"/>
    <dgm:cxn modelId="{732C7871-D93D-2B4B-A507-7DFE45DCC8AE}" type="presParOf" srcId="{6AF7DB61-DE3B-4C76-9EDD-94B0A03F3CCC}" destId="{D97F9712-05B0-460E-B077-D0C79201C619}" srcOrd="0" destOrd="0" presId="urn:microsoft.com/office/officeart/2005/8/layout/hList1"/>
    <dgm:cxn modelId="{7AF1442D-3E91-4045-AA1A-E8774A4DE94C}" type="presParOf" srcId="{D97F9712-05B0-460E-B077-D0C79201C619}" destId="{92D5C83C-8DBA-44FA-94F3-A663C85622B5}" srcOrd="0" destOrd="0" presId="urn:microsoft.com/office/officeart/2005/8/layout/hList1"/>
    <dgm:cxn modelId="{1F7765EE-E4DF-1042-A502-722CF113D1DB}" type="presParOf" srcId="{D97F9712-05B0-460E-B077-D0C79201C619}" destId="{E62604B8-F0AF-4964-9682-5273C5AA2EFC}" srcOrd="1" destOrd="0" presId="urn:microsoft.com/office/officeart/2005/8/layout/hList1"/>
    <dgm:cxn modelId="{11148F30-5B9C-5147-AED9-05046260B3C7}" type="presParOf" srcId="{6AF7DB61-DE3B-4C76-9EDD-94B0A03F3CCC}" destId="{24BDBD30-6EDA-400E-9501-8CB47A7F30D8}" srcOrd="1" destOrd="0" presId="urn:microsoft.com/office/officeart/2005/8/layout/hList1"/>
    <dgm:cxn modelId="{49F73FB5-10F6-BB4C-9068-B478D4874F12}" type="presParOf" srcId="{6AF7DB61-DE3B-4C76-9EDD-94B0A03F3CCC}" destId="{0E680862-035B-4917-B8BF-9D4F53D526EB}" srcOrd="2" destOrd="0" presId="urn:microsoft.com/office/officeart/2005/8/layout/hList1"/>
    <dgm:cxn modelId="{8629E374-8613-A349-BF6F-0EB947C2DCDE}" type="presParOf" srcId="{0E680862-035B-4917-B8BF-9D4F53D526EB}" destId="{296FB9B1-586A-40D8-9D04-A8F0F34F114B}" srcOrd="0" destOrd="0" presId="urn:microsoft.com/office/officeart/2005/8/layout/hList1"/>
    <dgm:cxn modelId="{5E69FE1C-2ABF-9F43-B5EB-A5CB046EB6C3}" type="presParOf" srcId="{0E680862-035B-4917-B8BF-9D4F53D526EB}" destId="{93EF656A-4FC6-4EED-BD30-EBF0293DE79F}" srcOrd="1" destOrd="0" presId="urn:microsoft.com/office/officeart/2005/8/layout/hList1"/>
    <dgm:cxn modelId="{475C5CAD-D541-7B49-8C9D-82833F7A9BB5}" type="presParOf" srcId="{6AF7DB61-DE3B-4C76-9EDD-94B0A03F3CCC}" destId="{7478AF42-B057-4E5F-9DFE-8E4E9D870F2D}" srcOrd="3" destOrd="0" presId="urn:microsoft.com/office/officeart/2005/8/layout/hList1"/>
    <dgm:cxn modelId="{F256CE94-04C4-B641-9ADE-517C6276271A}" type="presParOf" srcId="{6AF7DB61-DE3B-4C76-9EDD-94B0A03F3CCC}" destId="{4CF2F2DB-A991-4A08-A0F5-267755475415}" srcOrd="4" destOrd="0" presId="urn:microsoft.com/office/officeart/2005/8/layout/hList1"/>
    <dgm:cxn modelId="{DFC01ED0-DE55-2243-9092-688A6DE40A1C}" type="presParOf" srcId="{4CF2F2DB-A991-4A08-A0F5-267755475415}" destId="{9695F789-7FB2-464D-9DBC-5257FA3E48E1}" srcOrd="0" destOrd="0" presId="urn:microsoft.com/office/officeart/2005/8/layout/hList1"/>
    <dgm:cxn modelId="{2DA6AB17-1028-B348-AE9C-E992E7B8BCE9}" type="presParOf" srcId="{4CF2F2DB-A991-4A08-A0F5-267755475415}" destId="{DD84AE66-FD5E-4EDE-B6E9-BAFD86B3F8BD}" srcOrd="1" destOrd="0" presId="urn:microsoft.com/office/officeart/2005/8/layout/hList1"/>
    <dgm:cxn modelId="{4DA4F307-904C-A445-9E99-9F55A96C4A2A}" type="presParOf" srcId="{6AF7DB61-DE3B-4C76-9EDD-94B0A03F3CCC}" destId="{59D75D9B-1495-4631-8402-9AF4711DF529}" srcOrd="5" destOrd="0" presId="urn:microsoft.com/office/officeart/2005/8/layout/hList1"/>
    <dgm:cxn modelId="{FC3527E7-22B3-CC46-8A9F-D28FF32F2B2C}" type="presParOf" srcId="{6AF7DB61-DE3B-4C76-9EDD-94B0A03F3CCC}" destId="{55FF3DA1-81A6-4B31-90E0-4B9FD7122F7A}" srcOrd="6" destOrd="0" presId="urn:microsoft.com/office/officeart/2005/8/layout/hList1"/>
    <dgm:cxn modelId="{7888FDF7-0011-0748-8C95-2CE672513E8E}" type="presParOf" srcId="{55FF3DA1-81A6-4B31-90E0-4B9FD7122F7A}" destId="{FC31F089-A4B8-4EEE-860D-DED5BA643720}" srcOrd="0" destOrd="0" presId="urn:microsoft.com/office/officeart/2005/8/layout/hList1"/>
    <dgm:cxn modelId="{C7522E0D-83B3-6B4A-BB78-3589EF89467F}" type="presParOf" srcId="{55FF3DA1-81A6-4B31-90E0-4B9FD7122F7A}" destId="{112C6E03-8570-4968-82E8-0ABDEF92D1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6EF68-1727-42D6-8B75-93134A7969AD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2BB02F6C-36C3-4683-8A38-13C0C2A47C57}">
      <dgm:prSet phldrT="[Texte]" custT="1"/>
      <dgm:spPr>
        <a:solidFill>
          <a:srgbClr val="C43771"/>
        </a:solidFill>
        <a:ln>
          <a:noFill/>
        </a:ln>
      </dgm:spPr>
      <dgm:t>
        <a:bodyPr/>
        <a:lstStyle/>
        <a:p>
          <a:r>
            <a:rPr lang="fr-FR" sz="1800" dirty="0" err="1">
              <a:latin typeface="Arial"/>
              <a:cs typeface="Arial"/>
            </a:rPr>
            <a:t>Bachelor’s</a:t>
          </a:r>
          <a:r>
            <a:rPr lang="fr-FR" sz="1800" dirty="0">
              <a:latin typeface="Arial"/>
              <a:cs typeface="Arial"/>
            </a:rPr>
            <a:t> </a:t>
          </a:r>
          <a:r>
            <a:rPr lang="fr-FR" sz="1800" dirty="0" err="1">
              <a:latin typeface="Arial"/>
              <a:cs typeface="Arial"/>
            </a:rPr>
            <a:t>degree</a:t>
          </a:r>
          <a:endParaRPr lang="fr-FR" sz="1800" dirty="0">
            <a:latin typeface="Arial"/>
            <a:cs typeface="Arial"/>
          </a:endParaRPr>
        </a:p>
      </dgm:t>
    </dgm:pt>
    <dgm:pt modelId="{5A78232E-061C-4387-98A2-BB3DEBA5D0DF}" type="parTrans" cxnId="{032B43AA-B99B-4BD5-A2B1-E9F97E22E262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14305C55-9521-47AF-8669-8528E6FA7B60}" type="sibTrans" cxnId="{032B43AA-B99B-4BD5-A2B1-E9F97E22E262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864BC73C-D593-452C-8B4E-EF23F03DDA31}">
      <dgm:prSet phldrT="[Texte]" custT="1"/>
      <dgm:spPr>
        <a:solidFill>
          <a:srgbClr val="C4377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37 mentions</a:t>
          </a:r>
        </a:p>
      </dgm:t>
    </dgm:pt>
    <dgm:pt modelId="{FB149FDA-9682-49AB-B827-FE84D64DE942}" type="parTrans" cxnId="{9BECDF87-AA77-4E58-B559-E5C9F14C1B1F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02D7AAF3-CD7B-490C-BAEE-33CD478D6DE5}" type="sibTrans" cxnId="{9BECDF87-AA77-4E58-B559-E5C9F14C1B1F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A6831BDE-F5CC-4E80-A7B4-FF6F0B632D3E}">
      <dgm:prSet phldrT="[Texte]" custT="1"/>
      <dgm:spPr>
        <a:solidFill>
          <a:srgbClr val="DB8C31"/>
        </a:solidFill>
        <a:ln>
          <a:noFill/>
        </a:ln>
      </dgm:spPr>
      <dgm:t>
        <a:bodyPr/>
        <a:lstStyle/>
        <a:p>
          <a:r>
            <a:rPr lang="fr-FR" sz="1400" dirty="0" err="1">
              <a:latin typeface="Arial"/>
              <a:cs typeface="Arial"/>
            </a:rPr>
            <a:t>Techological</a:t>
          </a:r>
          <a:r>
            <a:rPr lang="fr-FR" sz="1400" dirty="0">
              <a:latin typeface="Arial"/>
              <a:cs typeface="Arial"/>
            </a:rPr>
            <a:t> </a:t>
          </a:r>
          <a:r>
            <a:rPr lang="fr-FR" sz="1400" dirty="0" err="1">
              <a:latin typeface="Arial"/>
              <a:cs typeface="Arial"/>
            </a:rPr>
            <a:t>University</a:t>
          </a:r>
          <a:r>
            <a:rPr lang="fr-FR" sz="1400" dirty="0">
              <a:latin typeface="Arial"/>
              <a:cs typeface="Arial"/>
            </a:rPr>
            <a:t> </a:t>
          </a:r>
          <a:r>
            <a:rPr lang="fr-FR" sz="1400" dirty="0" err="1">
              <a:latin typeface="Arial"/>
              <a:cs typeface="Arial"/>
            </a:rPr>
            <a:t>Bachelor</a:t>
          </a:r>
          <a:r>
            <a:rPr lang="fr-FR" sz="1400" dirty="0">
              <a:latin typeface="Arial"/>
              <a:cs typeface="Arial"/>
            </a:rPr>
            <a:t> </a:t>
          </a:r>
        </a:p>
      </dgm:t>
    </dgm:pt>
    <dgm:pt modelId="{F75E9904-7D7C-486A-91EE-E2C6E6FE7DEF}" type="parTrans" cxnId="{56592A29-169B-479C-89FD-8969272505EE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68E70EAB-42EA-4BF2-B32B-6EBA0E3C2BF8}" type="sibTrans" cxnId="{56592A29-169B-479C-89FD-8969272505EE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8B3F3457-1287-474B-B715-C8B560E9C18A}">
      <dgm:prSet phldrT="[Texte]" custT="1"/>
      <dgm:spPr>
        <a:solidFill>
          <a:srgbClr val="DB8C3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18 </a:t>
          </a:r>
          <a:r>
            <a:rPr lang="fr-FR" sz="1600" dirty="0" err="1">
              <a:latin typeface="Arial"/>
              <a:cs typeface="Arial"/>
            </a:rPr>
            <a:t>diplomas</a:t>
          </a:r>
          <a:endParaRPr lang="fr-FR" sz="1600" dirty="0">
            <a:latin typeface="Arial"/>
            <a:cs typeface="Arial"/>
          </a:endParaRPr>
        </a:p>
      </dgm:t>
    </dgm:pt>
    <dgm:pt modelId="{6640C382-569E-48ED-A3B0-FEA2031B819D}" type="parTrans" cxnId="{653A4368-001B-40F6-B6F6-8A88668FE3E3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D11C8C2C-2B27-4553-83D3-C89656D16E4D}" type="sibTrans" cxnId="{653A4368-001B-40F6-B6F6-8A88668FE3E3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CDEE3E4B-9794-499F-9D43-3C0B62C679F8}">
      <dgm:prSet phldrT="[Texte]" custT="1"/>
      <dgm:spPr>
        <a:solidFill>
          <a:srgbClr val="C4377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108 </a:t>
          </a:r>
          <a:r>
            <a:rPr lang="fr-FR" sz="1600" dirty="0" err="1">
              <a:latin typeface="Arial"/>
              <a:cs typeface="Arial"/>
            </a:rPr>
            <a:t>vocational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degree</a:t>
          </a:r>
          <a:r>
            <a:rPr lang="fr-FR" sz="1600" dirty="0">
              <a:latin typeface="Arial"/>
              <a:cs typeface="Arial"/>
            </a:rPr>
            <a:t> programs</a:t>
          </a:r>
        </a:p>
      </dgm:t>
    </dgm:pt>
    <dgm:pt modelId="{B7EAB2C7-A509-4EBA-844E-05B85040BD76}" type="parTrans" cxnId="{6CF086AE-3BA9-402A-A26B-7871E77A260C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E84968E5-20FA-468E-A86D-76DC2D765E3C}" type="sibTrans" cxnId="{6CF086AE-3BA9-402A-A26B-7871E77A260C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33B799C1-64AB-4072-BEF2-9AD31363D2DC}">
      <dgm:prSet phldrT="[Texte]" custT="1"/>
      <dgm:spPr>
        <a:solidFill>
          <a:srgbClr val="C43771"/>
        </a:solidFill>
        <a:ln>
          <a:noFill/>
        </a:ln>
      </dgm:spPr>
      <dgm:t>
        <a:bodyPr/>
        <a:lstStyle/>
        <a:p>
          <a:r>
            <a:rPr lang="fr-FR" sz="1800" dirty="0">
              <a:latin typeface="Arial"/>
              <a:cs typeface="Arial"/>
            </a:rPr>
            <a:t>Professional </a:t>
          </a:r>
          <a:r>
            <a:rPr lang="fr-FR" sz="1800" dirty="0" err="1">
              <a:latin typeface="Arial"/>
              <a:cs typeface="Arial"/>
            </a:rPr>
            <a:t>bachelor’s</a:t>
          </a:r>
          <a:r>
            <a:rPr lang="fr-FR" sz="1800" dirty="0">
              <a:latin typeface="Arial"/>
              <a:cs typeface="Arial"/>
            </a:rPr>
            <a:t> </a:t>
          </a:r>
          <a:r>
            <a:rPr lang="fr-FR" sz="1800" dirty="0" err="1">
              <a:latin typeface="Arial"/>
              <a:cs typeface="Arial"/>
            </a:rPr>
            <a:t>degree</a:t>
          </a:r>
          <a:endParaRPr lang="fr-FR" sz="1800" dirty="0">
            <a:latin typeface="Arial"/>
            <a:cs typeface="Arial"/>
          </a:endParaRPr>
        </a:p>
      </dgm:t>
    </dgm:pt>
    <dgm:pt modelId="{AD19C68C-9266-47A8-AD8B-C8AA79830098}" type="parTrans" cxnId="{EF134AF3-237E-4546-A92A-C2AD51CA800C}">
      <dgm:prSet/>
      <dgm:spPr/>
      <dgm:t>
        <a:bodyPr/>
        <a:lstStyle/>
        <a:p>
          <a:endParaRPr lang="fr-FR"/>
        </a:p>
      </dgm:t>
    </dgm:pt>
    <dgm:pt modelId="{8B650C04-E2B4-4385-B2FB-B5A0655691CA}" type="sibTrans" cxnId="{EF134AF3-237E-4546-A92A-C2AD51CA800C}">
      <dgm:prSet/>
      <dgm:spPr/>
      <dgm:t>
        <a:bodyPr/>
        <a:lstStyle/>
        <a:p>
          <a:endParaRPr lang="fr-FR"/>
        </a:p>
      </dgm:t>
    </dgm:pt>
    <dgm:pt modelId="{7E3AFE8B-312D-4B1C-894D-4563F81F715C}">
      <dgm:prSet phldrT="[Texte]" custT="1"/>
      <dgm:spPr>
        <a:solidFill>
          <a:srgbClr val="C4377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 58 mentions</a:t>
          </a:r>
        </a:p>
      </dgm:t>
    </dgm:pt>
    <dgm:pt modelId="{58BF9527-2CEB-43F7-A16F-6C9B829289FE}" type="parTrans" cxnId="{79702A9E-1CAB-4ADB-92CC-D4A2650F7E39}">
      <dgm:prSet/>
      <dgm:spPr/>
      <dgm:t>
        <a:bodyPr/>
        <a:lstStyle/>
        <a:p>
          <a:endParaRPr lang="fr-FR"/>
        </a:p>
      </dgm:t>
    </dgm:pt>
    <dgm:pt modelId="{9631DD45-226E-4F1A-8C86-73CCEB92D816}" type="sibTrans" cxnId="{79702A9E-1CAB-4ADB-92CC-D4A2650F7E39}">
      <dgm:prSet/>
      <dgm:spPr/>
      <dgm:t>
        <a:bodyPr/>
        <a:lstStyle/>
        <a:p>
          <a:endParaRPr lang="fr-FR"/>
        </a:p>
      </dgm:t>
    </dgm:pt>
    <dgm:pt modelId="{334EBE9F-ECF4-4BA9-9D9C-804F6A179788}">
      <dgm:prSet phldrT="[Texte]" custT="1"/>
      <dgm:spPr>
        <a:solidFill>
          <a:srgbClr val="C4377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 78 </a:t>
          </a:r>
          <a:r>
            <a:rPr lang="fr-FR" sz="1600" dirty="0" err="1">
              <a:latin typeface="Arial"/>
              <a:cs typeface="Arial"/>
            </a:rPr>
            <a:t>vocational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degree</a:t>
          </a:r>
          <a:r>
            <a:rPr lang="fr-FR" sz="1600" dirty="0">
              <a:latin typeface="Arial"/>
              <a:cs typeface="Arial"/>
            </a:rPr>
            <a:t> programs</a:t>
          </a:r>
        </a:p>
      </dgm:t>
    </dgm:pt>
    <dgm:pt modelId="{F7E20021-7D22-4FFA-A8D6-3619CB98997D}" type="parTrans" cxnId="{C7BB2B28-311B-42EB-9983-075012804F39}">
      <dgm:prSet/>
      <dgm:spPr/>
      <dgm:t>
        <a:bodyPr/>
        <a:lstStyle/>
        <a:p>
          <a:endParaRPr lang="fr-FR"/>
        </a:p>
      </dgm:t>
    </dgm:pt>
    <dgm:pt modelId="{FB29FD9B-537F-4605-903B-4936C51C5AD1}" type="sibTrans" cxnId="{C7BB2B28-311B-42EB-9983-075012804F39}">
      <dgm:prSet/>
      <dgm:spPr/>
      <dgm:t>
        <a:bodyPr/>
        <a:lstStyle/>
        <a:p>
          <a:endParaRPr lang="fr-FR"/>
        </a:p>
      </dgm:t>
    </dgm:pt>
    <dgm:pt modelId="{BBADDDF8-F14F-4B4E-A245-AAE721558E74}">
      <dgm:prSet phldrT="[Texte]" custT="1"/>
      <dgm:spPr>
        <a:solidFill>
          <a:srgbClr val="0497AA"/>
        </a:solidFill>
        <a:ln>
          <a:noFill/>
        </a:ln>
      </dgm:spPr>
      <dgm:t>
        <a:bodyPr/>
        <a:lstStyle/>
        <a:p>
          <a:r>
            <a:rPr lang="fr-FR" sz="1800" dirty="0" err="1">
              <a:latin typeface="Arial"/>
              <a:cs typeface="Arial"/>
            </a:rPr>
            <a:t>Master’s</a:t>
          </a:r>
          <a:r>
            <a:rPr lang="fr-FR" sz="1800" dirty="0">
              <a:latin typeface="Arial"/>
              <a:cs typeface="Arial"/>
            </a:rPr>
            <a:t> </a:t>
          </a:r>
          <a:r>
            <a:rPr lang="fr-FR" sz="1800" dirty="0" err="1">
              <a:latin typeface="Arial"/>
              <a:cs typeface="Arial"/>
            </a:rPr>
            <a:t>degree</a:t>
          </a:r>
          <a:endParaRPr lang="fr-FR" sz="1800" dirty="0">
            <a:latin typeface="Arial"/>
            <a:cs typeface="Arial"/>
          </a:endParaRPr>
        </a:p>
      </dgm:t>
    </dgm:pt>
    <dgm:pt modelId="{B04D2835-E752-4563-B159-A33ADF53606E}" type="sibTrans" cxnId="{825A6CFC-1DFF-48EF-9F87-2D3AEE518D16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4217E880-0E44-44EB-8CC7-2B627265B925}" type="parTrans" cxnId="{825A6CFC-1DFF-48EF-9F87-2D3AEE518D16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1751778A-B387-4CB5-BA68-EF53540AC1D1}">
      <dgm:prSet phldrT="[Texte]" custT="1"/>
      <dgm:spPr>
        <a:solidFill>
          <a:srgbClr val="0497AA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99 mention</a:t>
          </a:r>
        </a:p>
      </dgm:t>
    </dgm:pt>
    <dgm:pt modelId="{D4E92841-C89B-4DCE-ADFC-43449A137D0C}" type="sibTrans" cxnId="{78018709-B2F8-4A08-ACC7-68686AD751F5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45B833F2-FC32-4AFA-B9BB-24A97DC425EA}" type="parTrans" cxnId="{78018709-B2F8-4A08-ACC7-68686AD751F5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727F8AA3-C109-4B22-93CE-A0415E88E9F4}">
      <dgm:prSet phldrT="[Texte]" custT="1"/>
      <dgm:spPr>
        <a:solidFill>
          <a:srgbClr val="0497AA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327 </a:t>
          </a:r>
          <a:r>
            <a:rPr lang="fr-FR" sz="1600" dirty="0" err="1">
              <a:latin typeface="Arial"/>
              <a:cs typeface="Arial"/>
            </a:rPr>
            <a:t>vocational</a:t>
          </a:r>
          <a:r>
            <a:rPr lang="fr-FR" sz="1600" dirty="0">
              <a:latin typeface="Arial"/>
              <a:cs typeface="Arial"/>
            </a:rPr>
            <a:t> programs</a:t>
          </a:r>
        </a:p>
      </dgm:t>
    </dgm:pt>
    <dgm:pt modelId="{F98F3B92-CD1A-40E1-9D00-C5BB5707DD0A}" type="sibTrans" cxnId="{50C808D8-E865-4569-ABAE-F60BCB784492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7B3D54D9-48E6-4F49-AE7F-24EA703EA160}" type="parTrans" cxnId="{50C808D8-E865-4569-ABAE-F60BCB784492}">
      <dgm:prSet/>
      <dgm:spPr/>
      <dgm:t>
        <a:bodyPr/>
        <a:lstStyle/>
        <a:p>
          <a:endParaRPr lang="fr-FR" sz="1800">
            <a:latin typeface="Arial"/>
            <a:cs typeface="Arial"/>
          </a:endParaRPr>
        </a:p>
      </dgm:t>
    </dgm:pt>
    <dgm:pt modelId="{D8BF5A1C-3C47-4381-BDCE-F226F3822422}">
      <dgm:prSet phldrT="[Texte]" custT="1"/>
      <dgm:spPr>
        <a:solidFill>
          <a:srgbClr val="DB8C31">
            <a:alpha val="33000"/>
          </a:srgbClr>
        </a:solidFill>
        <a:ln>
          <a:noFill/>
        </a:ln>
      </dgm:spPr>
      <dgm:t>
        <a:bodyPr/>
        <a:lstStyle/>
        <a:p>
          <a:r>
            <a:rPr lang="fr-FR" sz="1600" dirty="0">
              <a:latin typeface="Arial"/>
              <a:cs typeface="Arial"/>
            </a:rPr>
            <a:t>35 </a:t>
          </a:r>
          <a:r>
            <a:rPr lang="fr-FR" sz="1600" dirty="0" err="1">
              <a:latin typeface="Arial"/>
              <a:cs typeface="Arial"/>
            </a:rPr>
            <a:t>vocational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degree</a:t>
          </a:r>
          <a:r>
            <a:rPr lang="fr-FR" sz="1600" dirty="0">
              <a:latin typeface="Arial"/>
              <a:cs typeface="Arial"/>
            </a:rPr>
            <a:t> </a:t>
          </a:r>
          <a:r>
            <a:rPr lang="fr-FR" sz="1600" dirty="0" err="1">
              <a:latin typeface="Arial"/>
              <a:cs typeface="Arial"/>
            </a:rPr>
            <a:t>vocational</a:t>
          </a:r>
          <a:r>
            <a:rPr lang="fr-FR" sz="1600" dirty="0">
              <a:latin typeface="Arial"/>
              <a:cs typeface="Arial"/>
            </a:rPr>
            <a:t> programs</a:t>
          </a:r>
        </a:p>
      </dgm:t>
    </dgm:pt>
    <dgm:pt modelId="{71727DD5-8594-4CBC-ACE4-0E8CFCB76C35}" type="parTrans" cxnId="{516B9443-FA89-4B78-9DA7-130DDA770FA4}">
      <dgm:prSet/>
      <dgm:spPr/>
      <dgm:t>
        <a:bodyPr/>
        <a:lstStyle/>
        <a:p>
          <a:endParaRPr lang="fr-FR"/>
        </a:p>
      </dgm:t>
    </dgm:pt>
    <dgm:pt modelId="{0279B40E-6711-4F06-81D3-15F95AAA765C}" type="sibTrans" cxnId="{516B9443-FA89-4B78-9DA7-130DDA770FA4}">
      <dgm:prSet/>
      <dgm:spPr/>
      <dgm:t>
        <a:bodyPr/>
        <a:lstStyle/>
        <a:p>
          <a:endParaRPr lang="fr-FR"/>
        </a:p>
      </dgm:t>
    </dgm:pt>
    <dgm:pt modelId="{EAF0D869-8667-416E-99D8-847C3DB34D44}" type="pres">
      <dgm:prSet presAssocID="{C156EF68-1727-42D6-8B75-93134A7969AD}" presName="Name0" presStyleCnt="0">
        <dgm:presLayoutVars>
          <dgm:dir/>
          <dgm:animLvl val="lvl"/>
          <dgm:resizeHandles val="exact"/>
        </dgm:presLayoutVars>
      </dgm:prSet>
      <dgm:spPr/>
    </dgm:pt>
    <dgm:pt modelId="{9DAF666F-7219-4604-9589-275E0C191665}" type="pres">
      <dgm:prSet presAssocID="{2BB02F6C-36C3-4683-8A38-13C0C2A47C57}" presName="composite" presStyleCnt="0"/>
      <dgm:spPr/>
    </dgm:pt>
    <dgm:pt modelId="{B1F3AAEF-802D-49B3-A190-B7AE9D1150CE}" type="pres">
      <dgm:prSet presAssocID="{2BB02F6C-36C3-4683-8A38-13C0C2A47C57}" presName="parTx" presStyleLbl="alignNode1" presStyleIdx="0" presStyleCnt="4" custScaleX="92950" custScaleY="80249" custLinFactX="100000" custLinFactNeighborX="114740" custLinFactNeighborY="-10476">
        <dgm:presLayoutVars>
          <dgm:chMax val="0"/>
          <dgm:chPref val="0"/>
          <dgm:bulletEnabled val="1"/>
        </dgm:presLayoutVars>
      </dgm:prSet>
      <dgm:spPr/>
    </dgm:pt>
    <dgm:pt modelId="{9B82D867-F466-4653-8208-36D0F38830E1}" type="pres">
      <dgm:prSet presAssocID="{2BB02F6C-36C3-4683-8A38-13C0C2A47C57}" presName="desTx" presStyleLbl="alignAccFollowNode1" presStyleIdx="0" presStyleCnt="4" custScaleX="92950" custLinFactX="100000" custLinFactNeighborX="114740" custLinFactNeighborY="-1328">
        <dgm:presLayoutVars>
          <dgm:bulletEnabled val="1"/>
        </dgm:presLayoutVars>
      </dgm:prSet>
      <dgm:spPr/>
    </dgm:pt>
    <dgm:pt modelId="{C9E671A0-2EA8-490D-9DD4-79E7444845A1}" type="pres">
      <dgm:prSet presAssocID="{14305C55-9521-47AF-8669-8528E6FA7B60}" presName="space" presStyleCnt="0"/>
      <dgm:spPr/>
    </dgm:pt>
    <dgm:pt modelId="{811F545A-536B-4D02-BB93-901A63EF7C1D}" type="pres">
      <dgm:prSet presAssocID="{33B799C1-64AB-4072-BEF2-9AD31363D2DC}" presName="composite" presStyleCnt="0"/>
      <dgm:spPr/>
    </dgm:pt>
    <dgm:pt modelId="{B6BB57A6-1911-497D-A9CE-50AA3B55DF28}" type="pres">
      <dgm:prSet presAssocID="{33B799C1-64AB-4072-BEF2-9AD31363D2DC}" presName="parTx" presStyleLbl="alignNode1" presStyleIdx="1" presStyleCnt="4" custScaleX="93009" custScaleY="84222" custLinFactNeighborX="1560" custLinFactNeighborY="-7484">
        <dgm:presLayoutVars>
          <dgm:chMax val="0"/>
          <dgm:chPref val="0"/>
          <dgm:bulletEnabled val="1"/>
        </dgm:presLayoutVars>
      </dgm:prSet>
      <dgm:spPr/>
    </dgm:pt>
    <dgm:pt modelId="{FA186978-78F3-45E8-BD09-47A3EAC3607A}" type="pres">
      <dgm:prSet presAssocID="{33B799C1-64AB-4072-BEF2-9AD31363D2DC}" presName="desTx" presStyleLbl="alignAccFollowNode1" presStyleIdx="1" presStyleCnt="4" custScaleX="93199" custLinFactNeighborX="1383" custLinFactNeighborY="376">
        <dgm:presLayoutVars>
          <dgm:bulletEnabled val="1"/>
        </dgm:presLayoutVars>
      </dgm:prSet>
      <dgm:spPr/>
    </dgm:pt>
    <dgm:pt modelId="{A74E5820-26FF-4651-B7BB-FCECEE799E72}" type="pres">
      <dgm:prSet presAssocID="{8B650C04-E2B4-4385-B2FB-B5A0655691CA}" presName="space" presStyleCnt="0"/>
      <dgm:spPr/>
    </dgm:pt>
    <dgm:pt modelId="{2004C1F0-2925-45DF-ADFC-2E25D2CD1447}" type="pres">
      <dgm:prSet presAssocID="{A6831BDE-F5CC-4E80-A7B4-FF6F0B632D3E}" presName="composite" presStyleCnt="0"/>
      <dgm:spPr/>
    </dgm:pt>
    <dgm:pt modelId="{A5B5C406-062F-4DD4-B6CD-5CAC9F940B7F}" type="pres">
      <dgm:prSet presAssocID="{A6831BDE-F5CC-4E80-A7B4-FF6F0B632D3E}" presName="parTx" presStyleLbl="alignNode1" presStyleIdx="2" presStyleCnt="4" custScaleX="93895" custScaleY="80249" custLinFactX="-100000" custLinFactNeighborX="-113058" custLinFactNeighborY="-10337">
        <dgm:presLayoutVars>
          <dgm:chMax val="0"/>
          <dgm:chPref val="0"/>
          <dgm:bulletEnabled val="1"/>
        </dgm:presLayoutVars>
      </dgm:prSet>
      <dgm:spPr/>
    </dgm:pt>
    <dgm:pt modelId="{874BEA66-E83C-41A8-A49A-A001D78AC73F}" type="pres">
      <dgm:prSet presAssocID="{A6831BDE-F5CC-4E80-A7B4-FF6F0B632D3E}" presName="desTx" presStyleLbl="alignAccFollowNode1" presStyleIdx="2" presStyleCnt="4" custScaleX="93895" custLinFactX="-100000" custLinFactNeighborX="-113338" custLinFactNeighborY="-1328">
        <dgm:presLayoutVars>
          <dgm:bulletEnabled val="1"/>
        </dgm:presLayoutVars>
      </dgm:prSet>
      <dgm:spPr/>
    </dgm:pt>
    <dgm:pt modelId="{1F675296-123B-4B8F-AD44-7EE1838CBF69}" type="pres">
      <dgm:prSet presAssocID="{68E70EAB-42EA-4BF2-B32B-6EBA0E3C2BF8}" presName="space" presStyleCnt="0"/>
      <dgm:spPr/>
    </dgm:pt>
    <dgm:pt modelId="{F5D41500-5D4C-41B0-B1B3-FF31B025F86C}" type="pres">
      <dgm:prSet presAssocID="{BBADDDF8-F14F-4B4E-A245-AAE721558E74}" presName="composite" presStyleCnt="0"/>
      <dgm:spPr/>
    </dgm:pt>
    <dgm:pt modelId="{6BC4EAEF-1ED1-4E11-9E21-8CA98D513496}" type="pres">
      <dgm:prSet presAssocID="{BBADDDF8-F14F-4B4E-A245-AAE721558E74}" presName="parTx" presStyleLbl="alignNode1" presStyleIdx="3" presStyleCnt="4" custScaleX="95054" custScaleY="80249" custLinFactNeighborX="5" custLinFactNeighborY="-10877">
        <dgm:presLayoutVars>
          <dgm:chMax val="0"/>
          <dgm:chPref val="0"/>
          <dgm:bulletEnabled val="1"/>
        </dgm:presLayoutVars>
      </dgm:prSet>
      <dgm:spPr/>
    </dgm:pt>
    <dgm:pt modelId="{9C1873A3-3597-4423-99B2-94479A5DF2A2}" type="pres">
      <dgm:prSet presAssocID="{BBADDDF8-F14F-4B4E-A245-AAE721558E74}" presName="desTx" presStyleLbl="alignAccFollowNode1" presStyleIdx="3" presStyleCnt="4" custScaleX="95054" custLinFactNeighborY="-1328">
        <dgm:presLayoutVars>
          <dgm:bulletEnabled val="1"/>
        </dgm:presLayoutVars>
      </dgm:prSet>
      <dgm:spPr/>
    </dgm:pt>
  </dgm:ptLst>
  <dgm:cxnLst>
    <dgm:cxn modelId="{78018709-B2F8-4A08-ACC7-68686AD751F5}" srcId="{BBADDDF8-F14F-4B4E-A245-AAE721558E74}" destId="{1751778A-B387-4CB5-BA68-EF53540AC1D1}" srcOrd="0" destOrd="0" parTransId="{45B833F2-FC32-4AFA-B9BB-24A97DC425EA}" sibTransId="{D4E92841-C89B-4DCE-ADFC-43449A137D0C}"/>
    <dgm:cxn modelId="{F8C6AC12-ED36-714B-8AE0-FD511634E894}" type="presOf" srcId="{A6831BDE-F5CC-4E80-A7B4-FF6F0B632D3E}" destId="{A5B5C406-062F-4DD4-B6CD-5CAC9F940B7F}" srcOrd="0" destOrd="0" presId="urn:microsoft.com/office/officeart/2005/8/layout/hList1"/>
    <dgm:cxn modelId="{C7BB2B28-311B-42EB-9983-075012804F39}" srcId="{33B799C1-64AB-4072-BEF2-9AD31363D2DC}" destId="{334EBE9F-ECF4-4BA9-9D9C-804F6A179788}" srcOrd="1" destOrd="0" parTransId="{F7E20021-7D22-4FFA-A8D6-3619CB98997D}" sibTransId="{FB29FD9B-537F-4605-903B-4936C51C5AD1}"/>
    <dgm:cxn modelId="{56592A29-169B-479C-89FD-8969272505EE}" srcId="{C156EF68-1727-42D6-8B75-93134A7969AD}" destId="{A6831BDE-F5CC-4E80-A7B4-FF6F0B632D3E}" srcOrd="2" destOrd="0" parTransId="{F75E9904-7D7C-486A-91EE-E2C6E6FE7DEF}" sibTransId="{68E70EAB-42EA-4BF2-B32B-6EBA0E3C2BF8}"/>
    <dgm:cxn modelId="{FBC9DA34-7683-B242-8311-A4FC6292CDB9}" type="presOf" srcId="{727F8AA3-C109-4B22-93CE-A0415E88E9F4}" destId="{9C1873A3-3597-4423-99B2-94479A5DF2A2}" srcOrd="0" destOrd="1" presId="urn:microsoft.com/office/officeart/2005/8/layout/hList1"/>
    <dgm:cxn modelId="{2138AF36-FD41-534E-9741-072363082F5B}" type="presOf" srcId="{BBADDDF8-F14F-4B4E-A245-AAE721558E74}" destId="{6BC4EAEF-1ED1-4E11-9E21-8CA98D513496}" srcOrd="0" destOrd="0" presId="urn:microsoft.com/office/officeart/2005/8/layout/hList1"/>
    <dgm:cxn modelId="{3D84DA3B-618B-47FC-AC64-59A86B1631F3}" type="presOf" srcId="{D8BF5A1C-3C47-4381-BDCE-F226F3822422}" destId="{874BEA66-E83C-41A8-A49A-A001D78AC73F}" srcOrd="0" destOrd="1" presId="urn:microsoft.com/office/officeart/2005/8/layout/hList1"/>
    <dgm:cxn modelId="{516B9443-FA89-4B78-9DA7-130DDA770FA4}" srcId="{A6831BDE-F5CC-4E80-A7B4-FF6F0B632D3E}" destId="{D8BF5A1C-3C47-4381-BDCE-F226F3822422}" srcOrd="1" destOrd="0" parTransId="{71727DD5-8594-4CBC-ACE4-0E8CFCB76C35}" sibTransId="{0279B40E-6711-4F06-81D3-15F95AAA765C}"/>
    <dgm:cxn modelId="{879FE244-F07C-426A-A620-06BE36CF3849}" type="presOf" srcId="{7E3AFE8B-312D-4B1C-894D-4563F81F715C}" destId="{FA186978-78F3-45E8-BD09-47A3EAC3607A}" srcOrd="0" destOrd="0" presId="urn:microsoft.com/office/officeart/2005/8/layout/hList1"/>
    <dgm:cxn modelId="{BDB11446-81E0-6A4A-8C6C-3ADCA5CC60F4}" type="presOf" srcId="{8B3F3457-1287-474B-B715-C8B560E9C18A}" destId="{874BEA66-E83C-41A8-A49A-A001D78AC73F}" srcOrd="0" destOrd="0" presId="urn:microsoft.com/office/officeart/2005/8/layout/hList1"/>
    <dgm:cxn modelId="{653A4368-001B-40F6-B6F6-8A88668FE3E3}" srcId="{A6831BDE-F5CC-4E80-A7B4-FF6F0B632D3E}" destId="{8B3F3457-1287-474B-B715-C8B560E9C18A}" srcOrd="0" destOrd="0" parTransId="{6640C382-569E-48ED-A3B0-FEA2031B819D}" sibTransId="{D11C8C2C-2B27-4553-83D3-C89656D16E4D}"/>
    <dgm:cxn modelId="{A3964570-9D5C-4D7A-9E25-F58ED5E29EFF}" type="presOf" srcId="{33B799C1-64AB-4072-BEF2-9AD31363D2DC}" destId="{B6BB57A6-1911-497D-A9CE-50AA3B55DF28}" srcOrd="0" destOrd="0" presId="urn:microsoft.com/office/officeart/2005/8/layout/hList1"/>
    <dgm:cxn modelId="{9BECDF87-AA77-4E58-B559-E5C9F14C1B1F}" srcId="{2BB02F6C-36C3-4683-8A38-13C0C2A47C57}" destId="{864BC73C-D593-452C-8B4E-EF23F03DDA31}" srcOrd="0" destOrd="0" parTransId="{FB149FDA-9682-49AB-B827-FE84D64DE942}" sibTransId="{02D7AAF3-CD7B-490C-BAEE-33CD478D6DE5}"/>
    <dgm:cxn modelId="{987B1F9A-B566-451D-BD29-19F8A7B5432F}" type="presOf" srcId="{334EBE9F-ECF4-4BA9-9D9C-804F6A179788}" destId="{FA186978-78F3-45E8-BD09-47A3EAC3607A}" srcOrd="0" destOrd="1" presId="urn:microsoft.com/office/officeart/2005/8/layout/hList1"/>
    <dgm:cxn modelId="{79702A9E-1CAB-4ADB-92CC-D4A2650F7E39}" srcId="{33B799C1-64AB-4072-BEF2-9AD31363D2DC}" destId="{7E3AFE8B-312D-4B1C-894D-4563F81F715C}" srcOrd="0" destOrd="0" parTransId="{58BF9527-2CEB-43F7-A16F-6C9B829289FE}" sibTransId="{9631DD45-226E-4F1A-8C86-73CCEB92D816}"/>
    <dgm:cxn modelId="{ECE053A7-E022-F941-BB4A-E3FFE11C3030}" type="presOf" srcId="{1751778A-B387-4CB5-BA68-EF53540AC1D1}" destId="{9C1873A3-3597-4423-99B2-94479A5DF2A2}" srcOrd="0" destOrd="0" presId="urn:microsoft.com/office/officeart/2005/8/layout/hList1"/>
    <dgm:cxn modelId="{032B43AA-B99B-4BD5-A2B1-E9F97E22E262}" srcId="{C156EF68-1727-42D6-8B75-93134A7969AD}" destId="{2BB02F6C-36C3-4683-8A38-13C0C2A47C57}" srcOrd="0" destOrd="0" parTransId="{5A78232E-061C-4387-98A2-BB3DEBA5D0DF}" sibTransId="{14305C55-9521-47AF-8669-8528E6FA7B60}"/>
    <dgm:cxn modelId="{6CF086AE-3BA9-402A-A26B-7871E77A260C}" srcId="{2BB02F6C-36C3-4683-8A38-13C0C2A47C57}" destId="{CDEE3E4B-9794-499F-9D43-3C0B62C679F8}" srcOrd="1" destOrd="0" parTransId="{B7EAB2C7-A509-4EBA-844E-05B85040BD76}" sibTransId="{E84968E5-20FA-468E-A86D-76DC2D765E3C}"/>
    <dgm:cxn modelId="{3912D7BB-325C-9F4D-84BE-3862BEE8F646}" type="presOf" srcId="{C156EF68-1727-42D6-8B75-93134A7969AD}" destId="{EAF0D869-8667-416E-99D8-847C3DB34D44}" srcOrd="0" destOrd="0" presId="urn:microsoft.com/office/officeart/2005/8/layout/hList1"/>
    <dgm:cxn modelId="{D31450C6-CE0E-0C41-A892-DC46E2FC6A65}" type="presOf" srcId="{864BC73C-D593-452C-8B4E-EF23F03DDA31}" destId="{9B82D867-F466-4653-8208-36D0F38830E1}" srcOrd="0" destOrd="0" presId="urn:microsoft.com/office/officeart/2005/8/layout/hList1"/>
    <dgm:cxn modelId="{9EC7CAD1-EC7C-744A-BD65-E719A5CCCFAD}" type="presOf" srcId="{2BB02F6C-36C3-4683-8A38-13C0C2A47C57}" destId="{B1F3AAEF-802D-49B3-A190-B7AE9D1150CE}" srcOrd="0" destOrd="0" presId="urn:microsoft.com/office/officeart/2005/8/layout/hList1"/>
    <dgm:cxn modelId="{85D383D5-6F12-E247-9038-5CAD69A868B2}" type="presOf" srcId="{CDEE3E4B-9794-499F-9D43-3C0B62C679F8}" destId="{9B82D867-F466-4653-8208-36D0F38830E1}" srcOrd="0" destOrd="1" presId="urn:microsoft.com/office/officeart/2005/8/layout/hList1"/>
    <dgm:cxn modelId="{50C808D8-E865-4569-ABAE-F60BCB784492}" srcId="{BBADDDF8-F14F-4B4E-A245-AAE721558E74}" destId="{727F8AA3-C109-4B22-93CE-A0415E88E9F4}" srcOrd="1" destOrd="0" parTransId="{7B3D54D9-48E6-4F49-AE7F-24EA703EA160}" sibTransId="{F98F3B92-CD1A-40E1-9D00-C5BB5707DD0A}"/>
    <dgm:cxn modelId="{EF134AF3-237E-4546-A92A-C2AD51CA800C}" srcId="{C156EF68-1727-42D6-8B75-93134A7969AD}" destId="{33B799C1-64AB-4072-BEF2-9AD31363D2DC}" srcOrd="1" destOrd="0" parTransId="{AD19C68C-9266-47A8-AD8B-C8AA79830098}" sibTransId="{8B650C04-E2B4-4385-B2FB-B5A0655691CA}"/>
    <dgm:cxn modelId="{825A6CFC-1DFF-48EF-9F87-2D3AEE518D16}" srcId="{C156EF68-1727-42D6-8B75-93134A7969AD}" destId="{BBADDDF8-F14F-4B4E-A245-AAE721558E74}" srcOrd="3" destOrd="0" parTransId="{4217E880-0E44-44EB-8CC7-2B627265B925}" sibTransId="{B04D2835-E752-4563-B159-A33ADF53606E}"/>
    <dgm:cxn modelId="{B956AE37-AE41-7749-966E-652FBB99891F}" type="presParOf" srcId="{EAF0D869-8667-416E-99D8-847C3DB34D44}" destId="{9DAF666F-7219-4604-9589-275E0C191665}" srcOrd="0" destOrd="0" presId="urn:microsoft.com/office/officeart/2005/8/layout/hList1"/>
    <dgm:cxn modelId="{47F3D043-E882-B14E-AA7A-E7F67C124EEA}" type="presParOf" srcId="{9DAF666F-7219-4604-9589-275E0C191665}" destId="{B1F3AAEF-802D-49B3-A190-B7AE9D1150CE}" srcOrd="0" destOrd="0" presId="urn:microsoft.com/office/officeart/2005/8/layout/hList1"/>
    <dgm:cxn modelId="{24B889DD-F5C2-8145-86C0-62491616491B}" type="presParOf" srcId="{9DAF666F-7219-4604-9589-275E0C191665}" destId="{9B82D867-F466-4653-8208-36D0F38830E1}" srcOrd="1" destOrd="0" presId="urn:microsoft.com/office/officeart/2005/8/layout/hList1"/>
    <dgm:cxn modelId="{98D5BB55-5093-5B4D-B256-0228D5577111}" type="presParOf" srcId="{EAF0D869-8667-416E-99D8-847C3DB34D44}" destId="{C9E671A0-2EA8-490D-9DD4-79E7444845A1}" srcOrd="1" destOrd="0" presId="urn:microsoft.com/office/officeart/2005/8/layout/hList1"/>
    <dgm:cxn modelId="{5FB45BDE-344A-4440-BF85-52F0068851E7}" type="presParOf" srcId="{EAF0D869-8667-416E-99D8-847C3DB34D44}" destId="{811F545A-536B-4D02-BB93-901A63EF7C1D}" srcOrd="2" destOrd="0" presId="urn:microsoft.com/office/officeart/2005/8/layout/hList1"/>
    <dgm:cxn modelId="{68CA4DB8-BEEA-452B-9AC5-DEF7BA58D85D}" type="presParOf" srcId="{811F545A-536B-4D02-BB93-901A63EF7C1D}" destId="{B6BB57A6-1911-497D-A9CE-50AA3B55DF28}" srcOrd="0" destOrd="0" presId="urn:microsoft.com/office/officeart/2005/8/layout/hList1"/>
    <dgm:cxn modelId="{F55E232E-29A5-4022-A086-21DB6F7BA627}" type="presParOf" srcId="{811F545A-536B-4D02-BB93-901A63EF7C1D}" destId="{FA186978-78F3-45E8-BD09-47A3EAC3607A}" srcOrd="1" destOrd="0" presId="urn:microsoft.com/office/officeart/2005/8/layout/hList1"/>
    <dgm:cxn modelId="{5A387E97-C15A-4E5A-BC76-5C5818DD55FF}" type="presParOf" srcId="{EAF0D869-8667-416E-99D8-847C3DB34D44}" destId="{A74E5820-26FF-4651-B7BB-FCECEE799E72}" srcOrd="3" destOrd="0" presId="urn:microsoft.com/office/officeart/2005/8/layout/hList1"/>
    <dgm:cxn modelId="{E985B9DF-71F1-2040-BB7D-48C68826613C}" type="presParOf" srcId="{EAF0D869-8667-416E-99D8-847C3DB34D44}" destId="{2004C1F0-2925-45DF-ADFC-2E25D2CD1447}" srcOrd="4" destOrd="0" presId="urn:microsoft.com/office/officeart/2005/8/layout/hList1"/>
    <dgm:cxn modelId="{692D63FE-ECA8-F143-8FFB-1792FFE80B2A}" type="presParOf" srcId="{2004C1F0-2925-45DF-ADFC-2E25D2CD1447}" destId="{A5B5C406-062F-4DD4-B6CD-5CAC9F940B7F}" srcOrd="0" destOrd="0" presId="urn:microsoft.com/office/officeart/2005/8/layout/hList1"/>
    <dgm:cxn modelId="{06007085-74DD-FA42-BCCA-427C684D8279}" type="presParOf" srcId="{2004C1F0-2925-45DF-ADFC-2E25D2CD1447}" destId="{874BEA66-E83C-41A8-A49A-A001D78AC73F}" srcOrd="1" destOrd="0" presId="urn:microsoft.com/office/officeart/2005/8/layout/hList1"/>
    <dgm:cxn modelId="{C9E0C545-25C1-4849-8846-91818893B137}" type="presParOf" srcId="{EAF0D869-8667-416E-99D8-847C3DB34D44}" destId="{1F675296-123B-4B8F-AD44-7EE1838CBF69}" srcOrd="5" destOrd="0" presId="urn:microsoft.com/office/officeart/2005/8/layout/hList1"/>
    <dgm:cxn modelId="{B62EE10F-2B45-4F40-B05D-D57F5042667E}" type="presParOf" srcId="{EAF0D869-8667-416E-99D8-847C3DB34D44}" destId="{F5D41500-5D4C-41B0-B1B3-FF31B025F86C}" srcOrd="6" destOrd="0" presId="urn:microsoft.com/office/officeart/2005/8/layout/hList1"/>
    <dgm:cxn modelId="{DDE42598-B422-FD4C-880A-E1B38422C9EF}" type="presParOf" srcId="{F5D41500-5D4C-41B0-B1B3-FF31B025F86C}" destId="{6BC4EAEF-1ED1-4E11-9E21-8CA98D513496}" srcOrd="0" destOrd="0" presId="urn:microsoft.com/office/officeart/2005/8/layout/hList1"/>
    <dgm:cxn modelId="{C552EB05-6A15-8E48-8104-14F8788BD629}" type="presParOf" srcId="{F5D41500-5D4C-41B0-B1B3-FF31B025F86C}" destId="{9C1873A3-3597-4423-99B2-94479A5DF2A2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E47A9-D12D-4D90-ADC9-24A19AF9DE7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1FFDDD-E13E-4DB2-9EE0-E63A8A0EA4C3}">
      <dgm:prSet phldrT="[Texte]" custT="1"/>
      <dgm:spPr>
        <a:solidFill>
          <a:srgbClr val="0097AA"/>
        </a:solidFill>
      </dgm:spPr>
      <dgm:t>
        <a:bodyPr/>
        <a:lstStyle/>
        <a:p>
          <a:r>
            <a:rPr lang="fr-FR" sz="1300" dirty="0" err="1">
              <a:latin typeface="Arial"/>
              <a:cs typeface="Arial"/>
            </a:rPr>
            <a:t>Promoting</a:t>
          </a:r>
          <a:r>
            <a:rPr lang="fr-FR" sz="1300" dirty="0">
              <a:latin typeface="Arial"/>
              <a:cs typeface="Arial"/>
            </a:rPr>
            <a:t> AMU and </a:t>
          </a:r>
          <a:r>
            <a:rPr lang="fr-FR" sz="1300" dirty="0" err="1">
              <a:latin typeface="Arial"/>
              <a:cs typeface="Arial"/>
            </a:rPr>
            <a:t>its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region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abroad</a:t>
          </a:r>
          <a:endParaRPr lang="fr-FR" sz="1300" dirty="0">
            <a:latin typeface="Arial"/>
            <a:cs typeface="Arial"/>
          </a:endParaRPr>
        </a:p>
      </dgm:t>
    </dgm:pt>
    <dgm:pt modelId="{DA2CDDE9-FB57-4AC0-8EF4-3B7107A87E5F}" type="parTrans" cxnId="{44FB8903-C917-4043-8A58-11BCD10BD3FE}">
      <dgm:prSet/>
      <dgm:spPr/>
      <dgm:t>
        <a:bodyPr/>
        <a:lstStyle/>
        <a:p>
          <a:endParaRPr lang="fr-FR"/>
        </a:p>
      </dgm:t>
    </dgm:pt>
    <dgm:pt modelId="{9AEDE666-C6F9-4BEA-A535-181C6374C344}" type="sibTrans" cxnId="{44FB8903-C917-4043-8A58-11BCD10BD3FE}">
      <dgm:prSet/>
      <dgm:spPr>
        <a:solidFill>
          <a:srgbClr val="0097AA">
            <a:alpha val="29000"/>
          </a:srgbClr>
        </a:solidFill>
      </dgm:spPr>
      <dgm:t>
        <a:bodyPr/>
        <a:lstStyle/>
        <a:p>
          <a:endParaRPr lang="fr-FR"/>
        </a:p>
      </dgm:t>
    </dgm:pt>
    <dgm:pt modelId="{4967215C-1A72-4231-B753-D3CE246CCEC0}">
      <dgm:prSet phldrT="[Texte]"/>
      <dgm:spPr>
        <a:noFill/>
      </dgm:spPr>
      <dgm:t>
        <a:bodyPr/>
        <a:lstStyle/>
        <a:p>
          <a:r>
            <a:rPr lang="fr-FR" dirty="0">
              <a:latin typeface="Arial"/>
              <a:cs typeface="Arial"/>
            </a:rPr>
            <a:t>AMIDEX</a:t>
          </a:r>
        </a:p>
      </dgm:t>
    </dgm:pt>
    <dgm:pt modelId="{01A29E4E-997E-488D-8E6E-8E8CDEFA4A0E}" type="sibTrans" cxnId="{00405285-8E1F-4ACC-AC55-B4FCF1D6DDE0}">
      <dgm:prSet/>
      <dgm:spPr/>
      <dgm:t>
        <a:bodyPr/>
        <a:lstStyle/>
        <a:p>
          <a:endParaRPr lang="fr-FR"/>
        </a:p>
      </dgm:t>
    </dgm:pt>
    <dgm:pt modelId="{81F96DCF-7BD5-491A-AB4D-288F1E00F62E}" type="parTrans" cxnId="{00405285-8E1F-4ACC-AC55-B4FCF1D6DDE0}">
      <dgm:prSet/>
      <dgm:spPr/>
      <dgm:t>
        <a:bodyPr/>
        <a:lstStyle/>
        <a:p>
          <a:endParaRPr lang="fr-FR"/>
        </a:p>
      </dgm:t>
    </dgm:pt>
    <dgm:pt modelId="{D563A9CB-1706-4F29-9A66-5BE05F6FE4DA}">
      <dgm:prSet phldrT="[Texte]" custT="1"/>
      <dgm:spPr>
        <a:solidFill>
          <a:srgbClr val="0097AA"/>
        </a:solidFill>
      </dgm:spPr>
      <dgm:t>
        <a:bodyPr/>
        <a:lstStyle/>
        <a:p>
          <a:r>
            <a:rPr lang="fr-FR" sz="1300" dirty="0" err="1">
              <a:latin typeface="Arial"/>
              <a:cs typeface="Arial"/>
            </a:rPr>
            <a:t>Developing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innovative</a:t>
          </a:r>
          <a:r>
            <a:rPr lang="fr-FR" sz="1300" dirty="0">
              <a:latin typeface="Arial"/>
              <a:cs typeface="Arial"/>
            </a:rPr>
            <a:t> and </a:t>
          </a:r>
          <a:r>
            <a:rPr lang="fr-FR" sz="1300" dirty="0" err="1">
              <a:latin typeface="Arial"/>
              <a:cs typeface="Arial"/>
            </a:rPr>
            <a:t>interdisciplinary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teaching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methods</a:t>
          </a:r>
          <a:endParaRPr lang="fr-FR" sz="1300" dirty="0">
            <a:latin typeface="Arial"/>
            <a:cs typeface="Arial"/>
          </a:endParaRPr>
        </a:p>
      </dgm:t>
    </dgm:pt>
    <dgm:pt modelId="{7DECF1CD-920C-4FB2-894C-28BDBA17FD95}" type="sibTrans" cxnId="{008B969E-5A0C-4257-9891-233586892CAC}">
      <dgm:prSet/>
      <dgm:spPr>
        <a:solidFill>
          <a:srgbClr val="0097AA">
            <a:alpha val="29000"/>
          </a:srgbClr>
        </a:solidFill>
      </dgm:spPr>
      <dgm:t>
        <a:bodyPr/>
        <a:lstStyle/>
        <a:p>
          <a:endParaRPr lang="fr-FR"/>
        </a:p>
      </dgm:t>
    </dgm:pt>
    <dgm:pt modelId="{12A3043E-E717-4FE8-9FBC-73D6959A9A97}" type="parTrans" cxnId="{008B969E-5A0C-4257-9891-233586892CAC}">
      <dgm:prSet/>
      <dgm:spPr/>
      <dgm:t>
        <a:bodyPr/>
        <a:lstStyle/>
        <a:p>
          <a:endParaRPr lang="fr-FR"/>
        </a:p>
      </dgm:t>
    </dgm:pt>
    <dgm:pt modelId="{1D07494B-A441-4850-BD22-B8978E73FC23}">
      <dgm:prSet phldrT="[Texte]" custT="1"/>
      <dgm:spPr>
        <a:solidFill>
          <a:srgbClr val="0097AA"/>
        </a:solidFill>
      </dgm:spPr>
      <dgm:t>
        <a:bodyPr/>
        <a:lstStyle/>
        <a:p>
          <a:r>
            <a:rPr lang="fr-FR" sz="1300" dirty="0" err="1">
              <a:latin typeface="Arial"/>
              <a:cs typeface="Arial"/>
            </a:rPr>
            <a:t>Supporting</a:t>
          </a:r>
          <a:r>
            <a:rPr lang="fr-FR" sz="1300" dirty="0">
              <a:latin typeface="Arial"/>
              <a:cs typeface="Arial"/>
            </a:rPr>
            <a:t> collaborative and </a:t>
          </a:r>
          <a:r>
            <a:rPr lang="fr-FR" sz="1300" dirty="0" err="1">
              <a:latin typeface="Arial"/>
              <a:cs typeface="Arial"/>
            </a:rPr>
            <a:t>interdisciplinary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research</a:t>
          </a:r>
          <a:r>
            <a:rPr lang="fr-FR" sz="1300" dirty="0">
              <a:latin typeface="Arial"/>
              <a:cs typeface="Arial"/>
            </a:rPr>
            <a:t>, as </a:t>
          </a:r>
          <a:r>
            <a:rPr lang="fr-FR" sz="1300" dirty="0" err="1">
              <a:latin typeface="Arial"/>
              <a:cs typeface="Arial"/>
            </a:rPr>
            <a:t>well</a:t>
          </a:r>
          <a:r>
            <a:rPr lang="fr-FR" sz="1300" dirty="0">
              <a:latin typeface="Arial"/>
              <a:cs typeface="Arial"/>
            </a:rPr>
            <a:t> as innovation</a:t>
          </a:r>
        </a:p>
      </dgm:t>
    </dgm:pt>
    <dgm:pt modelId="{61103458-2039-4CA7-9428-351B3C4F0944}" type="sibTrans" cxnId="{489F9030-4C1F-4071-96D5-78FFBF48ED9C}">
      <dgm:prSet/>
      <dgm:spPr>
        <a:solidFill>
          <a:srgbClr val="0097AA">
            <a:alpha val="29000"/>
          </a:srgbClr>
        </a:solidFill>
      </dgm:spPr>
      <dgm:t>
        <a:bodyPr/>
        <a:lstStyle/>
        <a:p>
          <a:endParaRPr lang="fr-FR"/>
        </a:p>
      </dgm:t>
    </dgm:pt>
    <dgm:pt modelId="{07A1DE46-D49A-4632-B97A-AD6F9B8222F8}" type="parTrans" cxnId="{489F9030-4C1F-4071-96D5-78FFBF48ED9C}">
      <dgm:prSet/>
      <dgm:spPr/>
      <dgm:t>
        <a:bodyPr/>
        <a:lstStyle/>
        <a:p>
          <a:endParaRPr lang="fr-FR"/>
        </a:p>
      </dgm:t>
    </dgm:pt>
    <dgm:pt modelId="{965A576C-2D00-4675-9AB4-28069665FEEE}">
      <dgm:prSet phldrT="[Texte]" custT="1"/>
      <dgm:spPr>
        <a:solidFill>
          <a:srgbClr val="0097AA"/>
        </a:solidFill>
      </dgm:spPr>
      <dgm:t>
        <a:bodyPr/>
        <a:lstStyle/>
        <a:p>
          <a:r>
            <a:rPr lang="fr-FR" sz="1300" dirty="0" err="1">
              <a:latin typeface="Arial"/>
              <a:cs typeface="Arial"/>
            </a:rPr>
            <a:t>Strenghening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AMU’s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partnerships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with</a:t>
          </a:r>
          <a:r>
            <a:rPr lang="fr-FR" sz="1300" dirty="0">
              <a:latin typeface="Arial"/>
              <a:cs typeface="Arial"/>
            </a:rPr>
            <a:t> the </a:t>
          </a:r>
          <a:r>
            <a:rPr lang="fr-FR" sz="1300" dirty="0" err="1">
              <a:latin typeface="Arial"/>
              <a:cs typeface="Arial"/>
            </a:rPr>
            <a:t>socio-economic</a:t>
          </a:r>
          <a:r>
            <a:rPr lang="fr-FR" sz="1300" dirty="0">
              <a:latin typeface="Arial"/>
              <a:cs typeface="Arial"/>
            </a:rPr>
            <a:t> world</a:t>
          </a:r>
        </a:p>
      </dgm:t>
    </dgm:pt>
    <dgm:pt modelId="{48EB8CA9-0CD2-4905-BECB-ABFD5ED37B8B}" type="sibTrans" cxnId="{BAB6A8D5-E094-4931-959C-50CEF9B5351C}">
      <dgm:prSet/>
      <dgm:spPr>
        <a:solidFill>
          <a:srgbClr val="0097AA">
            <a:alpha val="29000"/>
          </a:srgbClr>
        </a:solidFill>
      </dgm:spPr>
      <dgm:t>
        <a:bodyPr/>
        <a:lstStyle/>
        <a:p>
          <a:endParaRPr lang="fr-FR"/>
        </a:p>
      </dgm:t>
    </dgm:pt>
    <dgm:pt modelId="{20232D30-FCC8-40A5-BE9B-8F9DE1D08BF1}" type="parTrans" cxnId="{BAB6A8D5-E094-4931-959C-50CEF9B5351C}">
      <dgm:prSet/>
      <dgm:spPr/>
      <dgm:t>
        <a:bodyPr/>
        <a:lstStyle/>
        <a:p>
          <a:endParaRPr lang="fr-FR"/>
        </a:p>
      </dgm:t>
    </dgm:pt>
    <dgm:pt modelId="{19276BEB-411D-4435-A9B4-58E105CAD892}">
      <dgm:prSet phldrT="[Texte]" custT="1"/>
      <dgm:spPr>
        <a:solidFill>
          <a:srgbClr val="0097AA"/>
        </a:solidFill>
      </dgm:spPr>
      <dgm:t>
        <a:bodyPr/>
        <a:lstStyle/>
        <a:p>
          <a:r>
            <a:rPr lang="fr-FR" sz="1300" dirty="0" err="1">
              <a:latin typeface="Arial"/>
              <a:cs typeface="Arial"/>
            </a:rPr>
            <a:t>Strenghening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AMU’s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attractivity</a:t>
          </a:r>
          <a:r>
            <a:rPr lang="fr-FR" sz="1300" dirty="0">
              <a:latin typeface="Arial"/>
              <a:cs typeface="Arial"/>
            </a:rPr>
            <a:t> and </a:t>
          </a:r>
          <a:r>
            <a:rPr lang="fr-FR" sz="1300" dirty="0" err="1">
              <a:latin typeface="Arial"/>
              <a:cs typeface="Arial"/>
            </a:rPr>
            <a:t>reputation</a:t>
          </a:r>
          <a:r>
            <a:rPr lang="fr-FR" sz="1300" dirty="0">
              <a:latin typeface="Arial"/>
              <a:cs typeface="Arial"/>
            </a:rPr>
            <a:t> </a:t>
          </a:r>
          <a:r>
            <a:rPr lang="fr-FR" sz="1300" dirty="0" err="1">
              <a:latin typeface="Arial"/>
              <a:cs typeface="Arial"/>
            </a:rPr>
            <a:t>abroad</a:t>
          </a:r>
          <a:endParaRPr lang="fr-FR" sz="1300" dirty="0">
            <a:latin typeface="Arial"/>
            <a:cs typeface="Arial"/>
          </a:endParaRPr>
        </a:p>
      </dgm:t>
    </dgm:pt>
    <dgm:pt modelId="{D8C0AA56-3E3B-44F7-8589-A64BF9BCDFB4}" type="sibTrans" cxnId="{12658476-D831-48CE-8782-D1B62B859746}">
      <dgm:prSet/>
      <dgm:spPr>
        <a:solidFill>
          <a:srgbClr val="0097AA">
            <a:alpha val="29000"/>
          </a:srgbClr>
        </a:solidFill>
      </dgm:spPr>
      <dgm:t>
        <a:bodyPr/>
        <a:lstStyle/>
        <a:p>
          <a:endParaRPr lang="fr-FR"/>
        </a:p>
      </dgm:t>
    </dgm:pt>
    <dgm:pt modelId="{F32D2475-9CFB-472A-9C17-23F8F31B4566}" type="parTrans" cxnId="{12658476-D831-48CE-8782-D1B62B859746}">
      <dgm:prSet/>
      <dgm:spPr/>
      <dgm:t>
        <a:bodyPr/>
        <a:lstStyle/>
        <a:p>
          <a:endParaRPr lang="fr-FR"/>
        </a:p>
      </dgm:t>
    </dgm:pt>
    <dgm:pt modelId="{A43DB056-171A-488E-8343-AEC14B9DB9A5}" type="pres">
      <dgm:prSet presAssocID="{431E47A9-D12D-4D90-ADC9-24A19AF9DE7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ED1857-DEC0-4B81-A650-7304999BCB1F}" type="pres">
      <dgm:prSet presAssocID="{4967215C-1A72-4231-B753-D3CE246CCEC0}" presName="centerShape" presStyleLbl="node0" presStyleIdx="0" presStyleCnt="1" custScaleX="116369" custScaleY="116368" custLinFactNeighborX="2367" custLinFactNeighborY="324"/>
      <dgm:spPr/>
    </dgm:pt>
    <dgm:pt modelId="{374EED58-414A-4EC0-B70A-57765901FA10}" type="pres">
      <dgm:prSet presAssocID="{321FFDDD-E13E-4DB2-9EE0-E63A8A0EA4C3}" presName="node" presStyleLbl="node1" presStyleIdx="0" presStyleCnt="5" custScaleX="143814" custScaleY="143814" custRadScaleRad="100598">
        <dgm:presLayoutVars>
          <dgm:bulletEnabled val="1"/>
        </dgm:presLayoutVars>
      </dgm:prSet>
      <dgm:spPr/>
    </dgm:pt>
    <dgm:pt modelId="{28B5C22C-7190-402C-9545-33FF9D3E057D}" type="pres">
      <dgm:prSet presAssocID="{321FFDDD-E13E-4DB2-9EE0-E63A8A0EA4C3}" presName="dummy" presStyleCnt="0"/>
      <dgm:spPr/>
    </dgm:pt>
    <dgm:pt modelId="{8AEAC4DC-E81E-4734-8049-BFDA2E156774}" type="pres">
      <dgm:prSet presAssocID="{9AEDE666-C6F9-4BEA-A535-181C6374C344}" presName="sibTrans" presStyleLbl="sibTrans2D1" presStyleIdx="0" presStyleCnt="5"/>
      <dgm:spPr/>
    </dgm:pt>
    <dgm:pt modelId="{D9B95795-AF5A-49BE-BEF6-6B20BC7BC1E8}" type="pres">
      <dgm:prSet presAssocID="{19276BEB-411D-4435-A9B4-58E105CAD892}" presName="node" presStyleLbl="node1" presStyleIdx="1" presStyleCnt="5" custScaleX="143814" custScaleY="143814" custRadScaleRad="121444" custRadScaleInc="13579">
        <dgm:presLayoutVars>
          <dgm:bulletEnabled val="1"/>
        </dgm:presLayoutVars>
      </dgm:prSet>
      <dgm:spPr/>
    </dgm:pt>
    <dgm:pt modelId="{85E4C933-B03C-48AD-A3DE-1E544C3EE4D2}" type="pres">
      <dgm:prSet presAssocID="{19276BEB-411D-4435-A9B4-58E105CAD892}" presName="dummy" presStyleCnt="0"/>
      <dgm:spPr/>
    </dgm:pt>
    <dgm:pt modelId="{0D9F7269-C10F-448E-B71F-27422E2AB164}" type="pres">
      <dgm:prSet presAssocID="{D8C0AA56-3E3B-44F7-8589-A64BF9BCDFB4}" presName="sibTrans" presStyleLbl="sibTrans2D1" presStyleIdx="1" presStyleCnt="5"/>
      <dgm:spPr/>
    </dgm:pt>
    <dgm:pt modelId="{DED5E9B5-8E12-4B1F-801C-781A8D3B660D}" type="pres">
      <dgm:prSet presAssocID="{965A576C-2D00-4675-9AB4-28069665FEEE}" presName="node" presStyleLbl="node1" presStyleIdx="2" presStyleCnt="5" custScaleX="143814" custScaleY="143814">
        <dgm:presLayoutVars>
          <dgm:bulletEnabled val="1"/>
        </dgm:presLayoutVars>
      </dgm:prSet>
      <dgm:spPr/>
    </dgm:pt>
    <dgm:pt modelId="{E6A8F301-3E3D-48ED-ACD0-347DA0F21C50}" type="pres">
      <dgm:prSet presAssocID="{965A576C-2D00-4675-9AB4-28069665FEEE}" presName="dummy" presStyleCnt="0"/>
      <dgm:spPr/>
    </dgm:pt>
    <dgm:pt modelId="{B6614482-3C00-4D14-BCCD-E9EC90F5058F}" type="pres">
      <dgm:prSet presAssocID="{48EB8CA9-0CD2-4905-BECB-ABFD5ED37B8B}" presName="sibTrans" presStyleLbl="sibTrans2D1" presStyleIdx="2" presStyleCnt="5"/>
      <dgm:spPr/>
    </dgm:pt>
    <dgm:pt modelId="{65816797-6C2E-4EB1-B490-CE570918564D}" type="pres">
      <dgm:prSet presAssocID="{1D07494B-A441-4850-BD22-B8978E73FC23}" presName="node" presStyleLbl="node1" presStyleIdx="3" presStyleCnt="5" custScaleX="143814" custScaleY="143814">
        <dgm:presLayoutVars>
          <dgm:bulletEnabled val="1"/>
        </dgm:presLayoutVars>
      </dgm:prSet>
      <dgm:spPr/>
    </dgm:pt>
    <dgm:pt modelId="{A5DE2B94-A97C-4C54-BFE3-DF7F30CC9B33}" type="pres">
      <dgm:prSet presAssocID="{1D07494B-A441-4850-BD22-B8978E73FC23}" presName="dummy" presStyleCnt="0"/>
      <dgm:spPr/>
    </dgm:pt>
    <dgm:pt modelId="{394AF3B6-4850-4F0C-897C-45DB541FDA75}" type="pres">
      <dgm:prSet presAssocID="{61103458-2039-4CA7-9428-351B3C4F0944}" presName="sibTrans" presStyleLbl="sibTrans2D1" presStyleIdx="3" presStyleCnt="5" custLinFactNeighborX="521"/>
      <dgm:spPr/>
    </dgm:pt>
    <dgm:pt modelId="{28D5F32B-3484-44F8-BD97-DED7191B454B}" type="pres">
      <dgm:prSet presAssocID="{D563A9CB-1706-4F29-9A66-5BE05F6FE4DA}" presName="node" presStyleLbl="node1" presStyleIdx="4" presStyleCnt="5" custScaleX="143814" custScaleY="143814" custRadScaleRad="121866" custRadScaleInc="-13796">
        <dgm:presLayoutVars>
          <dgm:bulletEnabled val="1"/>
        </dgm:presLayoutVars>
      </dgm:prSet>
      <dgm:spPr/>
    </dgm:pt>
    <dgm:pt modelId="{604444B6-D4F9-4683-8838-C95FB42A4E6B}" type="pres">
      <dgm:prSet presAssocID="{D563A9CB-1706-4F29-9A66-5BE05F6FE4DA}" presName="dummy" presStyleCnt="0"/>
      <dgm:spPr/>
    </dgm:pt>
    <dgm:pt modelId="{A2C4D80C-D312-4B8F-9CE8-F2669B29021E}" type="pres">
      <dgm:prSet presAssocID="{7DECF1CD-920C-4FB2-894C-28BDBA17FD95}" presName="sibTrans" presStyleLbl="sibTrans2D1" presStyleIdx="4" presStyleCnt="5" custLinFactNeighborX="521"/>
      <dgm:spPr/>
    </dgm:pt>
  </dgm:ptLst>
  <dgm:cxnLst>
    <dgm:cxn modelId="{44FB8903-C917-4043-8A58-11BCD10BD3FE}" srcId="{4967215C-1A72-4231-B753-D3CE246CCEC0}" destId="{321FFDDD-E13E-4DB2-9EE0-E63A8A0EA4C3}" srcOrd="0" destOrd="0" parTransId="{DA2CDDE9-FB57-4AC0-8EF4-3B7107A87E5F}" sibTransId="{9AEDE666-C6F9-4BEA-A535-181C6374C344}"/>
    <dgm:cxn modelId="{A47DE814-DDCF-A244-94F0-1F74A05BFB5D}" type="presOf" srcId="{431E47A9-D12D-4D90-ADC9-24A19AF9DE71}" destId="{A43DB056-171A-488E-8343-AEC14B9DB9A5}" srcOrd="0" destOrd="0" presId="urn:microsoft.com/office/officeart/2005/8/layout/radial6"/>
    <dgm:cxn modelId="{F685E925-9A3A-124E-B4B7-B03FBEDC2B7C}" type="presOf" srcId="{61103458-2039-4CA7-9428-351B3C4F0944}" destId="{394AF3B6-4850-4F0C-897C-45DB541FDA75}" srcOrd="0" destOrd="0" presId="urn:microsoft.com/office/officeart/2005/8/layout/radial6"/>
    <dgm:cxn modelId="{489F9030-4C1F-4071-96D5-78FFBF48ED9C}" srcId="{4967215C-1A72-4231-B753-D3CE246CCEC0}" destId="{1D07494B-A441-4850-BD22-B8978E73FC23}" srcOrd="3" destOrd="0" parTransId="{07A1DE46-D49A-4632-B97A-AD6F9B8222F8}" sibTransId="{61103458-2039-4CA7-9428-351B3C4F0944}"/>
    <dgm:cxn modelId="{C3169233-A9C4-AA44-B248-D71D964701D6}" type="presOf" srcId="{321FFDDD-E13E-4DB2-9EE0-E63A8A0EA4C3}" destId="{374EED58-414A-4EC0-B70A-57765901FA10}" srcOrd="0" destOrd="0" presId="urn:microsoft.com/office/officeart/2005/8/layout/radial6"/>
    <dgm:cxn modelId="{3361DA4D-15DC-A245-83C0-8DAB7FD039B6}" type="presOf" srcId="{1D07494B-A441-4850-BD22-B8978E73FC23}" destId="{65816797-6C2E-4EB1-B490-CE570918564D}" srcOrd="0" destOrd="0" presId="urn:microsoft.com/office/officeart/2005/8/layout/radial6"/>
    <dgm:cxn modelId="{94258071-5D28-434D-B6B3-CC3BBD4507A7}" type="presOf" srcId="{D8C0AA56-3E3B-44F7-8589-A64BF9BCDFB4}" destId="{0D9F7269-C10F-448E-B71F-27422E2AB164}" srcOrd="0" destOrd="0" presId="urn:microsoft.com/office/officeart/2005/8/layout/radial6"/>
    <dgm:cxn modelId="{12658476-D831-48CE-8782-D1B62B859746}" srcId="{4967215C-1A72-4231-B753-D3CE246CCEC0}" destId="{19276BEB-411D-4435-A9B4-58E105CAD892}" srcOrd="1" destOrd="0" parTransId="{F32D2475-9CFB-472A-9C17-23F8F31B4566}" sibTransId="{D8C0AA56-3E3B-44F7-8589-A64BF9BCDFB4}"/>
    <dgm:cxn modelId="{00405285-8E1F-4ACC-AC55-B4FCF1D6DDE0}" srcId="{431E47A9-D12D-4D90-ADC9-24A19AF9DE71}" destId="{4967215C-1A72-4231-B753-D3CE246CCEC0}" srcOrd="0" destOrd="0" parTransId="{81F96DCF-7BD5-491A-AB4D-288F1E00F62E}" sibTransId="{01A29E4E-997E-488D-8E6E-8E8CDEFA4A0E}"/>
    <dgm:cxn modelId="{36191B91-BF1A-BA4D-A041-E7AF6BCC9DB0}" type="presOf" srcId="{48EB8CA9-0CD2-4905-BECB-ABFD5ED37B8B}" destId="{B6614482-3C00-4D14-BCCD-E9EC90F5058F}" srcOrd="0" destOrd="0" presId="urn:microsoft.com/office/officeart/2005/8/layout/radial6"/>
    <dgm:cxn modelId="{008B969E-5A0C-4257-9891-233586892CAC}" srcId="{4967215C-1A72-4231-B753-D3CE246CCEC0}" destId="{D563A9CB-1706-4F29-9A66-5BE05F6FE4DA}" srcOrd="4" destOrd="0" parTransId="{12A3043E-E717-4FE8-9FBC-73D6959A9A97}" sibTransId="{7DECF1CD-920C-4FB2-894C-28BDBA17FD95}"/>
    <dgm:cxn modelId="{DB9D61B9-9279-2D4C-8832-612A1405CE66}" type="presOf" srcId="{965A576C-2D00-4675-9AB4-28069665FEEE}" destId="{DED5E9B5-8E12-4B1F-801C-781A8D3B660D}" srcOrd="0" destOrd="0" presId="urn:microsoft.com/office/officeart/2005/8/layout/radial6"/>
    <dgm:cxn modelId="{5AF5E5C4-BEC7-934F-B86B-203716F1B027}" type="presOf" srcId="{D563A9CB-1706-4F29-9A66-5BE05F6FE4DA}" destId="{28D5F32B-3484-44F8-BD97-DED7191B454B}" srcOrd="0" destOrd="0" presId="urn:microsoft.com/office/officeart/2005/8/layout/radial6"/>
    <dgm:cxn modelId="{5F543ED5-4330-5C4D-9CA4-D9DFBA2F242A}" type="presOf" srcId="{9AEDE666-C6F9-4BEA-A535-181C6374C344}" destId="{8AEAC4DC-E81E-4734-8049-BFDA2E156774}" srcOrd="0" destOrd="0" presId="urn:microsoft.com/office/officeart/2005/8/layout/radial6"/>
    <dgm:cxn modelId="{BAB6A8D5-E094-4931-959C-50CEF9B5351C}" srcId="{4967215C-1A72-4231-B753-D3CE246CCEC0}" destId="{965A576C-2D00-4675-9AB4-28069665FEEE}" srcOrd="2" destOrd="0" parTransId="{20232D30-FCC8-40A5-BE9B-8F9DE1D08BF1}" sibTransId="{48EB8CA9-0CD2-4905-BECB-ABFD5ED37B8B}"/>
    <dgm:cxn modelId="{721868EC-743A-2D44-8C75-AC68F08F2517}" type="presOf" srcId="{4967215C-1A72-4231-B753-D3CE246CCEC0}" destId="{B3ED1857-DEC0-4B81-A650-7304999BCB1F}" srcOrd="0" destOrd="0" presId="urn:microsoft.com/office/officeart/2005/8/layout/radial6"/>
    <dgm:cxn modelId="{69BE92F8-B793-D548-A916-E7A0B59A1DBD}" type="presOf" srcId="{19276BEB-411D-4435-A9B4-58E105CAD892}" destId="{D9B95795-AF5A-49BE-BEF6-6B20BC7BC1E8}" srcOrd="0" destOrd="0" presId="urn:microsoft.com/office/officeart/2005/8/layout/radial6"/>
    <dgm:cxn modelId="{F72D8AFA-01E6-5D4B-A4E9-9BC5B1EBCEC5}" type="presOf" srcId="{7DECF1CD-920C-4FB2-894C-28BDBA17FD95}" destId="{A2C4D80C-D312-4B8F-9CE8-F2669B29021E}" srcOrd="0" destOrd="0" presId="urn:microsoft.com/office/officeart/2005/8/layout/radial6"/>
    <dgm:cxn modelId="{B9C4C193-E6A1-F64C-A54A-E22979D31BD3}" type="presParOf" srcId="{A43DB056-171A-488E-8343-AEC14B9DB9A5}" destId="{B3ED1857-DEC0-4B81-A650-7304999BCB1F}" srcOrd="0" destOrd="0" presId="urn:microsoft.com/office/officeart/2005/8/layout/radial6"/>
    <dgm:cxn modelId="{728990AE-EF10-A84D-B1D0-23ECF34A724E}" type="presParOf" srcId="{A43DB056-171A-488E-8343-AEC14B9DB9A5}" destId="{374EED58-414A-4EC0-B70A-57765901FA10}" srcOrd="1" destOrd="0" presId="urn:microsoft.com/office/officeart/2005/8/layout/radial6"/>
    <dgm:cxn modelId="{0CD40384-3189-034D-A48C-0EA9FBC18B40}" type="presParOf" srcId="{A43DB056-171A-488E-8343-AEC14B9DB9A5}" destId="{28B5C22C-7190-402C-9545-33FF9D3E057D}" srcOrd="2" destOrd="0" presId="urn:microsoft.com/office/officeart/2005/8/layout/radial6"/>
    <dgm:cxn modelId="{1CD0B8BA-C5A8-4048-8F03-4F3036F9DFA0}" type="presParOf" srcId="{A43DB056-171A-488E-8343-AEC14B9DB9A5}" destId="{8AEAC4DC-E81E-4734-8049-BFDA2E156774}" srcOrd="3" destOrd="0" presId="urn:microsoft.com/office/officeart/2005/8/layout/radial6"/>
    <dgm:cxn modelId="{E02A7D91-39F8-E644-8601-A8D1A099715F}" type="presParOf" srcId="{A43DB056-171A-488E-8343-AEC14B9DB9A5}" destId="{D9B95795-AF5A-49BE-BEF6-6B20BC7BC1E8}" srcOrd="4" destOrd="0" presId="urn:microsoft.com/office/officeart/2005/8/layout/radial6"/>
    <dgm:cxn modelId="{A764F24D-4A53-3444-A91F-5574DB621C4C}" type="presParOf" srcId="{A43DB056-171A-488E-8343-AEC14B9DB9A5}" destId="{85E4C933-B03C-48AD-A3DE-1E544C3EE4D2}" srcOrd="5" destOrd="0" presId="urn:microsoft.com/office/officeart/2005/8/layout/radial6"/>
    <dgm:cxn modelId="{5D76E6F9-8EF2-D545-9347-15286C991297}" type="presParOf" srcId="{A43DB056-171A-488E-8343-AEC14B9DB9A5}" destId="{0D9F7269-C10F-448E-B71F-27422E2AB164}" srcOrd="6" destOrd="0" presId="urn:microsoft.com/office/officeart/2005/8/layout/radial6"/>
    <dgm:cxn modelId="{D7BC4906-FDD0-1442-A9C9-3041FAFB30E0}" type="presParOf" srcId="{A43DB056-171A-488E-8343-AEC14B9DB9A5}" destId="{DED5E9B5-8E12-4B1F-801C-781A8D3B660D}" srcOrd="7" destOrd="0" presId="urn:microsoft.com/office/officeart/2005/8/layout/radial6"/>
    <dgm:cxn modelId="{ACB4C080-8197-4142-B439-6C1AE9BD2377}" type="presParOf" srcId="{A43DB056-171A-488E-8343-AEC14B9DB9A5}" destId="{E6A8F301-3E3D-48ED-ACD0-347DA0F21C50}" srcOrd="8" destOrd="0" presId="urn:microsoft.com/office/officeart/2005/8/layout/radial6"/>
    <dgm:cxn modelId="{0D8EC8EF-3074-A043-BA02-74CFB19EEEA3}" type="presParOf" srcId="{A43DB056-171A-488E-8343-AEC14B9DB9A5}" destId="{B6614482-3C00-4D14-BCCD-E9EC90F5058F}" srcOrd="9" destOrd="0" presId="urn:microsoft.com/office/officeart/2005/8/layout/radial6"/>
    <dgm:cxn modelId="{34564D4C-2063-964D-89A5-2F747A461D86}" type="presParOf" srcId="{A43DB056-171A-488E-8343-AEC14B9DB9A5}" destId="{65816797-6C2E-4EB1-B490-CE570918564D}" srcOrd="10" destOrd="0" presId="urn:microsoft.com/office/officeart/2005/8/layout/radial6"/>
    <dgm:cxn modelId="{8D09AA22-3B25-F544-B142-3E3DAD2ECA2D}" type="presParOf" srcId="{A43DB056-171A-488E-8343-AEC14B9DB9A5}" destId="{A5DE2B94-A97C-4C54-BFE3-DF7F30CC9B33}" srcOrd="11" destOrd="0" presId="urn:microsoft.com/office/officeart/2005/8/layout/radial6"/>
    <dgm:cxn modelId="{72B2B386-6A8C-0E44-884F-1BB99C4103FD}" type="presParOf" srcId="{A43DB056-171A-488E-8343-AEC14B9DB9A5}" destId="{394AF3B6-4850-4F0C-897C-45DB541FDA75}" srcOrd="12" destOrd="0" presId="urn:microsoft.com/office/officeart/2005/8/layout/radial6"/>
    <dgm:cxn modelId="{9CDC8B0A-85A4-5049-ABF2-5ECFD1F668B5}" type="presParOf" srcId="{A43DB056-171A-488E-8343-AEC14B9DB9A5}" destId="{28D5F32B-3484-44F8-BD97-DED7191B454B}" srcOrd="13" destOrd="0" presId="urn:microsoft.com/office/officeart/2005/8/layout/radial6"/>
    <dgm:cxn modelId="{8EE0C245-ADD8-264F-A6A3-C518BADED44E}" type="presParOf" srcId="{A43DB056-171A-488E-8343-AEC14B9DB9A5}" destId="{604444B6-D4F9-4683-8838-C95FB42A4E6B}" srcOrd="14" destOrd="0" presId="urn:microsoft.com/office/officeart/2005/8/layout/radial6"/>
    <dgm:cxn modelId="{420E2FDE-05CD-DE45-BCC5-F5913E14AB32}" type="presParOf" srcId="{A43DB056-171A-488E-8343-AEC14B9DB9A5}" destId="{A2C4D80C-D312-4B8F-9CE8-F2669B29021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9227C-5CBD-48BA-AC9D-FB95EFBB00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0CBC36-CFF1-46D6-B287-A1F53FCBB447}">
      <dgm:prSet phldrT="[Texte]"/>
      <dgm:spPr>
        <a:solidFill>
          <a:srgbClr val="313E56"/>
        </a:solidFill>
        <a:ln>
          <a:noFill/>
        </a:ln>
      </dgm:spPr>
      <dgm:t>
        <a:bodyPr/>
        <a:lstStyle/>
        <a:p>
          <a:r>
            <a:rPr lang="fr-FR" dirty="0" err="1"/>
            <a:t>Energy</a:t>
          </a:r>
          <a:endParaRPr lang="fr-FR" dirty="0"/>
        </a:p>
      </dgm:t>
    </dgm:pt>
    <dgm:pt modelId="{BC5488F1-4FA0-4D76-AD80-5EDEE8EA9C86}" type="parTrans" cxnId="{DC218274-9F86-4F17-A99F-36241C92BC36}">
      <dgm:prSet/>
      <dgm:spPr/>
      <dgm:t>
        <a:bodyPr/>
        <a:lstStyle/>
        <a:p>
          <a:endParaRPr lang="fr-FR"/>
        </a:p>
      </dgm:t>
    </dgm:pt>
    <dgm:pt modelId="{A8B8F9D1-6BD9-48DF-BF69-C04A29921FF3}" type="sibTrans" cxnId="{DC218274-9F86-4F17-A99F-36241C92BC36}">
      <dgm:prSet/>
      <dgm:spPr>
        <a:solidFill>
          <a:srgbClr val="313E56"/>
        </a:solidFill>
        <a:ln>
          <a:noFill/>
          <a:prstDash val="sysDash"/>
        </a:ln>
      </dgm:spPr>
      <dgm:t>
        <a:bodyPr/>
        <a:lstStyle/>
        <a:p>
          <a:endParaRPr lang="fr-FR"/>
        </a:p>
      </dgm:t>
    </dgm:pt>
    <dgm:pt modelId="{E78A2FE1-1742-4E63-B5B6-BDC149200AAA}">
      <dgm:prSet phldrT="[Texte]"/>
      <dgm:spPr>
        <a:solidFill>
          <a:srgbClr val="EA9534"/>
        </a:solidFill>
        <a:ln>
          <a:noFill/>
        </a:ln>
      </dgm:spPr>
      <dgm:t>
        <a:bodyPr/>
        <a:lstStyle/>
        <a:p>
          <a:r>
            <a:rPr lang="fr-FR" dirty="0" err="1"/>
            <a:t>Health</a:t>
          </a:r>
          <a:r>
            <a:rPr lang="fr-FR" dirty="0"/>
            <a:t> and life sciences</a:t>
          </a:r>
        </a:p>
      </dgm:t>
    </dgm:pt>
    <dgm:pt modelId="{6ECF02DD-41F1-4E9F-AF09-C73BCEA89144}" type="parTrans" cxnId="{C51BC0B1-5556-4728-BE72-F05EAB11774C}">
      <dgm:prSet/>
      <dgm:spPr/>
      <dgm:t>
        <a:bodyPr/>
        <a:lstStyle/>
        <a:p>
          <a:endParaRPr lang="fr-FR"/>
        </a:p>
      </dgm:t>
    </dgm:pt>
    <dgm:pt modelId="{3F08A4FE-E967-4555-9FC0-9BA5B40CDD8F}" type="sibTrans" cxnId="{C51BC0B1-5556-4728-BE72-F05EAB11774C}">
      <dgm:prSet/>
      <dgm:spPr/>
      <dgm:t>
        <a:bodyPr/>
        <a:lstStyle/>
        <a:p>
          <a:endParaRPr lang="fr-FR"/>
        </a:p>
      </dgm:t>
    </dgm:pt>
    <dgm:pt modelId="{5CD9228D-E4E1-46F6-9375-4506D8CBDED5}">
      <dgm:prSet phldrT="[Texte]"/>
      <dgm:spPr>
        <a:solidFill>
          <a:srgbClr val="0097AA"/>
        </a:solidFill>
        <a:ln>
          <a:noFill/>
        </a:ln>
      </dgm:spPr>
      <dgm:t>
        <a:bodyPr/>
        <a:lstStyle/>
        <a:p>
          <a:r>
            <a:rPr lang="fr-FR" dirty="0"/>
            <a:t>Sciences and </a:t>
          </a:r>
          <a:r>
            <a:rPr lang="fr-FR" dirty="0" err="1"/>
            <a:t>advanced</a:t>
          </a:r>
          <a:r>
            <a:rPr lang="fr-FR" dirty="0"/>
            <a:t> technologies</a:t>
          </a:r>
        </a:p>
      </dgm:t>
    </dgm:pt>
    <dgm:pt modelId="{E64E1408-99B4-4608-A805-1B584B968529}" type="parTrans" cxnId="{80F94511-2C8D-4AC1-88BE-EA710F608EFB}">
      <dgm:prSet/>
      <dgm:spPr/>
      <dgm:t>
        <a:bodyPr/>
        <a:lstStyle/>
        <a:p>
          <a:endParaRPr lang="fr-FR"/>
        </a:p>
      </dgm:t>
    </dgm:pt>
    <dgm:pt modelId="{C1087FCC-1A99-4551-99D6-962EDDD3C452}" type="sibTrans" cxnId="{80F94511-2C8D-4AC1-88BE-EA710F608EFB}">
      <dgm:prSet/>
      <dgm:spPr/>
      <dgm:t>
        <a:bodyPr/>
        <a:lstStyle/>
        <a:p>
          <a:endParaRPr lang="fr-FR"/>
        </a:p>
      </dgm:t>
    </dgm:pt>
    <dgm:pt modelId="{1CAE5BB9-5192-4D9C-9C6B-A8C70831BE07}">
      <dgm:prSet phldrT="[Texte]"/>
      <dgm:spPr>
        <a:solidFill>
          <a:srgbClr val="71B34D"/>
        </a:solidFill>
        <a:ln>
          <a:noFill/>
        </a:ln>
      </dgm:spPr>
      <dgm:t>
        <a:bodyPr/>
        <a:lstStyle/>
        <a:p>
          <a:r>
            <a:rPr lang="fr-FR" dirty="0" err="1"/>
            <a:t>Environment</a:t>
          </a:r>
          <a:endParaRPr lang="fr-FR" dirty="0"/>
        </a:p>
      </dgm:t>
    </dgm:pt>
    <dgm:pt modelId="{217B6FBC-747A-42FC-936C-0F26982D8DF1}" type="parTrans" cxnId="{DBF6330B-3DB2-484B-BC24-C848B422F46B}">
      <dgm:prSet/>
      <dgm:spPr/>
      <dgm:t>
        <a:bodyPr/>
        <a:lstStyle/>
        <a:p>
          <a:endParaRPr lang="fr-FR"/>
        </a:p>
      </dgm:t>
    </dgm:pt>
    <dgm:pt modelId="{E6DA2B98-71FF-4D3F-B723-46DDA758B40F}" type="sibTrans" cxnId="{DBF6330B-3DB2-484B-BC24-C848B422F46B}">
      <dgm:prSet/>
      <dgm:spPr/>
      <dgm:t>
        <a:bodyPr/>
        <a:lstStyle/>
        <a:p>
          <a:endParaRPr lang="fr-FR"/>
        </a:p>
      </dgm:t>
    </dgm:pt>
    <dgm:pt modelId="{DAF8B011-BA85-4E37-8810-7D14C8B42117}">
      <dgm:prSet phldrT="[Texte]"/>
      <dgm:spPr>
        <a:solidFill>
          <a:srgbClr val="C43771"/>
        </a:solidFill>
        <a:ln>
          <a:noFill/>
        </a:ln>
      </dgm:spPr>
      <dgm:t>
        <a:bodyPr/>
        <a:lstStyle/>
        <a:p>
          <a:r>
            <a:rPr lang="fr-FR" dirty="0" err="1"/>
            <a:t>Humanities</a:t>
          </a:r>
          <a:endParaRPr lang="fr-FR" dirty="0"/>
        </a:p>
      </dgm:t>
    </dgm:pt>
    <dgm:pt modelId="{2F73E52A-2E17-4C11-980B-2A7C2EFA8974}" type="sibTrans" cxnId="{A6025EC3-00B8-4044-8562-1E08EE4CBB06}">
      <dgm:prSet/>
      <dgm:spPr/>
      <dgm:t>
        <a:bodyPr/>
        <a:lstStyle/>
        <a:p>
          <a:endParaRPr lang="fr-FR"/>
        </a:p>
      </dgm:t>
    </dgm:pt>
    <dgm:pt modelId="{DCDB457B-78FC-4397-8BBE-DE08823BE781}" type="parTrans" cxnId="{A6025EC3-00B8-4044-8562-1E08EE4CBB06}">
      <dgm:prSet/>
      <dgm:spPr/>
      <dgm:t>
        <a:bodyPr/>
        <a:lstStyle/>
        <a:p>
          <a:endParaRPr lang="fr-FR"/>
        </a:p>
      </dgm:t>
    </dgm:pt>
    <dgm:pt modelId="{1C3B7BD5-8DF3-409E-85F7-5E9475BBF53E}" type="pres">
      <dgm:prSet presAssocID="{F449227C-5CBD-48BA-AC9D-FB95EFBB0002}" presName="Name0" presStyleCnt="0">
        <dgm:presLayoutVars>
          <dgm:chMax val="7"/>
          <dgm:chPref val="7"/>
          <dgm:dir/>
        </dgm:presLayoutVars>
      </dgm:prSet>
      <dgm:spPr/>
    </dgm:pt>
    <dgm:pt modelId="{9FEBDCF1-72CF-4A78-9556-EC3BE4562C87}" type="pres">
      <dgm:prSet presAssocID="{F449227C-5CBD-48BA-AC9D-FB95EFBB0002}" presName="Name1" presStyleCnt="0"/>
      <dgm:spPr/>
    </dgm:pt>
    <dgm:pt modelId="{5E6CF3FB-D8BE-4C91-B3A6-21776C55C080}" type="pres">
      <dgm:prSet presAssocID="{F449227C-5CBD-48BA-AC9D-FB95EFBB0002}" presName="cycle" presStyleCnt="0"/>
      <dgm:spPr/>
    </dgm:pt>
    <dgm:pt modelId="{771B28B9-549E-453D-AF1D-4E99C705A705}" type="pres">
      <dgm:prSet presAssocID="{F449227C-5CBD-48BA-AC9D-FB95EFBB0002}" presName="srcNode" presStyleLbl="node1" presStyleIdx="0" presStyleCnt="5"/>
      <dgm:spPr/>
    </dgm:pt>
    <dgm:pt modelId="{1BC86807-B728-4169-805D-818D111BCF6F}" type="pres">
      <dgm:prSet presAssocID="{F449227C-5CBD-48BA-AC9D-FB95EFBB0002}" presName="conn" presStyleLbl="parChTrans1D2" presStyleIdx="0" presStyleCnt="1"/>
      <dgm:spPr/>
    </dgm:pt>
    <dgm:pt modelId="{219ED6E4-7DE9-4368-B294-6DC24B1DC25E}" type="pres">
      <dgm:prSet presAssocID="{F449227C-5CBD-48BA-AC9D-FB95EFBB0002}" presName="extraNode" presStyleLbl="node1" presStyleIdx="0" presStyleCnt="5"/>
      <dgm:spPr/>
    </dgm:pt>
    <dgm:pt modelId="{D8A8E4A9-F1A7-4B8D-ADB5-CDBAC870FACE}" type="pres">
      <dgm:prSet presAssocID="{F449227C-5CBD-48BA-AC9D-FB95EFBB0002}" presName="dstNode" presStyleLbl="node1" presStyleIdx="0" presStyleCnt="5"/>
      <dgm:spPr/>
    </dgm:pt>
    <dgm:pt modelId="{420ABB74-71B0-45BC-A486-51A563B02463}" type="pres">
      <dgm:prSet presAssocID="{230CBC36-CFF1-46D6-B287-A1F53FCBB447}" presName="text_1" presStyleLbl="node1" presStyleIdx="0" presStyleCnt="5" custScaleX="100879">
        <dgm:presLayoutVars>
          <dgm:bulletEnabled val="1"/>
        </dgm:presLayoutVars>
      </dgm:prSet>
      <dgm:spPr/>
    </dgm:pt>
    <dgm:pt modelId="{B6CF4BE3-6119-4BD4-90C6-608A8457D365}" type="pres">
      <dgm:prSet presAssocID="{230CBC36-CFF1-46D6-B287-A1F53FCBB447}" presName="accent_1" presStyleCnt="0"/>
      <dgm:spPr/>
    </dgm:pt>
    <dgm:pt modelId="{59157DCD-5125-4BAE-B382-86C8332455A4}" type="pres">
      <dgm:prSet presAssocID="{230CBC36-CFF1-46D6-B287-A1F53FCBB447}" presName="accentRepeatNode" presStyleLbl="solidFgAcc1" presStyleIdx="0" presStyleCnt="5" custScaleX="71246" custScaleY="71246"/>
      <dgm:spPr>
        <a:ln w="76200" cmpd="sng">
          <a:solidFill>
            <a:srgbClr val="313E56"/>
          </a:solidFill>
        </a:ln>
      </dgm:spPr>
    </dgm:pt>
    <dgm:pt modelId="{DB1ED934-5639-EE4C-96CD-B740F8328780}" type="pres">
      <dgm:prSet presAssocID="{E78A2FE1-1742-4E63-B5B6-BDC149200AAA}" presName="text_2" presStyleLbl="node1" presStyleIdx="1" presStyleCnt="5">
        <dgm:presLayoutVars>
          <dgm:bulletEnabled val="1"/>
        </dgm:presLayoutVars>
      </dgm:prSet>
      <dgm:spPr/>
    </dgm:pt>
    <dgm:pt modelId="{868C0BB7-E0D2-F047-9346-192388F3133B}" type="pres">
      <dgm:prSet presAssocID="{E78A2FE1-1742-4E63-B5B6-BDC149200AAA}" presName="accent_2" presStyleCnt="0"/>
      <dgm:spPr/>
    </dgm:pt>
    <dgm:pt modelId="{8B54EB74-BA70-4E3E-8208-A9E197434EE6}" type="pres">
      <dgm:prSet presAssocID="{E78A2FE1-1742-4E63-B5B6-BDC149200AAA}" presName="accentRepeatNode" presStyleLbl="solidFgAcc1" presStyleIdx="1" presStyleCnt="5" custScaleX="71246" custScaleY="71246"/>
      <dgm:spPr>
        <a:ln w="76200" cmpd="sng">
          <a:solidFill>
            <a:srgbClr val="EA9534"/>
          </a:solidFill>
        </a:ln>
      </dgm:spPr>
    </dgm:pt>
    <dgm:pt modelId="{4C46185F-A93E-2A4B-BB49-CBC96FA6D522}" type="pres">
      <dgm:prSet presAssocID="{1CAE5BB9-5192-4D9C-9C6B-A8C70831BE07}" presName="text_3" presStyleLbl="node1" presStyleIdx="2" presStyleCnt="5">
        <dgm:presLayoutVars>
          <dgm:bulletEnabled val="1"/>
        </dgm:presLayoutVars>
      </dgm:prSet>
      <dgm:spPr/>
    </dgm:pt>
    <dgm:pt modelId="{1AFBC53B-E12D-2448-BC7F-448AD49AB700}" type="pres">
      <dgm:prSet presAssocID="{1CAE5BB9-5192-4D9C-9C6B-A8C70831BE07}" presName="accent_3" presStyleCnt="0"/>
      <dgm:spPr/>
    </dgm:pt>
    <dgm:pt modelId="{427AA2A6-6C68-4940-9077-18BA45127E2C}" type="pres">
      <dgm:prSet presAssocID="{1CAE5BB9-5192-4D9C-9C6B-A8C70831BE07}" presName="accentRepeatNode" presStyleLbl="solidFgAcc1" presStyleIdx="2" presStyleCnt="5" custScaleX="71246" custScaleY="71246"/>
      <dgm:spPr>
        <a:ln w="76200" cmpd="sng">
          <a:solidFill>
            <a:srgbClr val="71B34D"/>
          </a:solidFill>
        </a:ln>
      </dgm:spPr>
    </dgm:pt>
    <dgm:pt modelId="{E172AC88-D855-064C-8CAF-1710133F17D5}" type="pres">
      <dgm:prSet presAssocID="{5CD9228D-E4E1-46F6-9375-4506D8CBDED5}" presName="text_4" presStyleLbl="node1" presStyleIdx="3" presStyleCnt="5">
        <dgm:presLayoutVars>
          <dgm:bulletEnabled val="1"/>
        </dgm:presLayoutVars>
      </dgm:prSet>
      <dgm:spPr/>
    </dgm:pt>
    <dgm:pt modelId="{DC5499A2-9257-9F42-BD38-141AE757533C}" type="pres">
      <dgm:prSet presAssocID="{5CD9228D-E4E1-46F6-9375-4506D8CBDED5}" presName="accent_4" presStyleCnt="0"/>
      <dgm:spPr/>
    </dgm:pt>
    <dgm:pt modelId="{3E9E2C7B-8261-4520-AF7F-BA13CF128032}" type="pres">
      <dgm:prSet presAssocID="{5CD9228D-E4E1-46F6-9375-4506D8CBDED5}" presName="accentRepeatNode" presStyleLbl="solidFgAcc1" presStyleIdx="3" presStyleCnt="5" custScaleX="71246" custScaleY="71246"/>
      <dgm:spPr>
        <a:ln w="76200" cmpd="sng">
          <a:solidFill>
            <a:srgbClr val="0097AA"/>
          </a:solidFill>
        </a:ln>
      </dgm:spPr>
    </dgm:pt>
    <dgm:pt modelId="{8BF3C4EB-543E-8A43-A66D-34E005D6702A}" type="pres">
      <dgm:prSet presAssocID="{DAF8B011-BA85-4E37-8810-7D14C8B42117}" presName="text_5" presStyleLbl="node1" presStyleIdx="4" presStyleCnt="5">
        <dgm:presLayoutVars>
          <dgm:bulletEnabled val="1"/>
        </dgm:presLayoutVars>
      </dgm:prSet>
      <dgm:spPr/>
    </dgm:pt>
    <dgm:pt modelId="{E6A1C8F5-52B0-9446-B8C1-DB24A61A2DB5}" type="pres">
      <dgm:prSet presAssocID="{DAF8B011-BA85-4E37-8810-7D14C8B42117}" presName="accent_5" presStyleCnt="0"/>
      <dgm:spPr/>
    </dgm:pt>
    <dgm:pt modelId="{432B4092-C3BF-4B4A-A9CD-E3B77FBC93A4}" type="pres">
      <dgm:prSet presAssocID="{DAF8B011-BA85-4E37-8810-7D14C8B42117}" presName="accentRepeatNode" presStyleLbl="solidFgAcc1" presStyleIdx="4" presStyleCnt="5" custScaleX="71246" custScaleY="71246"/>
      <dgm:spPr>
        <a:ln w="76200" cmpd="sng">
          <a:solidFill>
            <a:srgbClr val="C43771"/>
          </a:solidFill>
        </a:ln>
      </dgm:spPr>
    </dgm:pt>
  </dgm:ptLst>
  <dgm:cxnLst>
    <dgm:cxn modelId="{DBF6330B-3DB2-484B-BC24-C848B422F46B}" srcId="{F449227C-5CBD-48BA-AC9D-FB95EFBB0002}" destId="{1CAE5BB9-5192-4D9C-9C6B-A8C70831BE07}" srcOrd="2" destOrd="0" parTransId="{217B6FBC-747A-42FC-936C-0F26982D8DF1}" sibTransId="{E6DA2B98-71FF-4D3F-B723-46DDA758B40F}"/>
    <dgm:cxn modelId="{80F94511-2C8D-4AC1-88BE-EA710F608EFB}" srcId="{F449227C-5CBD-48BA-AC9D-FB95EFBB0002}" destId="{5CD9228D-E4E1-46F6-9375-4506D8CBDED5}" srcOrd="3" destOrd="0" parTransId="{E64E1408-99B4-4608-A805-1B584B968529}" sibTransId="{C1087FCC-1A99-4551-99D6-962EDDD3C452}"/>
    <dgm:cxn modelId="{AF821612-DF61-EF41-BC42-C8645D936340}" type="presOf" srcId="{5CD9228D-E4E1-46F6-9375-4506D8CBDED5}" destId="{E172AC88-D855-064C-8CAF-1710133F17D5}" srcOrd="0" destOrd="0" presId="urn:microsoft.com/office/officeart/2008/layout/VerticalCurvedList"/>
    <dgm:cxn modelId="{F87A3315-80C8-194A-9FEE-8B00EF2EEE6C}" type="presOf" srcId="{DAF8B011-BA85-4E37-8810-7D14C8B42117}" destId="{8BF3C4EB-543E-8A43-A66D-34E005D6702A}" srcOrd="0" destOrd="0" presId="urn:microsoft.com/office/officeart/2008/layout/VerticalCurvedList"/>
    <dgm:cxn modelId="{23C8F426-BD05-D445-9803-6E983E6BF378}" type="presOf" srcId="{F449227C-5CBD-48BA-AC9D-FB95EFBB0002}" destId="{1C3B7BD5-8DF3-409E-85F7-5E9475BBF53E}" srcOrd="0" destOrd="0" presId="urn:microsoft.com/office/officeart/2008/layout/VerticalCurvedList"/>
    <dgm:cxn modelId="{1257426B-F017-EA48-997B-D88A6498B169}" type="presOf" srcId="{230CBC36-CFF1-46D6-B287-A1F53FCBB447}" destId="{420ABB74-71B0-45BC-A486-51A563B02463}" srcOrd="0" destOrd="0" presId="urn:microsoft.com/office/officeart/2008/layout/VerticalCurvedList"/>
    <dgm:cxn modelId="{DC218274-9F86-4F17-A99F-36241C92BC36}" srcId="{F449227C-5CBD-48BA-AC9D-FB95EFBB0002}" destId="{230CBC36-CFF1-46D6-B287-A1F53FCBB447}" srcOrd="0" destOrd="0" parTransId="{BC5488F1-4FA0-4D76-AD80-5EDEE8EA9C86}" sibTransId="{A8B8F9D1-6BD9-48DF-BF69-C04A29921FF3}"/>
    <dgm:cxn modelId="{49D09C92-AC85-6B43-BA05-6D97558300DD}" type="presOf" srcId="{E78A2FE1-1742-4E63-B5B6-BDC149200AAA}" destId="{DB1ED934-5639-EE4C-96CD-B740F8328780}" srcOrd="0" destOrd="0" presId="urn:microsoft.com/office/officeart/2008/layout/VerticalCurvedList"/>
    <dgm:cxn modelId="{C51BC0B1-5556-4728-BE72-F05EAB11774C}" srcId="{F449227C-5CBD-48BA-AC9D-FB95EFBB0002}" destId="{E78A2FE1-1742-4E63-B5B6-BDC149200AAA}" srcOrd="1" destOrd="0" parTransId="{6ECF02DD-41F1-4E9F-AF09-C73BCEA89144}" sibTransId="{3F08A4FE-E967-4555-9FC0-9BA5B40CDD8F}"/>
    <dgm:cxn modelId="{975E83C0-C650-1040-80AB-9B77DBA45002}" type="presOf" srcId="{A8B8F9D1-6BD9-48DF-BF69-C04A29921FF3}" destId="{1BC86807-B728-4169-805D-818D111BCF6F}" srcOrd="0" destOrd="0" presId="urn:microsoft.com/office/officeart/2008/layout/VerticalCurvedList"/>
    <dgm:cxn modelId="{A6025EC3-00B8-4044-8562-1E08EE4CBB06}" srcId="{F449227C-5CBD-48BA-AC9D-FB95EFBB0002}" destId="{DAF8B011-BA85-4E37-8810-7D14C8B42117}" srcOrd="4" destOrd="0" parTransId="{DCDB457B-78FC-4397-8BBE-DE08823BE781}" sibTransId="{2F73E52A-2E17-4C11-980B-2A7C2EFA8974}"/>
    <dgm:cxn modelId="{247085E4-E402-F844-8686-5A9688BAA347}" type="presOf" srcId="{1CAE5BB9-5192-4D9C-9C6B-A8C70831BE07}" destId="{4C46185F-A93E-2A4B-BB49-CBC96FA6D522}" srcOrd="0" destOrd="0" presId="urn:microsoft.com/office/officeart/2008/layout/VerticalCurvedList"/>
    <dgm:cxn modelId="{57EFEC8D-A09B-C946-B16B-25664F634315}" type="presParOf" srcId="{1C3B7BD5-8DF3-409E-85F7-5E9475BBF53E}" destId="{9FEBDCF1-72CF-4A78-9556-EC3BE4562C87}" srcOrd="0" destOrd="0" presId="urn:microsoft.com/office/officeart/2008/layout/VerticalCurvedList"/>
    <dgm:cxn modelId="{0B48E9AE-B1A3-114A-85EE-51F1660A523E}" type="presParOf" srcId="{9FEBDCF1-72CF-4A78-9556-EC3BE4562C87}" destId="{5E6CF3FB-D8BE-4C91-B3A6-21776C55C080}" srcOrd="0" destOrd="0" presId="urn:microsoft.com/office/officeart/2008/layout/VerticalCurvedList"/>
    <dgm:cxn modelId="{B2690A49-F78C-524F-9348-B8233E826422}" type="presParOf" srcId="{5E6CF3FB-D8BE-4C91-B3A6-21776C55C080}" destId="{771B28B9-549E-453D-AF1D-4E99C705A705}" srcOrd="0" destOrd="0" presId="urn:microsoft.com/office/officeart/2008/layout/VerticalCurvedList"/>
    <dgm:cxn modelId="{D2805F0C-F2C5-7444-88B4-AC65337AAC75}" type="presParOf" srcId="{5E6CF3FB-D8BE-4C91-B3A6-21776C55C080}" destId="{1BC86807-B728-4169-805D-818D111BCF6F}" srcOrd="1" destOrd="0" presId="urn:microsoft.com/office/officeart/2008/layout/VerticalCurvedList"/>
    <dgm:cxn modelId="{E60B86BC-A4B1-9F4B-9498-645F2CE9CBFF}" type="presParOf" srcId="{5E6CF3FB-D8BE-4C91-B3A6-21776C55C080}" destId="{219ED6E4-7DE9-4368-B294-6DC24B1DC25E}" srcOrd="2" destOrd="0" presId="urn:microsoft.com/office/officeart/2008/layout/VerticalCurvedList"/>
    <dgm:cxn modelId="{634BAB44-BC76-9849-87E9-DD033615191F}" type="presParOf" srcId="{5E6CF3FB-D8BE-4C91-B3A6-21776C55C080}" destId="{D8A8E4A9-F1A7-4B8D-ADB5-CDBAC870FACE}" srcOrd="3" destOrd="0" presId="urn:microsoft.com/office/officeart/2008/layout/VerticalCurvedList"/>
    <dgm:cxn modelId="{88C60339-BB1E-EF46-9143-F8E9C42B639E}" type="presParOf" srcId="{9FEBDCF1-72CF-4A78-9556-EC3BE4562C87}" destId="{420ABB74-71B0-45BC-A486-51A563B02463}" srcOrd="1" destOrd="0" presId="urn:microsoft.com/office/officeart/2008/layout/VerticalCurvedList"/>
    <dgm:cxn modelId="{6944C96C-768C-6947-B111-1C001DF7B1F6}" type="presParOf" srcId="{9FEBDCF1-72CF-4A78-9556-EC3BE4562C87}" destId="{B6CF4BE3-6119-4BD4-90C6-608A8457D365}" srcOrd="2" destOrd="0" presId="urn:microsoft.com/office/officeart/2008/layout/VerticalCurvedList"/>
    <dgm:cxn modelId="{A8516869-9F18-CA4C-BFCB-B3AF37105911}" type="presParOf" srcId="{B6CF4BE3-6119-4BD4-90C6-608A8457D365}" destId="{59157DCD-5125-4BAE-B382-86C8332455A4}" srcOrd="0" destOrd="0" presId="urn:microsoft.com/office/officeart/2008/layout/VerticalCurvedList"/>
    <dgm:cxn modelId="{E8385FF1-F91A-8C47-8C1A-9EA12BE8748F}" type="presParOf" srcId="{9FEBDCF1-72CF-4A78-9556-EC3BE4562C87}" destId="{DB1ED934-5639-EE4C-96CD-B740F8328780}" srcOrd="3" destOrd="0" presId="urn:microsoft.com/office/officeart/2008/layout/VerticalCurvedList"/>
    <dgm:cxn modelId="{7A81BB5D-CBC3-D541-8430-253341A46BE0}" type="presParOf" srcId="{9FEBDCF1-72CF-4A78-9556-EC3BE4562C87}" destId="{868C0BB7-E0D2-F047-9346-192388F3133B}" srcOrd="4" destOrd="0" presId="urn:microsoft.com/office/officeart/2008/layout/VerticalCurvedList"/>
    <dgm:cxn modelId="{FDAEA198-475F-1944-9D28-E9E96DF10219}" type="presParOf" srcId="{868C0BB7-E0D2-F047-9346-192388F3133B}" destId="{8B54EB74-BA70-4E3E-8208-A9E197434EE6}" srcOrd="0" destOrd="0" presId="urn:microsoft.com/office/officeart/2008/layout/VerticalCurvedList"/>
    <dgm:cxn modelId="{2B27DA08-95C8-3C4B-8BFF-7B76D591985F}" type="presParOf" srcId="{9FEBDCF1-72CF-4A78-9556-EC3BE4562C87}" destId="{4C46185F-A93E-2A4B-BB49-CBC96FA6D522}" srcOrd="5" destOrd="0" presId="urn:microsoft.com/office/officeart/2008/layout/VerticalCurvedList"/>
    <dgm:cxn modelId="{CB5C2DD6-D100-4445-94F7-FE2EB28C8E98}" type="presParOf" srcId="{9FEBDCF1-72CF-4A78-9556-EC3BE4562C87}" destId="{1AFBC53B-E12D-2448-BC7F-448AD49AB700}" srcOrd="6" destOrd="0" presId="urn:microsoft.com/office/officeart/2008/layout/VerticalCurvedList"/>
    <dgm:cxn modelId="{7081D8BA-F63D-7B4C-95F0-7E0C152D17C3}" type="presParOf" srcId="{1AFBC53B-E12D-2448-BC7F-448AD49AB700}" destId="{427AA2A6-6C68-4940-9077-18BA45127E2C}" srcOrd="0" destOrd="0" presId="urn:microsoft.com/office/officeart/2008/layout/VerticalCurvedList"/>
    <dgm:cxn modelId="{7703E1FE-E93B-AD45-8EFE-A0EC78CF6FF5}" type="presParOf" srcId="{9FEBDCF1-72CF-4A78-9556-EC3BE4562C87}" destId="{E172AC88-D855-064C-8CAF-1710133F17D5}" srcOrd="7" destOrd="0" presId="urn:microsoft.com/office/officeart/2008/layout/VerticalCurvedList"/>
    <dgm:cxn modelId="{62D99231-94FA-AF45-B19E-2573861D74FB}" type="presParOf" srcId="{9FEBDCF1-72CF-4A78-9556-EC3BE4562C87}" destId="{DC5499A2-9257-9F42-BD38-141AE757533C}" srcOrd="8" destOrd="0" presId="urn:microsoft.com/office/officeart/2008/layout/VerticalCurvedList"/>
    <dgm:cxn modelId="{3257BA35-5C26-664A-B6A6-63ABE2C63EB0}" type="presParOf" srcId="{DC5499A2-9257-9F42-BD38-141AE757533C}" destId="{3E9E2C7B-8261-4520-AF7F-BA13CF128032}" srcOrd="0" destOrd="0" presId="urn:microsoft.com/office/officeart/2008/layout/VerticalCurvedList"/>
    <dgm:cxn modelId="{AE383C42-3785-1740-8EB2-CF9692BE6979}" type="presParOf" srcId="{9FEBDCF1-72CF-4A78-9556-EC3BE4562C87}" destId="{8BF3C4EB-543E-8A43-A66D-34E005D6702A}" srcOrd="9" destOrd="0" presId="urn:microsoft.com/office/officeart/2008/layout/VerticalCurvedList"/>
    <dgm:cxn modelId="{156512AF-6416-EF49-851B-102E5712741B}" type="presParOf" srcId="{9FEBDCF1-72CF-4A78-9556-EC3BE4562C87}" destId="{E6A1C8F5-52B0-9446-B8C1-DB24A61A2DB5}" srcOrd="10" destOrd="0" presId="urn:microsoft.com/office/officeart/2008/layout/VerticalCurvedList"/>
    <dgm:cxn modelId="{65526D4A-7616-1B41-B279-E179D902E244}" type="presParOf" srcId="{E6A1C8F5-52B0-9446-B8C1-DB24A61A2DB5}" destId="{432B4092-C3BF-4B4A-A9CD-E3B77FBC93A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CA45F8-A4F9-4A29-958B-488F9245C05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82F7606-B425-49AE-8A2A-9898DA7E1AF0}">
      <dgm:prSet phldrT="[Texte]" phldr="1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9C5637A9-BA7B-44A2-A914-8A60C1FDEFA1}" type="parTrans" cxnId="{00602259-F530-46E7-B5A7-F47562EEBFF1}">
      <dgm:prSet/>
      <dgm:spPr/>
      <dgm:t>
        <a:bodyPr/>
        <a:lstStyle/>
        <a:p>
          <a:endParaRPr lang="fr-FR"/>
        </a:p>
      </dgm:t>
    </dgm:pt>
    <dgm:pt modelId="{CDAF5F47-CEC0-4297-8509-E38F037E1651}" type="sibTrans" cxnId="{00602259-F530-46E7-B5A7-F47562EEBFF1}">
      <dgm:prSet/>
      <dgm:spPr/>
      <dgm:t>
        <a:bodyPr/>
        <a:lstStyle/>
        <a:p>
          <a:endParaRPr lang="fr-FR"/>
        </a:p>
      </dgm:t>
    </dgm:pt>
    <dgm:pt modelId="{F522B34B-3E40-400C-B1F9-9B049E309AB2}">
      <dgm:prSet phldrT="[Texte]" phldr="1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9655B7F3-011A-47DA-98EE-CAA19D9A3632}" type="parTrans" cxnId="{FB8F3215-3F0B-4E32-8BAE-844E421ADD2D}">
      <dgm:prSet/>
      <dgm:spPr/>
      <dgm:t>
        <a:bodyPr/>
        <a:lstStyle/>
        <a:p>
          <a:endParaRPr lang="fr-FR"/>
        </a:p>
      </dgm:t>
    </dgm:pt>
    <dgm:pt modelId="{8882AA08-3C5A-44F6-BBD2-21B04C93EFB3}" type="sibTrans" cxnId="{FB8F3215-3F0B-4E32-8BAE-844E421ADD2D}">
      <dgm:prSet/>
      <dgm:spPr>
        <a:solidFill>
          <a:srgbClr val="6EB33E"/>
        </a:solidFill>
        <a:ln w="28575" cmpd="sng">
          <a:noFill/>
          <a:prstDash val="dot"/>
        </a:ln>
      </dgm:spPr>
      <dgm:t>
        <a:bodyPr/>
        <a:lstStyle/>
        <a:p>
          <a:endParaRPr lang="fr-FR"/>
        </a:p>
      </dgm:t>
    </dgm:pt>
    <dgm:pt modelId="{7B6B7B0D-CC4B-43A1-9EFE-150D6E89E066}">
      <dgm:prSet phldrT="[Texte]" phldr="1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078D658D-A089-41CC-99CE-CA572F538779}" type="parTrans" cxnId="{90852954-C76D-4FBC-A503-D9A3A60A7A85}">
      <dgm:prSet/>
      <dgm:spPr/>
      <dgm:t>
        <a:bodyPr/>
        <a:lstStyle/>
        <a:p>
          <a:endParaRPr lang="fr-FR"/>
        </a:p>
      </dgm:t>
    </dgm:pt>
    <dgm:pt modelId="{1EE7E185-3E5B-410C-B339-13B0DEA19263}" type="sibTrans" cxnId="{90852954-C76D-4FBC-A503-D9A3A60A7A85}">
      <dgm:prSet/>
      <dgm:spPr>
        <a:solidFill>
          <a:srgbClr val="C43771"/>
        </a:solidFill>
      </dgm:spPr>
      <dgm:t>
        <a:bodyPr/>
        <a:lstStyle/>
        <a:p>
          <a:endParaRPr lang="fr-FR"/>
        </a:p>
      </dgm:t>
    </dgm:pt>
    <dgm:pt modelId="{A6E5B2FB-697D-4D54-86BC-6D109FC88BC5}">
      <dgm:prSet phldrT="[Texte]" phldr="1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462ADC5D-F565-4761-AE00-7C51B78219F3}" type="parTrans" cxnId="{E588DDEA-2258-4F49-BEE3-BD78CBB8CFB8}">
      <dgm:prSet/>
      <dgm:spPr/>
      <dgm:t>
        <a:bodyPr/>
        <a:lstStyle/>
        <a:p>
          <a:endParaRPr lang="fr-FR"/>
        </a:p>
      </dgm:t>
    </dgm:pt>
    <dgm:pt modelId="{C8D54970-AAC4-4ABB-A96A-6FF39F25322A}" type="sibTrans" cxnId="{E588DDEA-2258-4F49-BEE3-BD78CBB8CFB8}">
      <dgm:prSet/>
      <dgm:spPr>
        <a:solidFill>
          <a:srgbClr val="EA9534"/>
        </a:solidFill>
      </dgm:spPr>
      <dgm:t>
        <a:bodyPr/>
        <a:lstStyle/>
        <a:p>
          <a:endParaRPr lang="fr-FR"/>
        </a:p>
      </dgm:t>
    </dgm:pt>
    <dgm:pt modelId="{30388A8C-EE06-4EAC-913E-89BC62A60EBE}">
      <dgm:prSet phldrT="[Texte]" phldr="1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2A876416-4659-4852-8E47-2F9E56B1D40A}" type="sibTrans" cxnId="{BD6A06A9-1529-4BF2-A985-103BD83BC835}">
      <dgm:prSet/>
      <dgm:spPr>
        <a:solidFill>
          <a:srgbClr val="0097AA"/>
        </a:solidFill>
        <a:effectLst/>
      </dgm:spPr>
      <dgm:t>
        <a:bodyPr/>
        <a:lstStyle/>
        <a:p>
          <a:endParaRPr lang="fr-FR"/>
        </a:p>
      </dgm:t>
    </dgm:pt>
    <dgm:pt modelId="{AE83E02D-83D0-4DE8-B86A-60FAAEEB131D}" type="parTrans" cxnId="{BD6A06A9-1529-4BF2-A985-103BD83BC835}">
      <dgm:prSet/>
      <dgm:spPr/>
      <dgm:t>
        <a:bodyPr/>
        <a:lstStyle/>
        <a:p>
          <a:endParaRPr lang="fr-FR"/>
        </a:p>
      </dgm:t>
    </dgm:pt>
    <dgm:pt modelId="{57358F26-7F56-4684-9D82-F25D52DA4382}" type="pres">
      <dgm:prSet presAssocID="{40CA45F8-A4F9-4A29-958B-488F9245C058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4C5150E9-9D62-4FDA-AFBE-6954D0831562}" type="pres">
      <dgm:prSet presAssocID="{382F7606-B425-49AE-8A2A-9898DA7E1AF0}" presName="centerShape" presStyleLbl="node0" presStyleIdx="0" presStyleCnt="1"/>
      <dgm:spPr/>
    </dgm:pt>
    <dgm:pt modelId="{0E6E327E-FE09-439D-98F7-0356A553DF48}" type="pres">
      <dgm:prSet presAssocID="{F522B34B-3E40-400C-B1F9-9B049E309AB2}" presName="node" presStyleLbl="node1" presStyleIdx="0" presStyleCnt="4" custScaleX="84139" custScaleY="126208" custRadScaleRad="97042">
        <dgm:presLayoutVars>
          <dgm:bulletEnabled val="1"/>
        </dgm:presLayoutVars>
      </dgm:prSet>
      <dgm:spPr/>
    </dgm:pt>
    <dgm:pt modelId="{3DD0E999-FD01-4216-8003-0672E5A801FF}" type="pres">
      <dgm:prSet presAssocID="{F522B34B-3E40-400C-B1F9-9B049E309AB2}" presName="dummy" presStyleCnt="0"/>
      <dgm:spPr/>
    </dgm:pt>
    <dgm:pt modelId="{45996B09-61FF-4FFA-BD9A-9C69958BD4A5}" type="pres">
      <dgm:prSet presAssocID="{8882AA08-3C5A-44F6-BBD2-21B04C93EFB3}" presName="sibTrans" presStyleLbl="sibTrans2D1" presStyleIdx="0" presStyleCnt="4"/>
      <dgm:spPr/>
    </dgm:pt>
    <dgm:pt modelId="{AE3D4EA3-D412-4C4E-8FEC-08951C8A9DE9}" type="pres">
      <dgm:prSet presAssocID="{30388A8C-EE06-4EAC-913E-89BC62A60EBE}" presName="node" presStyleLbl="node1" presStyleIdx="1" presStyleCnt="4" custScaleX="135924" custScaleY="72829" custRadScaleRad="119869">
        <dgm:presLayoutVars>
          <dgm:bulletEnabled val="1"/>
        </dgm:presLayoutVars>
      </dgm:prSet>
      <dgm:spPr/>
    </dgm:pt>
    <dgm:pt modelId="{76CA306E-45E2-4B35-85A3-A03C0C00711E}" type="pres">
      <dgm:prSet presAssocID="{30388A8C-EE06-4EAC-913E-89BC62A60EBE}" presName="dummy" presStyleCnt="0"/>
      <dgm:spPr/>
    </dgm:pt>
    <dgm:pt modelId="{43CC8FF5-FF5F-493A-9BFD-1A28029CE045}" type="pres">
      <dgm:prSet presAssocID="{2A876416-4659-4852-8E47-2F9E56B1D40A}" presName="sibTrans" presStyleLbl="sibTrans2D1" presStyleIdx="1" presStyleCnt="4"/>
      <dgm:spPr/>
    </dgm:pt>
    <dgm:pt modelId="{D7C3120A-2794-4DEE-ADC9-E58E74D59A40}" type="pres">
      <dgm:prSet presAssocID="{7B6B7B0D-CC4B-43A1-9EFE-150D6E89E066}" presName="node" presStyleLbl="node1" presStyleIdx="2" presStyleCnt="4" custScaleX="161805" custScaleY="90611" custRadScaleRad="100000">
        <dgm:presLayoutVars>
          <dgm:bulletEnabled val="1"/>
        </dgm:presLayoutVars>
      </dgm:prSet>
      <dgm:spPr/>
    </dgm:pt>
    <dgm:pt modelId="{2D5D0EAB-ECF2-4341-9C12-3E35CF0E4029}" type="pres">
      <dgm:prSet presAssocID="{7B6B7B0D-CC4B-43A1-9EFE-150D6E89E066}" presName="dummy" presStyleCnt="0"/>
      <dgm:spPr/>
    </dgm:pt>
    <dgm:pt modelId="{C58045AD-56D7-4CA6-842B-A6C45AE27CB1}" type="pres">
      <dgm:prSet presAssocID="{1EE7E185-3E5B-410C-B339-13B0DEA19263}" presName="sibTrans" presStyleLbl="sibTrans2D1" presStyleIdx="2" presStyleCnt="4"/>
      <dgm:spPr/>
    </dgm:pt>
    <dgm:pt modelId="{43ACC744-C605-49F3-8CB0-22B9A1B38AD4}" type="pres">
      <dgm:prSet presAssocID="{A6E5B2FB-697D-4D54-86BC-6D109FC88BC5}" presName="node" presStyleLbl="node1" presStyleIdx="3" presStyleCnt="4" custScaleX="91495" custScaleY="90231" custRadScaleRad="124165">
        <dgm:presLayoutVars>
          <dgm:bulletEnabled val="1"/>
        </dgm:presLayoutVars>
      </dgm:prSet>
      <dgm:spPr/>
    </dgm:pt>
    <dgm:pt modelId="{0AA09AE2-6EA4-4DB9-B786-74C71E58DFF2}" type="pres">
      <dgm:prSet presAssocID="{A6E5B2FB-697D-4D54-86BC-6D109FC88BC5}" presName="dummy" presStyleCnt="0"/>
      <dgm:spPr/>
    </dgm:pt>
    <dgm:pt modelId="{9F374AF1-3DCC-4C42-82A4-3631E27444AC}" type="pres">
      <dgm:prSet presAssocID="{C8D54970-AAC4-4ABB-A96A-6FF39F25322A}" presName="sibTrans" presStyleLbl="sibTrans2D1" presStyleIdx="3" presStyleCnt="4"/>
      <dgm:spPr/>
    </dgm:pt>
  </dgm:ptLst>
  <dgm:cxnLst>
    <dgm:cxn modelId="{FB8F3215-3F0B-4E32-8BAE-844E421ADD2D}" srcId="{382F7606-B425-49AE-8A2A-9898DA7E1AF0}" destId="{F522B34B-3E40-400C-B1F9-9B049E309AB2}" srcOrd="0" destOrd="0" parTransId="{9655B7F3-011A-47DA-98EE-CAA19D9A3632}" sibTransId="{8882AA08-3C5A-44F6-BBD2-21B04C93EFB3}"/>
    <dgm:cxn modelId="{0B1F371C-676E-2348-AE79-67E0DF9C10A4}" type="presOf" srcId="{40CA45F8-A4F9-4A29-958B-488F9245C058}" destId="{57358F26-7F56-4684-9D82-F25D52DA4382}" srcOrd="0" destOrd="0" presId="urn:microsoft.com/office/officeart/2005/8/layout/radial6"/>
    <dgm:cxn modelId="{5D652F2B-7DE4-664C-99D8-FC2712BA9E8A}" type="presOf" srcId="{382F7606-B425-49AE-8A2A-9898DA7E1AF0}" destId="{4C5150E9-9D62-4FDA-AFBE-6954D0831562}" srcOrd="0" destOrd="0" presId="urn:microsoft.com/office/officeart/2005/8/layout/radial6"/>
    <dgm:cxn modelId="{95D84951-A79C-3B42-8D51-32F2E3D84E7E}" type="presOf" srcId="{F522B34B-3E40-400C-B1F9-9B049E309AB2}" destId="{0E6E327E-FE09-439D-98F7-0356A553DF48}" srcOrd="0" destOrd="0" presId="urn:microsoft.com/office/officeart/2005/8/layout/radial6"/>
    <dgm:cxn modelId="{90852954-C76D-4FBC-A503-D9A3A60A7A85}" srcId="{382F7606-B425-49AE-8A2A-9898DA7E1AF0}" destId="{7B6B7B0D-CC4B-43A1-9EFE-150D6E89E066}" srcOrd="2" destOrd="0" parTransId="{078D658D-A089-41CC-99CE-CA572F538779}" sibTransId="{1EE7E185-3E5B-410C-B339-13B0DEA19263}"/>
    <dgm:cxn modelId="{00602259-F530-46E7-B5A7-F47562EEBFF1}" srcId="{40CA45F8-A4F9-4A29-958B-488F9245C058}" destId="{382F7606-B425-49AE-8A2A-9898DA7E1AF0}" srcOrd="0" destOrd="0" parTransId="{9C5637A9-BA7B-44A2-A914-8A60C1FDEFA1}" sibTransId="{CDAF5F47-CEC0-4297-8509-E38F037E1651}"/>
    <dgm:cxn modelId="{6CB4D87D-712B-1948-961C-AD949D3C335D}" type="presOf" srcId="{8882AA08-3C5A-44F6-BBD2-21B04C93EFB3}" destId="{45996B09-61FF-4FFA-BD9A-9C69958BD4A5}" srcOrd="0" destOrd="0" presId="urn:microsoft.com/office/officeart/2005/8/layout/radial6"/>
    <dgm:cxn modelId="{E9ADB887-387C-6248-BC88-295A5221209B}" type="presOf" srcId="{C8D54970-AAC4-4ABB-A96A-6FF39F25322A}" destId="{9F374AF1-3DCC-4C42-82A4-3631E27444AC}" srcOrd="0" destOrd="0" presId="urn:microsoft.com/office/officeart/2005/8/layout/radial6"/>
    <dgm:cxn modelId="{BD6A06A9-1529-4BF2-A985-103BD83BC835}" srcId="{382F7606-B425-49AE-8A2A-9898DA7E1AF0}" destId="{30388A8C-EE06-4EAC-913E-89BC62A60EBE}" srcOrd="1" destOrd="0" parTransId="{AE83E02D-83D0-4DE8-B86A-60FAAEEB131D}" sibTransId="{2A876416-4659-4852-8E47-2F9E56B1D40A}"/>
    <dgm:cxn modelId="{9851F0AD-2E53-DF40-871F-B2BFD7D4A124}" type="presOf" srcId="{7B6B7B0D-CC4B-43A1-9EFE-150D6E89E066}" destId="{D7C3120A-2794-4DEE-ADC9-E58E74D59A40}" srcOrd="0" destOrd="0" presId="urn:microsoft.com/office/officeart/2005/8/layout/radial6"/>
    <dgm:cxn modelId="{073251C6-143D-C34E-B541-DEC0118C5AF7}" type="presOf" srcId="{2A876416-4659-4852-8E47-2F9E56B1D40A}" destId="{43CC8FF5-FF5F-493A-9BFD-1A28029CE045}" srcOrd="0" destOrd="0" presId="urn:microsoft.com/office/officeart/2005/8/layout/radial6"/>
    <dgm:cxn modelId="{B3E59CE5-AD07-704C-B986-34A791D45B97}" type="presOf" srcId="{1EE7E185-3E5B-410C-B339-13B0DEA19263}" destId="{C58045AD-56D7-4CA6-842B-A6C45AE27CB1}" srcOrd="0" destOrd="0" presId="urn:microsoft.com/office/officeart/2005/8/layout/radial6"/>
    <dgm:cxn modelId="{2C4482E9-8EC8-6C48-8F40-12B72BA35F10}" type="presOf" srcId="{30388A8C-EE06-4EAC-913E-89BC62A60EBE}" destId="{AE3D4EA3-D412-4C4E-8FEC-08951C8A9DE9}" srcOrd="0" destOrd="0" presId="urn:microsoft.com/office/officeart/2005/8/layout/radial6"/>
    <dgm:cxn modelId="{E588DDEA-2258-4F49-BEE3-BD78CBB8CFB8}" srcId="{382F7606-B425-49AE-8A2A-9898DA7E1AF0}" destId="{A6E5B2FB-697D-4D54-86BC-6D109FC88BC5}" srcOrd="3" destOrd="0" parTransId="{462ADC5D-F565-4761-AE00-7C51B78219F3}" sibTransId="{C8D54970-AAC4-4ABB-A96A-6FF39F25322A}"/>
    <dgm:cxn modelId="{7BF3D6F5-6BFA-6146-A7B2-00538EBEA59D}" type="presOf" srcId="{A6E5B2FB-697D-4D54-86BC-6D109FC88BC5}" destId="{43ACC744-C605-49F3-8CB0-22B9A1B38AD4}" srcOrd="0" destOrd="0" presId="urn:microsoft.com/office/officeart/2005/8/layout/radial6"/>
    <dgm:cxn modelId="{6D9409E3-180F-134F-B196-89F143D65133}" type="presParOf" srcId="{57358F26-7F56-4684-9D82-F25D52DA4382}" destId="{4C5150E9-9D62-4FDA-AFBE-6954D0831562}" srcOrd="0" destOrd="0" presId="urn:microsoft.com/office/officeart/2005/8/layout/radial6"/>
    <dgm:cxn modelId="{2B477E68-1370-8D41-A8E6-FDE69EC45396}" type="presParOf" srcId="{57358F26-7F56-4684-9D82-F25D52DA4382}" destId="{0E6E327E-FE09-439D-98F7-0356A553DF48}" srcOrd="1" destOrd="0" presId="urn:microsoft.com/office/officeart/2005/8/layout/radial6"/>
    <dgm:cxn modelId="{3B5A9604-62E2-8F49-A457-6AD6EB5D3B58}" type="presParOf" srcId="{57358F26-7F56-4684-9D82-F25D52DA4382}" destId="{3DD0E999-FD01-4216-8003-0672E5A801FF}" srcOrd="2" destOrd="0" presId="urn:microsoft.com/office/officeart/2005/8/layout/radial6"/>
    <dgm:cxn modelId="{913013EE-3243-5549-94A2-CDA22C2047B1}" type="presParOf" srcId="{57358F26-7F56-4684-9D82-F25D52DA4382}" destId="{45996B09-61FF-4FFA-BD9A-9C69958BD4A5}" srcOrd="3" destOrd="0" presId="urn:microsoft.com/office/officeart/2005/8/layout/radial6"/>
    <dgm:cxn modelId="{83264A01-07E5-C94F-830E-87C30A01274B}" type="presParOf" srcId="{57358F26-7F56-4684-9D82-F25D52DA4382}" destId="{AE3D4EA3-D412-4C4E-8FEC-08951C8A9DE9}" srcOrd="4" destOrd="0" presId="urn:microsoft.com/office/officeart/2005/8/layout/radial6"/>
    <dgm:cxn modelId="{AB3404F7-B0F2-B741-BFFA-185A8AD6BB2D}" type="presParOf" srcId="{57358F26-7F56-4684-9D82-F25D52DA4382}" destId="{76CA306E-45E2-4B35-85A3-A03C0C00711E}" srcOrd="5" destOrd="0" presId="urn:microsoft.com/office/officeart/2005/8/layout/radial6"/>
    <dgm:cxn modelId="{5A1CB072-E66B-B84F-9295-2BBDF2E0E498}" type="presParOf" srcId="{57358F26-7F56-4684-9D82-F25D52DA4382}" destId="{43CC8FF5-FF5F-493A-9BFD-1A28029CE045}" srcOrd="6" destOrd="0" presId="urn:microsoft.com/office/officeart/2005/8/layout/radial6"/>
    <dgm:cxn modelId="{08282710-4662-874C-A3E8-C65FBB51E5C3}" type="presParOf" srcId="{57358F26-7F56-4684-9D82-F25D52DA4382}" destId="{D7C3120A-2794-4DEE-ADC9-E58E74D59A40}" srcOrd="7" destOrd="0" presId="urn:microsoft.com/office/officeart/2005/8/layout/radial6"/>
    <dgm:cxn modelId="{2153285A-EFF8-E947-80D5-F533CFC3B676}" type="presParOf" srcId="{57358F26-7F56-4684-9D82-F25D52DA4382}" destId="{2D5D0EAB-ECF2-4341-9C12-3E35CF0E4029}" srcOrd="8" destOrd="0" presId="urn:microsoft.com/office/officeart/2005/8/layout/radial6"/>
    <dgm:cxn modelId="{753FE37D-D8AE-4F45-8808-969D8B44FFC1}" type="presParOf" srcId="{57358F26-7F56-4684-9D82-F25D52DA4382}" destId="{C58045AD-56D7-4CA6-842B-A6C45AE27CB1}" srcOrd="9" destOrd="0" presId="urn:microsoft.com/office/officeart/2005/8/layout/radial6"/>
    <dgm:cxn modelId="{1C39A9A4-171C-DA44-9F26-B61CB172B6B8}" type="presParOf" srcId="{57358F26-7F56-4684-9D82-F25D52DA4382}" destId="{43ACC744-C605-49F3-8CB0-22B9A1B38AD4}" srcOrd="10" destOrd="0" presId="urn:microsoft.com/office/officeart/2005/8/layout/radial6"/>
    <dgm:cxn modelId="{08187A12-5AB4-A44D-93A6-5DC426C083C9}" type="presParOf" srcId="{57358F26-7F56-4684-9D82-F25D52DA4382}" destId="{0AA09AE2-6EA4-4DB9-B786-74C71E58DFF2}" srcOrd="11" destOrd="0" presId="urn:microsoft.com/office/officeart/2005/8/layout/radial6"/>
    <dgm:cxn modelId="{6E0C16C3-665B-BF46-AA42-D97A3FAACADF}" type="presParOf" srcId="{57358F26-7F56-4684-9D82-F25D52DA4382}" destId="{9F374AF1-3DCC-4C42-82A4-3631E27444A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5C83C-8DBA-44FA-94F3-A663C85622B5}">
      <dsp:nvSpPr>
        <dsp:cNvPr id="0" name=""/>
        <dsp:cNvSpPr/>
      </dsp:nvSpPr>
      <dsp:spPr>
        <a:xfrm>
          <a:off x="3171" y="20879"/>
          <a:ext cx="1907258" cy="720000"/>
        </a:xfrm>
        <a:prstGeom prst="rect">
          <a:avLst/>
        </a:prstGeom>
        <a:solidFill>
          <a:srgbClr val="71B34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Engineering diplomas</a:t>
          </a:r>
          <a:endParaRPr lang="fr-FR" sz="1800" kern="1200" dirty="0">
            <a:latin typeface="Arial"/>
            <a:cs typeface="Arial"/>
          </a:endParaRPr>
        </a:p>
      </dsp:txBody>
      <dsp:txXfrm>
        <a:off x="3171" y="20879"/>
        <a:ext cx="1907258" cy="720000"/>
      </dsp:txXfrm>
    </dsp:sp>
    <dsp:sp modelId="{E62604B8-F0AF-4964-9682-5273C5AA2EFC}">
      <dsp:nvSpPr>
        <dsp:cNvPr id="0" name=""/>
        <dsp:cNvSpPr/>
      </dsp:nvSpPr>
      <dsp:spPr>
        <a:xfrm>
          <a:off x="5" y="747871"/>
          <a:ext cx="1907258" cy="1344621"/>
        </a:xfrm>
        <a:prstGeom prst="rect">
          <a:avLst/>
        </a:prstGeom>
        <a:solidFill>
          <a:srgbClr val="71B34D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8 </a:t>
          </a:r>
          <a:r>
            <a:rPr lang="fr-FR" sz="1600" kern="1200" dirty="0" err="1">
              <a:latin typeface="Arial"/>
              <a:cs typeface="Arial"/>
            </a:rPr>
            <a:t>diplomas</a:t>
          </a:r>
          <a:endParaRPr lang="fr-FR" sz="1600" kern="1200" dirty="0">
            <a:latin typeface="Arial"/>
            <a:cs typeface="Arial"/>
          </a:endParaRPr>
        </a:p>
      </dsp:txBody>
      <dsp:txXfrm>
        <a:off x="5" y="747871"/>
        <a:ext cx="1907258" cy="1344621"/>
      </dsp:txXfrm>
    </dsp:sp>
    <dsp:sp modelId="{296FB9B1-586A-40D8-9D04-A8F0F34F114B}">
      <dsp:nvSpPr>
        <dsp:cNvPr id="0" name=""/>
        <dsp:cNvSpPr/>
      </dsp:nvSpPr>
      <dsp:spPr>
        <a:xfrm>
          <a:off x="2177447" y="20879"/>
          <a:ext cx="1907258" cy="720000"/>
        </a:xfrm>
        <a:prstGeom prst="rect">
          <a:avLst/>
        </a:prstGeom>
        <a:solidFill>
          <a:srgbClr val="0497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State </a:t>
          </a:r>
          <a:r>
            <a:rPr lang="fr-FR" sz="1800" kern="1200" dirty="0" err="1">
              <a:latin typeface="Arial"/>
              <a:cs typeface="Arial"/>
            </a:rPr>
            <a:t>diplomas</a:t>
          </a:r>
          <a:endParaRPr lang="fr-FR" sz="1800" kern="1200" dirty="0">
            <a:latin typeface="Arial"/>
            <a:cs typeface="Arial"/>
          </a:endParaRPr>
        </a:p>
      </dsp:txBody>
      <dsp:txXfrm>
        <a:off x="2177447" y="20879"/>
        <a:ext cx="1907258" cy="720000"/>
      </dsp:txXfrm>
    </dsp:sp>
    <dsp:sp modelId="{93EF656A-4FC6-4EED-BD30-EBF0293DE79F}">
      <dsp:nvSpPr>
        <dsp:cNvPr id="0" name=""/>
        <dsp:cNvSpPr/>
      </dsp:nvSpPr>
      <dsp:spPr>
        <a:xfrm>
          <a:off x="2177447" y="740879"/>
          <a:ext cx="1907258" cy="1344621"/>
        </a:xfrm>
        <a:prstGeom prst="rect">
          <a:avLst/>
        </a:prstGeom>
        <a:solidFill>
          <a:srgbClr val="0097AA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5 state </a:t>
          </a:r>
          <a:r>
            <a:rPr lang="fr-FR" sz="1600" kern="1200" dirty="0" err="1">
              <a:latin typeface="Arial"/>
              <a:cs typeface="Arial"/>
            </a:rPr>
            <a:t>health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diplomas</a:t>
          </a:r>
          <a:endParaRPr lang="fr-FR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5 state </a:t>
          </a:r>
          <a:r>
            <a:rPr lang="fr-FR" sz="1600" kern="1200" dirty="0" err="1">
              <a:latin typeface="Arial"/>
              <a:cs typeface="Arial"/>
            </a:rPr>
            <a:t>paramedical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diplomas</a:t>
          </a:r>
          <a:endParaRPr lang="fr-FR" sz="1600" kern="1200" dirty="0">
            <a:latin typeface="Arial"/>
            <a:cs typeface="Arial"/>
          </a:endParaRPr>
        </a:p>
      </dsp:txBody>
      <dsp:txXfrm>
        <a:off x="2177447" y="740879"/>
        <a:ext cx="1907258" cy="1344621"/>
      </dsp:txXfrm>
    </dsp:sp>
    <dsp:sp modelId="{9695F789-7FB2-464D-9DBC-5257FA3E48E1}">
      <dsp:nvSpPr>
        <dsp:cNvPr id="0" name=""/>
        <dsp:cNvSpPr/>
      </dsp:nvSpPr>
      <dsp:spPr>
        <a:xfrm>
          <a:off x="4351722" y="20879"/>
          <a:ext cx="1907258" cy="720000"/>
        </a:xfrm>
        <a:prstGeom prst="rect">
          <a:avLst/>
        </a:prstGeom>
        <a:solidFill>
          <a:srgbClr val="C437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latin typeface="Arial"/>
              <a:cs typeface="Arial"/>
            </a:rPr>
            <a:t>Institutional</a:t>
          </a:r>
          <a:r>
            <a:rPr lang="fr-FR" sz="1800" kern="1200" dirty="0">
              <a:latin typeface="Arial"/>
              <a:cs typeface="Arial"/>
            </a:rPr>
            <a:t> </a:t>
          </a:r>
          <a:r>
            <a:rPr lang="fr-FR" sz="1800" kern="1200" dirty="0" err="1">
              <a:latin typeface="Arial"/>
              <a:cs typeface="Arial"/>
            </a:rPr>
            <a:t>diplomas</a:t>
          </a:r>
          <a:endParaRPr lang="fr-FR" sz="1800" kern="1200" dirty="0">
            <a:latin typeface="Arial"/>
            <a:cs typeface="Arial"/>
          </a:endParaRPr>
        </a:p>
      </dsp:txBody>
      <dsp:txXfrm>
        <a:off x="4351722" y="20879"/>
        <a:ext cx="1907258" cy="720000"/>
      </dsp:txXfrm>
    </dsp:sp>
    <dsp:sp modelId="{DD84AE66-FD5E-4EDE-B6E9-BAFD86B3F8BD}">
      <dsp:nvSpPr>
        <dsp:cNvPr id="0" name=""/>
        <dsp:cNvSpPr/>
      </dsp:nvSpPr>
      <dsp:spPr>
        <a:xfrm>
          <a:off x="4351722" y="740879"/>
          <a:ext cx="1907258" cy="1344621"/>
        </a:xfrm>
        <a:prstGeom prst="rect">
          <a:avLst/>
        </a:prstGeom>
        <a:solidFill>
          <a:srgbClr val="C43771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407 </a:t>
          </a:r>
          <a:r>
            <a:rPr lang="fr-FR" sz="1600" kern="1200" dirty="0" err="1">
              <a:latin typeface="Arial"/>
              <a:cs typeface="Arial"/>
            </a:rPr>
            <a:t>diplomas</a:t>
          </a:r>
          <a:endParaRPr lang="fr-FR" sz="1600" kern="1200" dirty="0">
            <a:latin typeface="Arial"/>
            <a:cs typeface="Arial"/>
          </a:endParaRPr>
        </a:p>
      </dsp:txBody>
      <dsp:txXfrm>
        <a:off x="4351722" y="740879"/>
        <a:ext cx="1907258" cy="1344621"/>
      </dsp:txXfrm>
    </dsp:sp>
    <dsp:sp modelId="{FC31F089-A4B8-4EEE-860D-DED5BA643720}">
      <dsp:nvSpPr>
        <dsp:cNvPr id="0" name=""/>
        <dsp:cNvSpPr/>
      </dsp:nvSpPr>
      <dsp:spPr>
        <a:xfrm>
          <a:off x="6525997" y="20879"/>
          <a:ext cx="1907258" cy="720000"/>
        </a:xfrm>
        <a:prstGeom prst="rect">
          <a:avLst/>
        </a:prstGeom>
        <a:solidFill>
          <a:srgbClr val="DB8C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latin typeface="Arial"/>
              <a:cs typeface="Arial"/>
            </a:rPr>
            <a:t>Doctorate</a:t>
          </a:r>
          <a:endParaRPr lang="fr-FR" sz="1800" kern="1200" dirty="0">
            <a:latin typeface="Arial"/>
            <a:cs typeface="Arial"/>
          </a:endParaRPr>
        </a:p>
      </dsp:txBody>
      <dsp:txXfrm>
        <a:off x="6525997" y="20879"/>
        <a:ext cx="1907258" cy="720000"/>
      </dsp:txXfrm>
    </dsp:sp>
    <dsp:sp modelId="{112C6E03-8570-4968-82E8-0ABDEF92D1B3}">
      <dsp:nvSpPr>
        <dsp:cNvPr id="0" name=""/>
        <dsp:cNvSpPr/>
      </dsp:nvSpPr>
      <dsp:spPr>
        <a:xfrm>
          <a:off x="6525997" y="740879"/>
          <a:ext cx="1907258" cy="1344621"/>
        </a:xfrm>
        <a:prstGeom prst="rect">
          <a:avLst/>
        </a:prstGeom>
        <a:solidFill>
          <a:srgbClr val="DB8C31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10 </a:t>
          </a:r>
          <a:r>
            <a:rPr lang="fr-FR" sz="1600" kern="1200" dirty="0" err="1">
              <a:latin typeface="Arial"/>
              <a:cs typeface="Arial"/>
            </a:rPr>
            <a:t>disciplinary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fields</a:t>
          </a:r>
          <a:endParaRPr lang="fr-FR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85 PhD programs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41 disciplines</a:t>
          </a:r>
        </a:p>
      </dsp:txBody>
      <dsp:txXfrm>
        <a:off x="6525997" y="740879"/>
        <a:ext cx="1907258" cy="1344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3AAEF-802D-49B3-A190-B7AE9D1150CE}">
      <dsp:nvSpPr>
        <dsp:cNvPr id="0" name=""/>
        <dsp:cNvSpPr/>
      </dsp:nvSpPr>
      <dsp:spPr>
        <a:xfrm>
          <a:off x="4354876" y="4112"/>
          <a:ext cx="1884960" cy="650957"/>
        </a:xfrm>
        <a:prstGeom prst="rect">
          <a:avLst/>
        </a:prstGeom>
        <a:solidFill>
          <a:srgbClr val="C437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latin typeface="Arial"/>
              <a:cs typeface="Arial"/>
            </a:rPr>
            <a:t>Bachelor’s</a:t>
          </a:r>
          <a:r>
            <a:rPr lang="fr-FR" sz="1800" kern="1200" dirty="0">
              <a:latin typeface="Arial"/>
              <a:cs typeface="Arial"/>
            </a:rPr>
            <a:t> </a:t>
          </a:r>
          <a:r>
            <a:rPr lang="fr-FR" sz="1800" kern="1200" dirty="0" err="1">
              <a:latin typeface="Arial"/>
              <a:cs typeface="Arial"/>
            </a:rPr>
            <a:t>degree</a:t>
          </a:r>
          <a:endParaRPr lang="fr-FR" sz="1800" kern="1200" dirty="0">
            <a:latin typeface="Arial"/>
            <a:cs typeface="Arial"/>
          </a:endParaRPr>
        </a:p>
      </dsp:txBody>
      <dsp:txXfrm>
        <a:off x="4354876" y="4112"/>
        <a:ext cx="1884960" cy="650957"/>
      </dsp:txXfrm>
    </dsp:sp>
    <dsp:sp modelId="{9B82D867-F466-4653-8208-36D0F38830E1}">
      <dsp:nvSpPr>
        <dsp:cNvPr id="0" name=""/>
        <dsp:cNvSpPr/>
      </dsp:nvSpPr>
      <dsp:spPr>
        <a:xfrm>
          <a:off x="4354876" y="640109"/>
          <a:ext cx="1884960" cy="1493279"/>
        </a:xfrm>
        <a:prstGeom prst="rect">
          <a:avLst/>
        </a:prstGeom>
        <a:solidFill>
          <a:srgbClr val="C43771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37 mentions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108 </a:t>
          </a:r>
          <a:r>
            <a:rPr lang="fr-FR" sz="1600" kern="1200" dirty="0" err="1">
              <a:latin typeface="Arial"/>
              <a:cs typeface="Arial"/>
            </a:rPr>
            <a:t>vocational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degree</a:t>
          </a:r>
          <a:r>
            <a:rPr lang="fr-FR" sz="1600" kern="1200" dirty="0">
              <a:latin typeface="Arial"/>
              <a:cs typeface="Arial"/>
            </a:rPr>
            <a:t> programs</a:t>
          </a:r>
        </a:p>
      </dsp:txBody>
      <dsp:txXfrm>
        <a:off x="4354876" y="640109"/>
        <a:ext cx="1884960" cy="1493279"/>
      </dsp:txXfrm>
    </dsp:sp>
    <dsp:sp modelId="{B6BB57A6-1911-497D-A9CE-50AA3B55DF28}">
      <dsp:nvSpPr>
        <dsp:cNvPr id="0" name=""/>
        <dsp:cNvSpPr/>
      </dsp:nvSpPr>
      <dsp:spPr>
        <a:xfrm>
          <a:off x="2202533" y="4211"/>
          <a:ext cx="1886156" cy="683185"/>
        </a:xfrm>
        <a:prstGeom prst="rect">
          <a:avLst/>
        </a:prstGeom>
        <a:solidFill>
          <a:srgbClr val="C437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latin typeface="Arial"/>
              <a:cs typeface="Arial"/>
            </a:rPr>
            <a:t>Professional </a:t>
          </a:r>
          <a:r>
            <a:rPr lang="fr-FR" sz="1800" kern="1200" dirty="0" err="1">
              <a:latin typeface="Arial"/>
              <a:cs typeface="Arial"/>
            </a:rPr>
            <a:t>bachelor’s</a:t>
          </a:r>
          <a:r>
            <a:rPr lang="fr-FR" sz="1800" kern="1200" dirty="0">
              <a:latin typeface="Arial"/>
              <a:cs typeface="Arial"/>
            </a:rPr>
            <a:t> </a:t>
          </a:r>
          <a:r>
            <a:rPr lang="fr-FR" sz="1800" kern="1200" dirty="0" err="1">
              <a:latin typeface="Arial"/>
              <a:cs typeface="Arial"/>
            </a:rPr>
            <a:t>degree</a:t>
          </a:r>
          <a:endParaRPr lang="fr-FR" sz="1800" kern="1200" dirty="0">
            <a:latin typeface="Arial"/>
            <a:cs typeface="Arial"/>
          </a:endParaRPr>
        </a:p>
      </dsp:txBody>
      <dsp:txXfrm>
        <a:off x="2202533" y="4211"/>
        <a:ext cx="1886156" cy="683185"/>
      </dsp:txXfrm>
    </dsp:sp>
    <dsp:sp modelId="{FA186978-78F3-45E8-BD09-47A3EAC3607A}">
      <dsp:nvSpPr>
        <dsp:cNvPr id="0" name=""/>
        <dsp:cNvSpPr/>
      </dsp:nvSpPr>
      <dsp:spPr>
        <a:xfrm>
          <a:off x="2197017" y="689726"/>
          <a:ext cx="1890010" cy="1493279"/>
        </a:xfrm>
        <a:prstGeom prst="rect">
          <a:avLst/>
        </a:prstGeom>
        <a:solidFill>
          <a:srgbClr val="C43771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 58 mentions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 78 </a:t>
          </a:r>
          <a:r>
            <a:rPr lang="fr-FR" sz="1600" kern="1200" dirty="0" err="1">
              <a:latin typeface="Arial"/>
              <a:cs typeface="Arial"/>
            </a:rPr>
            <a:t>vocational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degree</a:t>
          </a:r>
          <a:r>
            <a:rPr lang="fr-FR" sz="1600" kern="1200" dirty="0">
              <a:latin typeface="Arial"/>
              <a:cs typeface="Arial"/>
            </a:rPr>
            <a:t> programs</a:t>
          </a:r>
        </a:p>
      </dsp:txBody>
      <dsp:txXfrm>
        <a:off x="2197017" y="689726"/>
        <a:ext cx="1890010" cy="1493279"/>
      </dsp:txXfrm>
    </dsp:sp>
    <dsp:sp modelId="{A5B5C406-062F-4DD4-B6CD-5CAC9F940B7F}">
      <dsp:nvSpPr>
        <dsp:cNvPr id="0" name=""/>
        <dsp:cNvSpPr/>
      </dsp:nvSpPr>
      <dsp:spPr>
        <a:xfrm>
          <a:off x="22225" y="5239"/>
          <a:ext cx="1904124" cy="650957"/>
        </a:xfrm>
        <a:prstGeom prst="rect">
          <a:avLst/>
        </a:prstGeom>
        <a:solidFill>
          <a:srgbClr val="DB8C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latin typeface="Arial"/>
              <a:cs typeface="Arial"/>
            </a:rPr>
            <a:t>Techological</a:t>
          </a:r>
          <a:r>
            <a:rPr lang="fr-FR" sz="1400" kern="1200" dirty="0">
              <a:latin typeface="Arial"/>
              <a:cs typeface="Arial"/>
            </a:rPr>
            <a:t> </a:t>
          </a:r>
          <a:r>
            <a:rPr lang="fr-FR" sz="1400" kern="1200" dirty="0" err="1">
              <a:latin typeface="Arial"/>
              <a:cs typeface="Arial"/>
            </a:rPr>
            <a:t>University</a:t>
          </a:r>
          <a:r>
            <a:rPr lang="fr-FR" sz="1400" kern="1200" dirty="0">
              <a:latin typeface="Arial"/>
              <a:cs typeface="Arial"/>
            </a:rPr>
            <a:t> </a:t>
          </a:r>
          <a:r>
            <a:rPr lang="fr-FR" sz="1400" kern="1200" dirty="0" err="1">
              <a:latin typeface="Arial"/>
              <a:cs typeface="Arial"/>
            </a:rPr>
            <a:t>Bachelor</a:t>
          </a:r>
          <a:r>
            <a:rPr lang="fr-FR" sz="1400" kern="1200" dirty="0">
              <a:latin typeface="Arial"/>
              <a:cs typeface="Arial"/>
            </a:rPr>
            <a:t> </a:t>
          </a:r>
        </a:p>
      </dsp:txBody>
      <dsp:txXfrm>
        <a:off x="22225" y="5239"/>
        <a:ext cx="1904124" cy="650957"/>
      </dsp:txXfrm>
    </dsp:sp>
    <dsp:sp modelId="{874BEA66-E83C-41A8-A49A-A001D78AC73F}">
      <dsp:nvSpPr>
        <dsp:cNvPr id="0" name=""/>
        <dsp:cNvSpPr/>
      </dsp:nvSpPr>
      <dsp:spPr>
        <a:xfrm>
          <a:off x="16547" y="640109"/>
          <a:ext cx="1904124" cy="1493279"/>
        </a:xfrm>
        <a:prstGeom prst="rect">
          <a:avLst/>
        </a:prstGeom>
        <a:solidFill>
          <a:srgbClr val="DB8C31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18 </a:t>
          </a:r>
          <a:r>
            <a:rPr lang="fr-FR" sz="1600" kern="1200" dirty="0" err="1">
              <a:latin typeface="Arial"/>
              <a:cs typeface="Arial"/>
            </a:rPr>
            <a:t>diplomas</a:t>
          </a:r>
          <a:endParaRPr lang="fr-FR" sz="1600" kern="1200" dirty="0">
            <a:latin typeface="Arial"/>
            <a:cs typeface="Aria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35 </a:t>
          </a:r>
          <a:r>
            <a:rPr lang="fr-FR" sz="1600" kern="1200" dirty="0" err="1">
              <a:latin typeface="Arial"/>
              <a:cs typeface="Arial"/>
            </a:rPr>
            <a:t>vocational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degree</a:t>
          </a:r>
          <a:r>
            <a:rPr lang="fr-FR" sz="1600" kern="1200" dirty="0">
              <a:latin typeface="Arial"/>
              <a:cs typeface="Arial"/>
            </a:rPr>
            <a:t> </a:t>
          </a:r>
          <a:r>
            <a:rPr lang="fr-FR" sz="1600" kern="1200" dirty="0" err="1">
              <a:latin typeface="Arial"/>
              <a:cs typeface="Arial"/>
            </a:rPr>
            <a:t>vocational</a:t>
          </a:r>
          <a:r>
            <a:rPr lang="fr-FR" sz="1600" kern="1200" dirty="0">
              <a:latin typeface="Arial"/>
              <a:cs typeface="Arial"/>
            </a:rPr>
            <a:t> programs</a:t>
          </a:r>
        </a:p>
      </dsp:txBody>
      <dsp:txXfrm>
        <a:off x="16547" y="640109"/>
        <a:ext cx="1904124" cy="1493279"/>
      </dsp:txXfrm>
    </dsp:sp>
    <dsp:sp modelId="{6BC4EAEF-1ED1-4E11-9E21-8CA98D513496}">
      <dsp:nvSpPr>
        <dsp:cNvPr id="0" name=""/>
        <dsp:cNvSpPr/>
      </dsp:nvSpPr>
      <dsp:spPr>
        <a:xfrm>
          <a:off x="6531026" y="859"/>
          <a:ext cx="1927628" cy="650957"/>
        </a:xfrm>
        <a:prstGeom prst="rect">
          <a:avLst/>
        </a:prstGeom>
        <a:solidFill>
          <a:srgbClr val="0497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latin typeface="Arial"/>
              <a:cs typeface="Arial"/>
            </a:rPr>
            <a:t>Master’s</a:t>
          </a:r>
          <a:r>
            <a:rPr lang="fr-FR" sz="1800" kern="1200" dirty="0">
              <a:latin typeface="Arial"/>
              <a:cs typeface="Arial"/>
            </a:rPr>
            <a:t> </a:t>
          </a:r>
          <a:r>
            <a:rPr lang="fr-FR" sz="1800" kern="1200" dirty="0" err="1">
              <a:latin typeface="Arial"/>
              <a:cs typeface="Arial"/>
            </a:rPr>
            <a:t>degree</a:t>
          </a:r>
          <a:endParaRPr lang="fr-FR" sz="1800" kern="1200" dirty="0">
            <a:latin typeface="Arial"/>
            <a:cs typeface="Arial"/>
          </a:endParaRPr>
        </a:p>
      </dsp:txBody>
      <dsp:txXfrm>
        <a:off x="6531026" y="859"/>
        <a:ext cx="1927628" cy="650957"/>
      </dsp:txXfrm>
    </dsp:sp>
    <dsp:sp modelId="{9C1873A3-3597-4423-99B2-94479A5DF2A2}">
      <dsp:nvSpPr>
        <dsp:cNvPr id="0" name=""/>
        <dsp:cNvSpPr/>
      </dsp:nvSpPr>
      <dsp:spPr>
        <a:xfrm>
          <a:off x="6530926" y="640109"/>
          <a:ext cx="1927628" cy="1493279"/>
        </a:xfrm>
        <a:prstGeom prst="rect">
          <a:avLst/>
        </a:prstGeom>
        <a:solidFill>
          <a:srgbClr val="0497AA">
            <a:alpha val="33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99 mention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/>
              <a:cs typeface="Arial"/>
            </a:rPr>
            <a:t>327 </a:t>
          </a:r>
          <a:r>
            <a:rPr lang="fr-FR" sz="1600" kern="1200" dirty="0" err="1">
              <a:latin typeface="Arial"/>
              <a:cs typeface="Arial"/>
            </a:rPr>
            <a:t>vocational</a:t>
          </a:r>
          <a:r>
            <a:rPr lang="fr-FR" sz="1600" kern="1200" dirty="0">
              <a:latin typeface="Arial"/>
              <a:cs typeface="Arial"/>
            </a:rPr>
            <a:t> programs</a:t>
          </a:r>
        </a:p>
      </dsp:txBody>
      <dsp:txXfrm>
        <a:off x="6530926" y="640109"/>
        <a:ext cx="1927628" cy="14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4D80C-D312-4B8F-9CE8-F2669B29021E}">
      <dsp:nvSpPr>
        <dsp:cNvPr id="0" name=""/>
        <dsp:cNvSpPr/>
      </dsp:nvSpPr>
      <dsp:spPr>
        <a:xfrm>
          <a:off x="528643" y="573897"/>
          <a:ext cx="3725676" cy="3725676"/>
        </a:xfrm>
        <a:prstGeom prst="blockArc">
          <a:avLst>
            <a:gd name="adj1" fmla="val 11880002"/>
            <a:gd name="adj2" fmla="val 16200001"/>
            <a:gd name="adj3" fmla="val 4644"/>
          </a:avLst>
        </a:prstGeom>
        <a:solidFill>
          <a:srgbClr val="0097AA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F3B6-4850-4F0C-897C-45DB541FDA75}">
      <dsp:nvSpPr>
        <dsp:cNvPr id="0" name=""/>
        <dsp:cNvSpPr/>
      </dsp:nvSpPr>
      <dsp:spPr>
        <a:xfrm>
          <a:off x="528643" y="573897"/>
          <a:ext cx="3725676" cy="3725676"/>
        </a:xfrm>
        <a:prstGeom prst="blockArc">
          <a:avLst>
            <a:gd name="adj1" fmla="val 7559999"/>
            <a:gd name="adj2" fmla="val 11880002"/>
            <a:gd name="adj3" fmla="val 4644"/>
          </a:avLst>
        </a:prstGeom>
        <a:solidFill>
          <a:srgbClr val="0097AA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14482-3C00-4D14-BCCD-E9EC90F5058F}">
      <dsp:nvSpPr>
        <dsp:cNvPr id="0" name=""/>
        <dsp:cNvSpPr/>
      </dsp:nvSpPr>
      <dsp:spPr>
        <a:xfrm>
          <a:off x="509233" y="573897"/>
          <a:ext cx="3725676" cy="3725676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rgbClr val="0097AA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F7269-C10F-448E-B71F-27422E2AB164}">
      <dsp:nvSpPr>
        <dsp:cNvPr id="0" name=""/>
        <dsp:cNvSpPr/>
      </dsp:nvSpPr>
      <dsp:spPr>
        <a:xfrm>
          <a:off x="509232" y="573898"/>
          <a:ext cx="3725676" cy="3725676"/>
        </a:xfrm>
        <a:prstGeom prst="blockArc">
          <a:avLst>
            <a:gd name="adj1" fmla="val 20520005"/>
            <a:gd name="adj2" fmla="val 3239998"/>
            <a:gd name="adj3" fmla="val 4644"/>
          </a:avLst>
        </a:prstGeom>
        <a:solidFill>
          <a:srgbClr val="0097AA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AC4DC-E81E-4734-8049-BFDA2E156774}">
      <dsp:nvSpPr>
        <dsp:cNvPr id="0" name=""/>
        <dsp:cNvSpPr/>
      </dsp:nvSpPr>
      <dsp:spPr>
        <a:xfrm>
          <a:off x="509231" y="573897"/>
          <a:ext cx="3725676" cy="3725676"/>
        </a:xfrm>
        <a:prstGeom prst="blockArc">
          <a:avLst>
            <a:gd name="adj1" fmla="val 16200002"/>
            <a:gd name="adj2" fmla="val 20520007"/>
            <a:gd name="adj3" fmla="val 4644"/>
          </a:avLst>
        </a:prstGeom>
        <a:solidFill>
          <a:srgbClr val="0097AA">
            <a:alpha val="2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D1857-DEC0-4B81-A650-7304999BCB1F}">
      <dsp:nvSpPr>
        <dsp:cNvPr id="0" name=""/>
        <dsp:cNvSpPr/>
      </dsp:nvSpPr>
      <dsp:spPr>
        <a:xfrm>
          <a:off x="1459468" y="1449793"/>
          <a:ext cx="1997484" cy="199746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>
              <a:latin typeface="Arial"/>
              <a:cs typeface="Arial"/>
            </a:rPr>
            <a:t>AMIDEX</a:t>
          </a:r>
        </a:p>
      </dsp:txBody>
      <dsp:txXfrm>
        <a:off x="1751993" y="1742315"/>
        <a:ext cx="1412434" cy="1412422"/>
      </dsp:txXfrm>
    </dsp:sp>
    <dsp:sp modelId="{374EED58-414A-4EC0-B70A-57765901FA10}">
      <dsp:nvSpPr>
        <dsp:cNvPr id="0" name=""/>
        <dsp:cNvSpPr/>
      </dsp:nvSpPr>
      <dsp:spPr>
        <a:xfrm>
          <a:off x="1508068" y="-246849"/>
          <a:ext cx="1728005" cy="1728005"/>
        </a:xfrm>
        <a:prstGeom prst="ellipse">
          <a:avLst/>
        </a:prstGeom>
        <a:solidFill>
          <a:srgbClr val="0097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>
              <a:latin typeface="Arial"/>
              <a:cs typeface="Arial"/>
            </a:rPr>
            <a:t>Promoting</a:t>
          </a:r>
          <a:r>
            <a:rPr lang="fr-FR" sz="1300" kern="1200" dirty="0">
              <a:latin typeface="Arial"/>
              <a:cs typeface="Arial"/>
            </a:rPr>
            <a:t> AMU and </a:t>
          </a:r>
          <a:r>
            <a:rPr lang="fr-FR" sz="1300" kern="1200" dirty="0" err="1">
              <a:latin typeface="Arial"/>
              <a:cs typeface="Arial"/>
            </a:rPr>
            <a:t>its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region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abroad</a:t>
          </a:r>
          <a:endParaRPr lang="fr-FR" sz="1300" kern="1200" dirty="0">
            <a:latin typeface="Arial"/>
            <a:cs typeface="Arial"/>
          </a:endParaRPr>
        </a:p>
      </dsp:txBody>
      <dsp:txXfrm>
        <a:off x="1761128" y="6211"/>
        <a:ext cx="1221885" cy="1221885"/>
      </dsp:txXfrm>
    </dsp:sp>
    <dsp:sp modelId="{D9B95795-AF5A-49BE-BEF6-6B20BC7BC1E8}">
      <dsp:nvSpPr>
        <dsp:cNvPr id="0" name=""/>
        <dsp:cNvSpPr/>
      </dsp:nvSpPr>
      <dsp:spPr>
        <a:xfrm>
          <a:off x="3238594" y="1010454"/>
          <a:ext cx="1728005" cy="1728005"/>
        </a:xfrm>
        <a:prstGeom prst="ellipse">
          <a:avLst/>
        </a:prstGeom>
        <a:solidFill>
          <a:srgbClr val="0097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>
              <a:latin typeface="Arial"/>
              <a:cs typeface="Arial"/>
            </a:rPr>
            <a:t>Strenghening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AMU’s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attractivity</a:t>
          </a:r>
          <a:r>
            <a:rPr lang="fr-FR" sz="1300" kern="1200" dirty="0">
              <a:latin typeface="Arial"/>
              <a:cs typeface="Arial"/>
            </a:rPr>
            <a:t> and </a:t>
          </a:r>
          <a:r>
            <a:rPr lang="fr-FR" sz="1300" kern="1200" dirty="0" err="1">
              <a:latin typeface="Arial"/>
              <a:cs typeface="Arial"/>
            </a:rPr>
            <a:t>reputation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abroad</a:t>
          </a:r>
          <a:endParaRPr lang="fr-FR" sz="1300" kern="1200" dirty="0">
            <a:latin typeface="Arial"/>
            <a:cs typeface="Arial"/>
          </a:endParaRPr>
        </a:p>
      </dsp:txBody>
      <dsp:txXfrm>
        <a:off x="3491654" y="1263514"/>
        <a:ext cx="1221885" cy="1221885"/>
      </dsp:txXfrm>
    </dsp:sp>
    <dsp:sp modelId="{DED5E9B5-8E12-4B1F-801C-781A8D3B660D}">
      <dsp:nvSpPr>
        <dsp:cNvPr id="0" name=""/>
        <dsp:cNvSpPr/>
      </dsp:nvSpPr>
      <dsp:spPr>
        <a:xfrm>
          <a:off x="2577592" y="3044806"/>
          <a:ext cx="1728005" cy="1728005"/>
        </a:xfrm>
        <a:prstGeom prst="ellipse">
          <a:avLst/>
        </a:prstGeom>
        <a:solidFill>
          <a:srgbClr val="0097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>
              <a:latin typeface="Arial"/>
              <a:cs typeface="Arial"/>
            </a:rPr>
            <a:t>Strenghening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AMU’s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partnerships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with</a:t>
          </a:r>
          <a:r>
            <a:rPr lang="fr-FR" sz="1300" kern="1200" dirty="0">
              <a:latin typeface="Arial"/>
              <a:cs typeface="Arial"/>
            </a:rPr>
            <a:t> the </a:t>
          </a:r>
          <a:r>
            <a:rPr lang="fr-FR" sz="1300" kern="1200" dirty="0" err="1">
              <a:latin typeface="Arial"/>
              <a:cs typeface="Arial"/>
            </a:rPr>
            <a:t>socio-economic</a:t>
          </a:r>
          <a:r>
            <a:rPr lang="fr-FR" sz="1300" kern="1200" dirty="0">
              <a:latin typeface="Arial"/>
              <a:cs typeface="Arial"/>
            </a:rPr>
            <a:t> world</a:t>
          </a:r>
        </a:p>
      </dsp:txBody>
      <dsp:txXfrm>
        <a:off x="2830652" y="3297866"/>
        <a:ext cx="1221885" cy="1221885"/>
      </dsp:txXfrm>
    </dsp:sp>
    <dsp:sp modelId="{65816797-6C2E-4EB1-B490-CE570918564D}">
      <dsp:nvSpPr>
        <dsp:cNvPr id="0" name=""/>
        <dsp:cNvSpPr/>
      </dsp:nvSpPr>
      <dsp:spPr>
        <a:xfrm>
          <a:off x="438544" y="3044806"/>
          <a:ext cx="1728005" cy="1728005"/>
        </a:xfrm>
        <a:prstGeom prst="ellipse">
          <a:avLst/>
        </a:prstGeom>
        <a:solidFill>
          <a:srgbClr val="0097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>
              <a:latin typeface="Arial"/>
              <a:cs typeface="Arial"/>
            </a:rPr>
            <a:t>Supporting</a:t>
          </a:r>
          <a:r>
            <a:rPr lang="fr-FR" sz="1300" kern="1200" dirty="0">
              <a:latin typeface="Arial"/>
              <a:cs typeface="Arial"/>
            </a:rPr>
            <a:t> collaborative and </a:t>
          </a:r>
          <a:r>
            <a:rPr lang="fr-FR" sz="1300" kern="1200" dirty="0" err="1">
              <a:latin typeface="Arial"/>
              <a:cs typeface="Arial"/>
            </a:rPr>
            <a:t>interdisciplinary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research</a:t>
          </a:r>
          <a:r>
            <a:rPr lang="fr-FR" sz="1300" kern="1200" dirty="0">
              <a:latin typeface="Arial"/>
              <a:cs typeface="Arial"/>
            </a:rPr>
            <a:t>, as </a:t>
          </a:r>
          <a:r>
            <a:rPr lang="fr-FR" sz="1300" kern="1200" dirty="0" err="1">
              <a:latin typeface="Arial"/>
              <a:cs typeface="Arial"/>
            </a:rPr>
            <a:t>well</a:t>
          </a:r>
          <a:r>
            <a:rPr lang="fr-FR" sz="1300" kern="1200" dirty="0">
              <a:latin typeface="Arial"/>
              <a:cs typeface="Arial"/>
            </a:rPr>
            <a:t> as innovation</a:t>
          </a:r>
        </a:p>
      </dsp:txBody>
      <dsp:txXfrm>
        <a:off x="691604" y="3297866"/>
        <a:ext cx="1221885" cy="1221885"/>
      </dsp:txXfrm>
    </dsp:sp>
    <dsp:sp modelId="{28D5F32B-3484-44F8-BD97-DED7191B454B}">
      <dsp:nvSpPr>
        <dsp:cNvPr id="0" name=""/>
        <dsp:cNvSpPr/>
      </dsp:nvSpPr>
      <dsp:spPr>
        <a:xfrm>
          <a:off x="-222457" y="1010450"/>
          <a:ext cx="1728005" cy="1728005"/>
        </a:xfrm>
        <a:prstGeom prst="ellipse">
          <a:avLst/>
        </a:prstGeom>
        <a:solidFill>
          <a:srgbClr val="0097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>
              <a:latin typeface="Arial"/>
              <a:cs typeface="Arial"/>
            </a:rPr>
            <a:t>Developing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innovative</a:t>
          </a:r>
          <a:r>
            <a:rPr lang="fr-FR" sz="1300" kern="1200" dirty="0">
              <a:latin typeface="Arial"/>
              <a:cs typeface="Arial"/>
            </a:rPr>
            <a:t> and </a:t>
          </a:r>
          <a:r>
            <a:rPr lang="fr-FR" sz="1300" kern="1200" dirty="0" err="1">
              <a:latin typeface="Arial"/>
              <a:cs typeface="Arial"/>
            </a:rPr>
            <a:t>interdisciplinary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teaching</a:t>
          </a:r>
          <a:r>
            <a:rPr lang="fr-FR" sz="1300" kern="1200" dirty="0">
              <a:latin typeface="Arial"/>
              <a:cs typeface="Arial"/>
            </a:rPr>
            <a:t> </a:t>
          </a:r>
          <a:r>
            <a:rPr lang="fr-FR" sz="1300" kern="1200" dirty="0" err="1">
              <a:latin typeface="Arial"/>
              <a:cs typeface="Arial"/>
            </a:rPr>
            <a:t>methods</a:t>
          </a:r>
          <a:endParaRPr lang="fr-FR" sz="1300" kern="1200" dirty="0">
            <a:latin typeface="Arial"/>
            <a:cs typeface="Arial"/>
          </a:endParaRPr>
        </a:p>
      </dsp:txBody>
      <dsp:txXfrm>
        <a:off x="30603" y="1263510"/>
        <a:ext cx="1221885" cy="1221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86807-B728-4169-805D-818D111BCF6F}">
      <dsp:nvSpPr>
        <dsp:cNvPr id="0" name=""/>
        <dsp:cNvSpPr/>
      </dsp:nvSpPr>
      <dsp:spPr>
        <a:xfrm>
          <a:off x="-5125069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solidFill>
          <a:srgbClr val="313E56"/>
        </a:solidFill>
        <a:ln w="25400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ABB74-71B0-45BC-A486-51A563B02463}">
      <dsp:nvSpPr>
        <dsp:cNvPr id="0" name=""/>
        <dsp:cNvSpPr/>
      </dsp:nvSpPr>
      <dsp:spPr>
        <a:xfrm>
          <a:off x="402994" y="282782"/>
          <a:ext cx="3707972" cy="565926"/>
        </a:xfrm>
        <a:prstGeom prst="rect">
          <a:avLst/>
        </a:prstGeom>
        <a:solidFill>
          <a:srgbClr val="313E5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Energy</a:t>
          </a:r>
          <a:endParaRPr lang="fr-FR" sz="1700" kern="1200" dirty="0"/>
        </a:p>
      </dsp:txBody>
      <dsp:txXfrm>
        <a:off x="402994" y="282782"/>
        <a:ext cx="3707972" cy="565926"/>
      </dsp:txXfrm>
    </dsp:sp>
    <dsp:sp modelId="{59157DCD-5125-4BAE-B382-86C8332455A4}">
      <dsp:nvSpPr>
        <dsp:cNvPr id="0" name=""/>
        <dsp:cNvSpPr/>
      </dsp:nvSpPr>
      <dsp:spPr>
        <a:xfrm>
          <a:off x="167149" y="313745"/>
          <a:ext cx="503999" cy="50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313E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ED934-5639-EE4C-96CD-B740F8328780}">
      <dsp:nvSpPr>
        <dsp:cNvPr id="0" name=""/>
        <dsp:cNvSpPr/>
      </dsp:nvSpPr>
      <dsp:spPr>
        <a:xfrm>
          <a:off x="824675" y="1131400"/>
          <a:ext cx="3270137" cy="565926"/>
        </a:xfrm>
        <a:prstGeom prst="rect">
          <a:avLst/>
        </a:prstGeom>
        <a:solidFill>
          <a:srgbClr val="EA953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Health</a:t>
          </a:r>
          <a:r>
            <a:rPr lang="fr-FR" sz="1700" kern="1200" dirty="0"/>
            <a:t> and life sciences</a:t>
          </a:r>
        </a:p>
      </dsp:txBody>
      <dsp:txXfrm>
        <a:off x="824675" y="1131400"/>
        <a:ext cx="3270137" cy="565926"/>
      </dsp:txXfrm>
    </dsp:sp>
    <dsp:sp modelId="{8B54EB74-BA70-4E3E-8208-A9E197434EE6}">
      <dsp:nvSpPr>
        <dsp:cNvPr id="0" name=""/>
        <dsp:cNvSpPr/>
      </dsp:nvSpPr>
      <dsp:spPr>
        <a:xfrm>
          <a:off x="572675" y="1162363"/>
          <a:ext cx="503999" cy="50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EA953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6185F-A93E-2A4B-BB49-CBC96FA6D522}">
      <dsp:nvSpPr>
        <dsp:cNvPr id="0" name=""/>
        <dsp:cNvSpPr/>
      </dsp:nvSpPr>
      <dsp:spPr>
        <a:xfrm>
          <a:off x="949139" y="1980018"/>
          <a:ext cx="3145673" cy="565926"/>
        </a:xfrm>
        <a:prstGeom prst="rect">
          <a:avLst/>
        </a:prstGeom>
        <a:solidFill>
          <a:srgbClr val="71B34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Environment</a:t>
          </a:r>
          <a:endParaRPr lang="fr-FR" sz="1700" kern="1200" dirty="0"/>
        </a:p>
      </dsp:txBody>
      <dsp:txXfrm>
        <a:off x="949139" y="1980018"/>
        <a:ext cx="3145673" cy="565926"/>
      </dsp:txXfrm>
    </dsp:sp>
    <dsp:sp modelId="{427AA2A6-6C68-4940-9077-18BA45127E2C}">
      <dsp:nvSpPr>
        <dsp:cNvPr id="0" name=""/>
        <dsp:cNvSpPr/>
      </dsp:nvSpPr>
      <dsp:spPr>
        <a:xfrm>
          <a:off x="697139" y="2010981"/>
          <a:ext cx="503999" cy="50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71B3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2AC88-D855-064C-8CAF-1710133F17D5}">
      <dsp:nvSpPr>
        <dsp:cNvPr id="0" name=""/>
        <dsp:cNvSpPr/>
      </dsp:nvSpPr>
      <dsp:spPr>
        <a:xfrm>
          <a:off x="824675" y="2828636"/>
          <a:ext cx="3270137" cy="565926"/>
        </a:xfrm>
        <a:prstGeom prst="rect">
          <a:avLst/>
        </a:prstGeom>
        <a:solidFill>
          <a:srgbClr val="0097A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Sciences and </a:t>
          </a:r>
          <a:r>
            <a:rPr lang="fr-FR" sz="1700" kern="1200" dirty="0" err="1"/>
            <a:t>advanced</a:t>
          </a:r>
          <a:r>
            <a:rPr lang="fr-FR" sz="1700" kern="1200" dirty="0"/>
            <a:t> technologies</a:t>
          </a:r>
        </a:p>
      </dsp:txBody>
      <dsp:txXfrm>
        <a:off x="824675" y="2828636"/>
        <a:ext cx="3270137" cy="565926"/>
      </dsp:txXfrm>
    </dsp:sp>
    <dsp:sp modelId="{3E9E2C7B-8261-4520-AF7F-BA13CF128032}">
      <dsp:nvSpPr>
        <dsp:cNvPr id="0" name=""/>
        <dsp:cNvSpPr/>
      </dsp:nvSpPr>
      <dsp:spPr>
        <a:xfrm>
          <a:off x="572675" y="2859599"/>
          <a:ext cx="503999" cy="50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0097A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3C4EB-543E-8A43-A66D-34E005D6702A}">
      <dsp:nvSpPr>
        <dsp:cNvPr id="0" name=""/>
        <dsp:cNvSpPr/>
      </dsp:nvSpPr>
      <dsp:spPr>
        <a:xfrm>
          <a:off x="419149" y="3677254"/>
          <a:ext cx="3675663" cy="565926"/>
        </a:xfrm>
        <a:prstGeom prst="rect">
          <a:avLst/>
        </a:prstGeom>
        <a:solidFill>
          <a:srgbClr val="C437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Humanities</a:t>
          </a:r>
          <a:endParaRPr lang="fr-FR" sz="1700" kern="1200" dirty="0"/>
        </a:p>
      </dsp:txBody>
      <dsp:txXfrm>
        <a:off x="419149" y="3677254"/>
        <a:ext cx="3675663" cy="565926"/>
      </dsp:txXfrm>
    </dsp:sp>
    <dsp:sp modelId="{432B4092-C3BF-4B4A-A9CD-E3B77FBC93A4}">
      <dsp:nvSpPr>
        <dsp:cNvPr id="0" name=""/>
        <dsp:cNvSpPr/>
      </dsp:nvSpPr>
      <dsp:spPr>
        <a:xfrm>
          <a:off x="167149" y="3708217"/>
          <a:ext cx="503999" cy="50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C437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74AF1-3DCC-4C42-82A4-3631E27444AC}">
      <dsp:nvSpPr>
        <dsp:cNvPr id="0" name=""/>
        <dsp:cNvSpPr/>
      </dsp:nvSpPr>
      <dsp:spPr>
        <a:xfrm>
          <a:off x="1975921" y="617749"/>
          <a:ext cx="3455364" cy="3455364"/>
        </a:xfrm>
        <a:prstGeom prst="blockArc">
          <a:avLst>
            <a:gd name="adj1" fmla="val 15360963"/>
            <a:gd name="adj2" fmla="val 194"/>
            <a:gd name="adj3" fmla="val 4636"/>
          </a:avLst>
        </a:prstGeom>
        <a:solidFill>
          <a:srgbClr val="EA953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045AD-56D7-4CA6-842B-A6C45AE27CB1}">
      <dsp:nvSpPr>
        <dsp:cNvPr id="0" name=""/>
        <dsp:cNvSpPr/>
      </dsp:nvSpPr>
      <dsp:spPr>
        <a:xfrm>
          <a:off x="1976668" y="668047"/>
          <a:ext cx="3455364" cy="3455364"/>
        </a:xfrm>
        <a:prstGeom prst="blockArc">
          <a:avLst>
            <a:gd name="adj1" fmla="val 21497723"/>
            <a:gd name="adj2" fmla="val 6240605"/>
            <a:gd name="adj3" fmla="val 4636"/>
          </a:avLst>
        </a:prstGeom>
        <a:solidFill>
          <a:srgbClr val="C437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C8FF5-FF5F-493A-9BFD-1A28029CE045}">
      <dsp:nvSpPr>
        <dsp:cNvPr id="0" name=""/>
        <dsp:cNvSpPr/>
      </dsp:nvSpPr>
      <dsp:spPr>
        <a:xfrm>
          <a:off x="1232452" y="651561"/>
          <a:ext cx="3455364" cy="3455364"/>
        </a:xfrm>
        <a:prstGeom prst="blockArc">
          <a:avLst>
            <a:gd name="adj1" fmla="val 4711678"/>
            <a:gd name="adj2" fmla="val 10868684"/>
            <a:gd name="adj3" fmla="val 4636"/>
          </a:avLst>
        </a:prstGeom>
        <a:solidFill>
          <a:srgbClr val="0097A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96B09-61FF-4FFA-BD9A-9C69958BD4A5}">
      <dsp:nvSpPr>
        <dsp:cNvPr id="0" name=""/>
        <dsp:cNvSpPr/>
      </dsp:nvSpPr>
      <dsp:spPr>
        <a:xfrm>
          <a:off x="1232710" y="634102"/>
          <a:ext cx="3455364" cy="3455364"/>
        </a:xfrm>
        <a:prstGeom prst="blockArc">
          <a:avLst>
            <a:gd name="adj1" fmla="val 10833116"/>
            <a:gd name="adj2" fmla="val 16887785"/>
            <a:gd name="adj3" fmla="val 4636"/>
          </a:avLst>
        </a:prstGeom>
        <a:solidFill>
          <a:srgbClr val="6EB33E"/>
        </a:solidFill>
        <a:ln w="28575" cmpd="sng">
          <a:noFill/>
          <a:prstDash val="dot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150E9-9D62-4FDA-AFBE-6954D0831562}">
      <dsp:nvSpPr>
        <dsp:cNvPr id="0" name=""/>
        <dsp:cNvSpPr/>
      </dsp:nvSpPr>
      <dsp:spPr>
        <a:xfrm>
          <a:off x="2501182" y="1550922"/>
          <a:ext cx="1589210" cy="158921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900" kern="1200" dirty="0"/>
        </a:p>
      </dsp:txBody>
      <dsp:txXfrm>
        <a:off x="2733916" y="1783656"/>
        <a:ext cx="1123742" cy="1123742"/>
      </dsp:txXfrm>
    </dsp:sp>
    <dsp:sp modelId="{0E6E327E-FE09-439D-98F7-0356A553DF48}">
      <dsp:nvSpPr>
        <dsp:cNvPr id="0" name=""/>
        <dsp:cNvSpPr/>
      </dsp:nvSpPr>
      <dsp:spPr>
        <a:xfrm>
          <a:off x="2827786" y="5814"/>
          <a:ext cx="936002" cy="140399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 dirty="0"/>
        </a:p>
      </dsp:txBody>
      <dsp:txXfrm>
        <a:off x="2964860" y="211425"/>
        <a:ext cx="661854" cy="992775"/>
      </dsp:txXfrm>
    </dsp:sp>
    <dsp:sp modelId="{AE3D4EA3-D412-4C4E-8FEC-08951C8A9DE9}">
      <dsp:nvSpPr>
        <dsp:cNvPr id="0" name=""/>
        <dsp:cNvSpPr/>
      </dsp:nvSpPr>
      <dsp:spPr>
        <a:xfrm>
          <a:off x="516795" y="1940435"/>
          <a:ext cx="1512082" cy="8101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738234" y="2059084"/>
        <a:ext cx="1069204" cy="572886"/>
      </dsp:txXfrm>
    </dsp:sp>
    <dsp:sp modelId="{D7C3120A-2794-4DEE-ADC9-E58E74D59A40}">
      <dsp:nvSpPr>
        <dsp:cNvPr id="0" name=""/>
        <dsp:cNvSpPr/>
      </dsp:nvSpPr>
      <dsp:spPr>
        <a:xfrm>
          <a:off x="2395789" y="3529161"/>
          <a:ext cx="1799995" cy="100799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300" kern="1200" dirty="0"/>
        </a:p>
      </dsp:txBody>
      <dsp:txXfrm>
        <a:off x="2659392" y="3676779"/>
        <a:ext cx="1272789" cy="712763"/>
      </dsp:txXfrm>
    </dsp:sp>
    <dsp:sp modelId="{43ACC744-C605-49F3-8CB0-22B9A1B38AD4}">
      <dsp:nvSpPr>
        <dsp:cNvPr id="0" name=""/>
        <dsp:cNvSpPr/>
      </dsp:nvSpPr>
      <dsp:spPr>
        <a:xfrm>
          <a:off x="4882321" y="1843641"/>
          <a:ext cx="1017833" cy="100377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 dirty="0"/>
        </a:p>
      </dsp:txBody>
      <dsp:txXfrm>
        <a:off x="5031379" y="1990640"/>
        <a:ext cx="719717" cy="70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21716B97-F452-CB47-B630-3357D73A323F}" type="datetime1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4E407E2D-FE48-9F47-9EB4-7E4C740C2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7987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4813233-8BA6-0A42-893B-477914321B68}" type="datetime1">
              <a:rPr lang="fr-FR"/>
              <a:pPr>
                <a:defRPr/>
              </a:pPr>
              <a:t>01/04/2022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ABDF0C6-86FD-4A47-958D-A91DC460A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05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AC55E-F0C5-014F-A0ED-D8A85DF3D9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11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AC55E-F0C5-014F-A0ED-D8A85DF3D9B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08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AC55E-F0C5-014F-A0ED-D8A85DF3D9B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3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AC55E-F0C5-014F-A0ED-D8A85DF3D9BD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32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AC55E-F0C5-014F-A0ED-D8A85DF3D9BD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3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8" y="1011963"/>
            <a:ext cx="4286647" cy="14693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7500" y="82550"/>
            <a:ext cx="15319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9791"/>
            <a:ext cx="7772400" cy="291214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61937"/>
            <a:ext cx="6400800" cy="7537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01D6-C14D-004F-AC5C-BDECD5BF5F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2"/>
          <p:cNvSpPr>
            <a:spLocks noGrp="1"/>
          </p:cNvSpPr>
          <p:nvPr>
            <p:ph type="ftr" sz="quarter" idx="11"/>
          </p:nvPr>
        </p:nvSpPr>
        <p:spPr>
          <a:xfrm>
            <a:off x="1544638" y="171450"/>
            <a:ext cx="6054725" cy="40163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</p:spTree>
    <p:extLst>
      <p:ext uri="{BB962C8B-B14F-4D97-AF65-F5344CB8AC3E}">
        <p14:creationId xmlns:p14="http://schemas.microsoft.com/office/powerpoint/2010/main" val="195804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801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88019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8500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CAD-3377-F248-9855-4B333C7CD7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49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C425-CE9B-AC4E-AC18-1EE06E8F0C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50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4589-F614-984A-AB2D-B4EE70D50F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26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2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29400" y="842963"/>
            <a:ext cx="2057400" cy="52832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0AB4-8156-5A45-96D0-4B58F0932B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9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05" y="1324977"/>
            <a:ext cx="3368074" cy="1154448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 flipH="1">
            <a:off x="0" y="3800475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17500" y="82550"/>
            <a:ext cx="15827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61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144588"/>
            <a:ext cx="77724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3" y="169863"/>
            <a:ext cx="5667375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5F0A-CB45-7443-B6F4-F2B553FB84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16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8FFD-20EF-1B4E-A821-5A7AD4D4A67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36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Présentation générale</a:t>
            </a:r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6376-FA45-7B44-90AC-62CB65E877B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1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FEC0-2082-164D-961D-153DEE34F2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20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41969" cy="4525963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1969" cy="4525963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2E23-5858-3941-9BA0-C5E301F55A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41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67C92-86BC-0F4A-923B-F8B090F340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83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0F1-398C-4A48-B610-92B3CFBC9C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808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C1425-F66E-664F-BE9E-425E518FDF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31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171133"/>
            <a:ext cx="1325563" cy="454353"/>
          </a:xfrm>
          <a:prstGeom prst="rect">
            <a:avLst/>
          </a:prstGeom>
        </p:spPr>
      </p:pic>
      <p:grpSp>
        <p:nvGrpSpPr>
          <p:cNvPr id="15" name="Group 9"/>
          <p:cNvGrpSpPr>
            <a:grpSpLocks/>
          </p:cNvGrpSpPr>
          <p:nvPr userDrawn="1"/>
        </p:nvGrpSpPr>
        <p:grpSpPr bwMode="auto">
          <a:xfrm rot="5400000">
            <a:off x="-2121875" y="3028528"/>
            <a:ext cx="5915300" cy="1343086"/>
            <a:chOff x="3353" y="7829"/>
            <a:chExt cx="5198" cy="1180"/>
          </a:xfrm>
          <a:solidFill>
            <a:srgbClr val="E7E8E8"/>
          </a:solidFill>
        </p:grpSpPr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941513" y="171450"/>
            <a:ext cx="6053137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" name="Ellipse 4"/>
          <p:cNvSpPr>
            <a:spLocks noChangeAspect="1"/>
          </p:cNvSpPr>
          <p:nvPr userDrawn="1"/>
        </p:nvSpPr>
        <p:spPr>
          <a:xfrm>
            <a:off x="8262938" y="244475"/>
            <a:ext cx="250825" cy="252413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164513" y="300038"/>
            <a:ext cx="454025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79CEB98-C7B0-CD47-BF91-3B98F2ED069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8391525" y="-195263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842963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1" r:id="rId1"/>
    <p:sldLayoutId id="2147491622" r:id="rId2"/>
    <p:sldLayoutId id="2147491610" r:id="rId3"/>
    <p:sldLayoutId id="2147491623" r:id="rId4"/>
    <p:sldLayoutId id="2147491611" r:id="rId5"/>
    <p:sldLayoutId id="2147491612" r:id="rId6"/>
    <p:sldLayoutId id="2147491613" r:id="rId7"/>
    <p:sldLayoutId id="2147491614" r:id="rId8"/>
    <p:sldLayoutId id="2147491615" r:id="rId9"/>
    <p:sldLayoutId id="2147491616" r:id="rId10"/>
    <p:sldLayoutId id="2147491617" r:id="rId11"/>
    <p:sldLayoutId id="2147491618" r:id="rId12"/>
    <p:sldLayoutId id="2147491619" r:id="rId1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SzPct val="80000"/>
        <a:buAutoNum type="circleNumDbPlain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Font typeface="Wingdings" charset="0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AFB1A5"/>
        </a:buClr>
        <a:buFont typeface="Arial" charset="0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hyperlink" Target="https://twitter.com/CisamInnov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hyperlink" Target="https://www.linkedin.com/company/cisam-innovation/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hyperlink" Target="http://www.cisam-innovation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1.png"/><Relationship Id="rId12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1.png"/><Relationship Id="rId12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6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hyperlink" Target="http://url.univ-amu.fr/lettreamu_projets-structu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8.png"/><Relationship Id="rId10" Type="http://schemas.openxmlformats.org/officeDocument/2006/relationships/image" Target="../media/image74.png"/><Relationship Id="rId4" Type="http://schemas.openxmlformats.org/officeDocument/2006/relationships/hyperlink" Target="http://url.univ-amu.fr/lettre-amu_cisamplus" TargetMode="External"/><Relationship Id="rId9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civis.eu/en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openxmlformats.org/officeDocument/2006/relationships/image" Target="../media/image7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81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9500"/>
            <a:ext cx="7772400" cy="2913063"/>
          </a:xfrm>
        </p:spPr>
        <p:txBody>
          <a:bodyPr/>
          <a:lstStyle/>
          <a:p>
            <a:pPr>
              <a:defRPr/>
            </a:pPr>
            <a:r>
              <a:rPr lang="en-US" dirty="0"/>
              <a:t>Global reach, local impact</a:t>
            </a:r>
            <a:r>
              <a:rPr lang="fr-FR" dirty="0"/>
              <a:t> </a:t>
            </a:r>
          </a:p>
        </p:txBody>
      </p:sp>
      <p:sp>
        <p:nvSpPr>
          <p:cNvPr id="1843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4BB170-7F6F-9042-90A6-9768512586A0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" name="Connecteur droit 3"/>
          <p:cNvCxnSpPr>
            <a:cxnSpLocks/>
          </p:cNvCxnSpPr>
          <p:nvPr/>
        </p:nvCxnSpPr>
        <p:spPr>
          <a:xfrm flipH="1">
            <a:off x="7629236" y="3985492"/>
            <a:ext cx="1514765" cy="0"/>
          </a:xfrm>
          <a:prstGeom prst="line">
            <a:avLst/>
          </a:prstGeom>
          <a:ln w="12700">
            <a:solidFill>
              <a:srgbClr val="252E44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cxnSpLocks/>
          </p:cNvCxnSpPr>
          <p:nvPr/>
        </p:nvCxnSpPr>
        <p:spPr>
          <a:xfrm flipH="1">
            <a:off x="1" y="3617481"/>
            <a:ext cx="1616363" cy="0"/>
          </a:xfrm>
          <a:prstGeom prst="line">
            <a:avLst/>
          </a:prstGeom>
          <a:ln w="12700">
            <a:solidFill>
              <a:srgbClr val="252E44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9"/>
          <p:cNvGrpSpPr>
            <a:grpSpLocks/>
          </p:cNvGrpSpPr>
          <p:nvPr/>
        </p:nvGrpSpPr>
        <p:grpSpPr bwMode="auto">
          <a:xfrm rot="5400000">
            <a:off x="-2121875" y="3028528"/>
            <a:ext cx="5915300" cy="1343086"/>
            <a:chOff x="3353" y="7829"/>
            <a:chExt cx="5198" cy="1180"/>
          </a:xfrm>
          <a:solidFill>
            <a:srgbClr val="E7E8E8"/>
          </a:solidFill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Connecteur droit 143"/>
          <p:cNvCxnSpPr/>
          <p:nvPr/>
        </p:nvCxnSpPr>
        <p:spPr>
          <a:xfrm flipH="1">
            <a:off x="4205288" y="1563688"/>
            <a:ext cx="50561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5 </a:t>
            </a:r>
            <a:r>
              <a:rPr lang="fr-FR" dirty="0" err="1"/>
              <a:t>campuses</a:t>
            </a:r>
            <a:br>
              <a:rPr lang="fr-FR" dirty="0"/>
            </a:br>
            <a:r>
              <a:rPr lang="fr-FR" dirty="0"/>
              <a:t>6 </a:t>
            </a:r>
            <a:r>
              <a:rPr lang="fr-FR" dirty="0" err="1"/>
              <a:t>academic</a:t>
            </a:r>
            <a:r>
              <a:rPr lang="fr-FR" dirty="0"/>
              <a:t> </a:t>
            </a:r>
            <a:r>
              <a:rPr lang="fr-FR" dirty="0" err="1"/>
              <a:t>departments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4580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D5B200-D424-154F-B0C2-9738229102D1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10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581" name="Espace réservé du contenu 8"/>
          <p:cNvSpPr>
            <a:spLocks noGrp="1"/>
          </p:cNvSpPr>
          <p:nvPr>
            <p:ph sz="half" idx="1"/>
          </p:nvPr>
        </p:nvSpPr>
        <p:spPr>
          <a:xfrm>
            <a:off x="457200" y="1452563"/>
            <a:ext cx="4038600" cy="7191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sz="2000">
                <a:latin typeface="Arial" charset="0"/>
                <a:ea typeface="ＭＳ Ｐゴシック" charset="0"/>
              </a:rPr>
              <a:t>820 000 m</a:t>
            </a:r>
            <a:r>
              <a:rPr lang="fr-FR" sz="2000" baseline="30000">
                <a:latin typeface="Arial" charset="0"/>
                <a:ea typeface="ＭＳ Ｐゴシック" charset="0"/>
              </a:rPr>
              <a:t>2</a:t>
            </a:r>
            <a:r>
              <a:rPr lang="fr-FR" sz="2000">
                <a:latin typeface="Arial" charset="0"/>
                <a:ea typeface="ＭＳ Ｐゴシック" charset="0"/>
              </a:rPr>
              <a:t> net floor area</a:t>
            </a:r>
          </a:p>
        </p:txBody>
      </p:sp>
      <p:pic>
        <p:nvPicPr>
          <p:cNvPr id="24582" name="Espace réservé du contenu 12" descr="Carte_5_grands_campus_2017_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8" r="-12698"/>
          <a:stretch>
            <a:fillRect/>
          </a:stretch>
        </p:blipFill>
        <p:spPr>
          <a:xfrm>
            <a:off x="3482975" y="869950"/>
            <a:ext cx="3714750" cy="5783263"/>
          </a:xfrm>
        </p:spPr>
      </p:pic>
      <p:sp>
        <p:nvSpPr>
          <p:cNvPr id="153" name="Forme libre 152"/>
          <p:cNvSpPr/>
          <p:nvPr/>
        </p:nvSpPr>
        <p:spPr>
          <a:xfrm>
            <a:off x="5908357" y="2129417"/>
            <a:ext cx="1483375" cy="350993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b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Campus </a:t>
            </a:r>
            <a:b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</a:b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Aix-en-Provence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6027249" y="4046407"/>
            <a:ext cx="1091383" cy="33535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b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Campus </a:t>
            </a:r>
            <a:b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</a:b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Marseille-Etoile</a:t>
            </a:r>
          </a:p>
        </p:txBody>
      </p:sp>
      <p:grpSp>
        <p:nvGrpSpPr>
          <p:cNvPr id="24585" name="Grouper 148"/>
          <p:cNvGrpSpPr>
            <a:grpSpLocks/>
          </p:cNvGrpSpPr>
          <p:nvPr/>
        </p:nvGrpSpPr>
        <p:grpSpPr bwMode="auto">
          <a:xfrm>
            <a:off x="6056313" y="4356100"/>
            <a:ext cx="1493837" cy="320675"/>
            <a:chOff x="7196919" y="4016951"/>
            <a:chExt cx="1492542" cy="320006"/>
          </a:xfrm>
        </p:grpSpPr>
        <p:grpSp>
          <p:nvGrpSpPr>
            <p:cNvPr id="24782" name="Grouper 30"/>
            <p:cNvGrpSpPr>
              <a:grpSpLocks/>
            </p:cNvGrpSpPr>
            <p:nvPr/>
          </p:nvGrpSpPr>
          <p:grpSpPr bwMode="auto">
            <a:xfrm>
              <a:off x="7196919" y="4021881"/>
              <a:ext cx="535946" cy="163187"/>
              <a:chOff x="7182237" y="3558530"/>
              <a:chExt cx="535946" cy="163187"/>
            </a:xfrm>
          </p:grpSpPr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7182237" y="3567859"/>
                <a:ext cx="144337" cy="144161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Forme libre 23"/>
              <p:cNvSpPr/>
              <p:nvPr/>
            </p:nvSpPr>
            <p:spPr>
              <a:xfrm>
                <a:off x="7329746" y="3558353"/>
                <a:ext cx="388601" cy="163171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FS</a:t>
                </a:r>
              </a:p>
            </p:txBody>
          </p:sp>
        </p:grpSp>
        <p:grpSp>
          <p:nvGrpSpPr>
            <p:cNvPr id="24783" name="Grouper 31"/>
            <p:cNvGrpSpPr>
              <a:grpSpLocks/>
            </p:cNvGrpSpPr>
            <p:nvPr/>
          </p:nvGrpSpPr>
          <p:grpSpPr bwMode="auto">
            <a:xfrm>
              <a:off x="7196919" y="4192957"/>
              <a:ext cx="535946" cy="144000"/>
              <a:chOff x="7182237" y="3782397"/>
              <a:chExt cx="535946" cy="144000"/>
            </a:xfrm>
          </p:grpSpPr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7182237" y="3782236"/>
                <a:ext cx="144337" cy="144161"/>
              </a:xfrm>
              <a:prstGeom prst="ellipse">
                <a:avLst/>
              </a:prstGeom>
              <a:solidFill>
                <a:srgbClr val="009E94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orme libre 25"/>
              <p:cNvSpPr/>
              <p:nvPr/>
            </p:nvSpPr>
            <p:spPr>
              <a:xfrm>
                <a:off x="7329746" y="3801247"/>
                <a:ext cx="388601" cy="106140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IUT</a:t>
                </a:r>
              </a:p>
            </p:txBody>
          </p:sp>
        </p:grpSp>
        <p:grpSp>
          <p:nvGrpSpPr>
            <p:cNvPr id="24784" name="Grouper 32"/>
            <p:cNvGrpSpPr>
              <a:grpSpLocks/>
            </p:cNvGrpSpPr>
            <p:nvPr/>
          </p:nvGrpSpPr>
          <p:grpSpPr bwMode="auto">
            <a:xfrm>
              <a:off x="7627727" y="4016951"/>
              <a:ext cx="1061734" cy="152377"/>
              <a:chOff x="7613045" y="3655199"/>
              <a:chExt cx="1061734" cy="152377"/>
            </a:xfrm>
          </p:grpSpPr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7613662" y="3659952"/>
                <a:ext cx="144337" cy="142577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orme libre 27"/>
              <p:cNvSpPr/>
              <p:nvPr/>
            </p:nvSpPr>
            <p:spPr>
              <a:xfrm>
                <a:off x="7759586" y="3655199"/>
                <a:ext cx="915193" cy="152082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POLYTECH</a:t>
                </a:r>
              </a:p>
            </p:txBody>
          </p:sp>
        </p:grpSp>
        <p:grpSp>
          <p:nvGrpSpPr>
            <p:cNvPr id="24785" name="Grouper 33"/>
            <p:cNvGrpSpPr>
              <a:grpSpLocks/>
            </p:cNvGrpSpPr>
            <p:nvPr/>
          </p:nvGrpSpPr>
          <p:grpSpPr bwMode="auto">
            <a:xfrm>
              <a:off x="7627727" y="4182025"/>
              <a:ext cx="841135" cy="144442"/>
              <a:chOff x="7613045" y="3861004"/>
              <a:chExt cx="841135" cy="144442"/>
            </a:xfrm>
          </p:grpSpPr>
          <p:sp>
            <p:nvSpPr>
              <p:cNvPr id="29" name="Ellipse 28"/>
              <p:cNvSpPr>
                <a:spLocks noChangeAspect="1"/>
              </p:cNvSpPr>
              <p:nvPr/>
            </p:nvSpPr>
            <p:spPr>
              <a:xfrm>
                <a:off x="7613662" y="3860686"/>
                <a:ext cx="144337" cy="144162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Forme libre 29"/>
              <p:cNvSpPr/>
              <p:nvPr/>
            </p:nvSpPr>
            <p:spPr>
              <a:xfrm>
                <a:off x="7759586" y="3860686"/>
                <a:ext cx="694722" cy="144162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OSU-Pythéas</a:t>
                </a:r>
              </a:p>
            </p:txBody>
          </p:sp>
        </p:grpSp>
      </p:grpSp>
      <p:sp>
        <p:nvSpPr>
          <p:cNvPr id="37" name="Forme libre 36"/>
          <p:cNvSpPr/>
          <p:nvPr/>
        </p:nvSpPr>
        <p:spPr>
          <a:xfrm>
            <a:off x="5790811" y="5045190"/>
            <a:ext cx="1199836" cy="33535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b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Campus </a:t>
            </a:r>
            <a:b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</a:b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Marseille-</a:t>
            </a:r>
            <a:r>
              <a:rPr lang="fr-FR" sz="1100" b="1" dirty="0" err="1">
                <a:solidFill>
                  <a:srgbClr val="313E56"/>
                </a:solidFill>
                <a:latin typeface="Arial"/>
                <a:cs typeface="Arial"/>
              </a:rPr>
              <a:t>Timone</a:t>
            </a:r>
            <a:endParaRPr lang="fr-FR" sz="1100" b="1" dirty="0">
              <a:solidFill>
                <a:srgbClr val="313E56"/>
              </a:solidFill>
              <a:latin typeface="Arial"/>
              <a:cs typeface="Arial"/>
            </a:endParaRPr>
          </a:p>
        </p:txBody>
      </p:sp>
      <p:grpSp>
        <p:nvGrpSpPr>
          <p:cNvPr id="24587" name="Grouper 83"/>
          <p:cNvGrpSpPr>
            <a:grpSpLocks/>
          </p:cNvGrpSpPr>
          <p:nvPr/>
        </p:nvGrpSpPr>
        <p:grpSpPr bwMode="auto">
          <a:xfrm>
            <a:off x="5810250" y="5360988"/>
            <a:ext cx="1308100" cy="474662"/>
            <a:chOff x="7207097" y="4879625"/>
            <a:chExt cx="1308975" cy="475102"/>
          </a:xfrm>
        </p:grpSpPr>
        <p:grpSp>
          <p:nvGrpSpPr>
            <p:cNvPr id="24767" name="Grouper 40"/>
            <p:cNvGrpSpPr>
              <a:grpSpLocks/>
            </p:cNvGrpSpPr>
            <p:nvPr/>
          </p:nvGrpSpPr>
          <p:grpSpPr bwMode="auto">
            <a:xfrm>
              <a:off x="7207097" y="4879625"/>
              <a:ext cx="1061734" cy="152327"/>
              <a:chOff x="7182237" y="3988563"/>
              <a:chExt cx="1061734" cy="152327"/>
            </a:xfrm>
          </p:grpSpPr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>
                <a:off x="7182237" y="3993329"/>
                <a:ext cx="144560" cy="143007"/>
              </a:xfrm>
              <a:prstGeom prst="ellipse">
                <a:avLst/>
              </a:prstGeom>
              <a:solidFill>
                <a:srgbClr val="39A352"/>
              </a:solidFill>
              <a:ln w="6350" cmpd="sng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Forme libre 45"/>
              <p:cNvSpPr/>
              <p:nvPr/>
            </p:nvSpPr>
            <p:spPr>
              <a:xfrm>
                <a:off x="7328385" y="3988563"/>
                <a:ext cx="915012" cy="152541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MEDECINE</a:t>
                </a:r>
              </a:p>
            </p:txBody>
          </p:sp>
        </p:grpSp>
        <p:grpSp>
          <p:nvGrpSpPr>
            <p:cNvPr id="24768" name="Grouper 51"/>
            <p:cNvGrpSpPr>
              <a:grpSpLocks/>
            </p:cNvGrpSpPr>
            <p:nvPr/>
          </p:nvGrpSpPr>
          <p:grpSpPr bwMode="auto">
            <a:xfrm>
              <a:off x="7207097" y="5045271"/>
              <a:ext cx="1132619" cy="144000"/>
              <a:chOff x="7625066" y="5265491"/>
              <a:chExt cx="1132619" cy="144000"/>
            </a:xfrm>
          </p:grpSpPr>
          <p:sp>
            <p:nvSpPr>
              <p:cNvPr id="43" name="Ellipse 42"/>
              <p:cNvSpPr>
                <a:spLocks noChangeAspect="1"/>
              </p:cNvSpPr>
              <p:nvPr/>
            </p:nvSpPr>
            <p:spPr>
              <a:xfrm>
                <a:off x="7625066" y="5265098"/>
                <a:ext cx="144560" cy="144596"/>
              </a:xfrm>
              <a:prstGeom prst="ellipse">
                <a:avLst/>
              </a:prstGeom>
              <a:solidFill>
                <a:srgbClr val="39A352"/>
              </a:solidFill>
              <a:ln w="6350" cmpd="sng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Forme libre 43"/>
              <p:cNvSpPr/>
              <p:nvPr/>
            </p:nvSpPr>
            <p:spPr>
              <a:xfrm>
                <a:off x="7771214" y="5265098"/>
                <a:ext cx="986497" cy="144596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PHARMA</a:t>
                </a:r>
              </a:p>
            </p:txBody>
          </p:sp>
        </p:grpSp>
        <p:grpSp>
          <p:nvGrpSpPr>
            <p:cNvPr id="24769" name="Grouper 52"/>
            <p:cNvGrpSpPr>
              <a:grpSpLocks/>
            </p:cNvGrpSpPr>
            <p:nvPr/>
          </p:nvGrpSpPr>
          <p:grpSpPr bwMode="auto">
            <a:xfrm>
              <a:off x="7207097" y="5210727"/>
              <a:ext cx="1132619" cy="144000"/>
              <a:chOff x="7625066" y="5265491"/>
              <a:chExt cx="1132619" cy="144000"/>
            </a:xfrm>
          </p:grpSpPr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7625066" y="5264895"/>
                <a:ext cx="144560" cy="144596"/>
              </a:xfrm>
              <a:prstGeom prst="ellipse">
                <a:avLst/>
              </a:prstGeom>
              <a:solidFill>
                <a:srgbClr val="39A352"/>
              </a:solidFill>
              <a:ln w="6350" cmpd="sng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5" name="Forme libre 54"/>
              <p:cNvSpPr/>
              <p:nvPr/>
            </p:nvSpPr>
            <p:spPr>
              <a:xfrm>
                <a:off x="7771214" y="5264895"/>
                <a:ext cx="986497" cy="144596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ODONTO</a:t>
                </a:r>
              </a:p>
            </p:txBody>
          </p:sp>
        </p:grpSp>
        <p:grpSp>
          <p:nvGrpSpPr>
            <p:cNvPr id="24770" name="Grouper 55"/>
            <p:cNvGrpSpPr>
              <a:grpSpLocks/>
            </p:cNvGrpSpPr>
            <p:nvPr/>
          </p:nvGrpSpPr>
          <p:grpSpPr bwMode="auto">
            <a:xfrm>
              <a:off x="7906035" y="4880773"/>
              <a:ext cx="610037" cy="151316"/>
              <a:chOff x="8324004" y="4773460"/>
              <a:chExt cx="610037" cy="151316"/>
            </a:xfrm>
          </p:grpSpPr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8324033" y="4773900"/>
                <a:ext cx="144560" cy="143007"/>
              </a:xfrm>
              <a:prstGeom prst="ellipse">
                <a:avLst/>
              </a:prstGeom>
              <a:solidFill>
                <a:srgbClr val="39A352"/>
              </a:solidFill>
              <a:ln w="6350" cmpd="sng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Forme libre 57"/>
              <p:cNvSpPr/>
              <p:nvPr/>
            </p:nvSpPr>
            <p:spPr>
              <a:xfrm>
                <a:off x="8470181" y="4773900"/>
                <a:ext cx="463860" cy="150953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EU3M</a:t>
                </a:r>
              </a:p>
            </p:txBody>
          </p:sp>
        </p:grpSp>
        <p:grpSp>
          <p:nvGrpSpPr>
            <p:cNvPr id="24771" name="Grouper 58"/>
            <p:cNvGrpSpPr>
              <a:grpSpLocks/>
            </p:cNvGrpSpPr>
            <p:nvPr/>
          </p:nvGrpSpPr>
          <p:grpSpPr bwMode="auto">
            <a:xfrm>
              <a:off x="7906035" y="5034826"/>
              <a:ext cx="610037" cy="144525"/>
              <a:chOff x="8324004" y="4772194"/>
              <a:chExt cx="610037" cy="144525"/>
            </a:xfrm>
          </p:grpSpPr>
          <p:sp>
            <p:nvSpPr>
              <p:cNvPr id="60" name="Ellipse 59"/>
              <p:cNvSpPr>
                <a:spLocks noChangeAspect="1"/>
              </p:cNvSpPr>
              <p:nvPr/>
            </p:nvSpPr>
            <p:spPr>
              <a:xfrm>
                <a:off x="8324033" y="4772712"/>
                <a:ext cx="144560" cy="144596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Forme libre 60"/>
              <p:cNvSpPr/>
              <p:nvPr/>
            </p:nvSpPr>
            <p:spPr>
              <a:xfrm>
                <a:off x="8470181" y="4772712"/>
                <a:ext cx="463860" cy="144596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EJCAM</a:t>
                </a:r>
              </a:p>
            </p:txBody>
          </p:sp>
        </p:grpSp>
      </p:grpSp>
      <p:grpSp>
        <p:nvGrpSpPr>
          <p:cNvPr id="24588" name="Grouper 149"/>
          <p:cNvGrpSpPr>
            <a:grpSpLocks/>
          </p:cNvGrpSpPr>
          <p:nvPr/>
        </p:nvGrpSpPr>
        <p:grpSpPr bwMode="auto">
          <a:xfrm>
            <a:off x="5624513" y="6180138"/>
            <a:ext cx="1246187" cy="493712"/>
            <a:chOff x="6994210" y="6043405"/>
            <a:chExt cx="1247814" cy="493514"/>
          </a:xfrm>
        </p:grpSpPr>
        <p:grpSp>
          <p:nvGrpSpPr>
            <p:cNvPr id="24752" name="Grouper 62"/>
            <p:cNvGrpSpPr>
              <a:grpSpLocks/>
            </p:cNvGrpSpPr>
            <p:nvPr/>
          </p:nvGrpSpPr>
          <p:grpSpPr bwMode="auto">
            <a:xfrm>
              <a:off x="6994210" y="6043405"/>
              <a:ext cx="535946" cy="163187"/>
              <a:chOff x="7182237" y="3558530"/>
              <a:chExt cx="535946" cy="163187"/>
            </a:xfrm>
          </p:grpSpPr>
          <p:sp>
            <p:nvSpPr>
              <p:cNvPr id="73" name="Ellipse 72"/>
              <p:cNvSpPr>
                <a:spLocks noChangeAspect="1"/>
              </p:cNvSpPr>
              <p:nvPr/>
            </p:nvSpPr>
            <p:spPr>
              <a:xfrm>
                <a:off x="7182237" y="3568051"/>
                <a:ext cx="144651" cy="144404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Forme libre 73"/>
              <p:cNvSpPr/>
              <p:nvPr/>
            </p:nvSpPr>
            <p:spPr>
              <a:xfrm>
                <a:off x="7328478" y="3558530"/>
                <a:ext cx="389445" cy="163447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FS</a:t>
                </a:r>
              </a:p>
            </p:txBody>
          </p:sp>
        </p:grpSp>
        <p:grpSp>
          <p:nvGrpSpPr>
            <p:cNvPr id="24753" name="Grouper 63"/>
            <p:cNvGrpSpPr>
              <a:grpSpLocks/>
            </p:cNvGrpSpPr>
            <p:nvPr/>
          </p:nvGrpSpPr>
          <p:grpSpPr bwMode="auto">
            <a:xfrm>
              <a:off x="6994210" y="6214481"/>
              <a:ext cx="535946" cy="144000"/>
              <a:chOff x="7182237" y="3782397"/>
              <a:chExt cx="535946" cy="144000"/>
            </a:xfrm>
          </p:grpSpPr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>
                <a:off x="7182237" y="3782702"/>
                <a:ext cx="144651" cy="144404"/>
              </a:xfrm>
              <a:prstGeom prst="ellipse">
                <a:avLst/>
              </a:prstGeom>
              <a:solidFill>
                <a:srgbClr val="009E94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Forme libre 71"/>
              <p:cNvSpPr/>
              <p:nvPr/>
            </p:nvSpPr>
            <p:spPr>
              <a:xfrm>
                <a:off x="7328478" y="3801744"/>
                <a:ext cx="389445" cy="106319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n w="6350" cmpd="sng">
                      <a:noFill/>
                    </a:ln>
                    <a:latin typeface="Arial"/>
                    <a:cs typeface="Arial"/>
                  </a:rPr>
                  <a:t>IUT</a:t>
                </a:r>
              </a:p>
            </p:txBody>
          </p:sp>
        </p:grpSp>
        <p:grpSp>
          <p:nvGrpSpPr>
            <p:cNvPr id="24754" name="Grouper 64"/>
            <p:cNvGrpSpPr>
              <a:grpSpLocks/>
            </p:cNvGrpSpPr>
            <p:nvPr/>
          </p:nvGrpSpPr>
          <p:grpSpPr bwMode="auto">
            <a:xfrm>
              <a:off x="7457526" y="6055015"/>
              <a:ext cx="718259" cy="159865"/>
              <a:chOff x="7645553" y="3498486"/>
              <a:chExt cx="718259" cy="159865"/>
            </a:xfrm>
          </p:grpSpPr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>
                <a:off x="7644802" y="3502744"/>
                <a:ext cx="144652" cy="142818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Forme libre 69"/>
              <p:cNvSpPr/>
              <p:nvPr/>
            </p:nvSpPr>
            <p:spPr>
              <a:xfrm>
                <a:off x="7791043" y="3497983"/>
                <a:ext cx="572247" cy="160274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POLYTECH</a:t>
                </a:r>
              </a:p>
            </p:txBody>
          </p:sp>
        </p:grpSp>
        <p:grpSp>
          <p:nvGrpSpPr>
            <p:cNvPr id="24755" name="Grouper 65"/>
            <p:cNvGrpSpPr>
              <a:grpSpLocks/>
            </p:cNvGrpSpPr>
            <p:nvPr/>
          </p:nvGrpSpPr>
          <p:grpSpPr bwMode="auto">
            <a:xfrm>
              <a:off x="7457526" y="6220142"/>
              <a:ext cx="784498" cy="153511"/>
              <a:chOff x="7645553" y="3704344"/>
              <a:chExt cx="784498" cy="153511"/>
            </a:xfrm>
          </p:grpSpPr>
          <p:sp>
            <p:nvSpPr>
              <p:cNvPr id="67" name="Ellipse 66"/>
              <p:cNvSpPr>
                <a:spLocks noChangeAspect="1"/>
              </p:cNvSpPr>
              <p:nvPr/>
            </p:nvSpPr>
            <p:spPr>
              <a:xfrm>
                <a:off x="7644802" y="3703748"/>
                <a:ext cx="144652" cy="144405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Forme libre 67"/>
              <p:cNvSpPr/>
              <p:nvPr/>
            </p:nvSpPr>
            <p:spPr>
              <a:xfrm>
                <a:off x="7791043" y="3703748"/>
                <a:ext cx="639008" cy="153926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0" rIns="17780" bIns="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OSU-Pythéas</a:t>
                </a:r>
              </a:p>
            </p:txBody>
          </p:sp>
        </p:grpSp>
        <p:grpSp>
          <p:nvGrpSpPr>
            <p:cNvPr id="24756" name="Grouper 78"/>
            <p:cNvGrpSpPr>
              <a:grpSpLocks/>
            </p:cNvGrpSpPr>
            <p:nvPr/>
          </p:nvGrpSpPr>
          <p:grpSpPr bwMode="auto">
            <a:xfrm>
              <a:off x="6994210" y="6373732"/>
              <a:ext cx="535946" cy="163187"/>
              <a:chOff x="7182237" y="3558530"/>
              <a:chExt cx="535946" cy="163187"/>
            </a:xfrm>
          </p:grpSpPr>
          <p:sp>
            <p:nvSpPr>
              <p:cNvPr id="80" name="Ellipse 79"/>
              <p:cNvSpPr>
                <a:spLocks noChangeAspect="1"/>
              </p:cNvSpPr>
              <p:nvPr/>
            </p:nvSpPr>
            <p:spPr>
              <a:xfrm>
                <a:off x="7182237" y="3567791"/>
                <a:ext cx="144651" cy="144404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Forme libre 80"/>
              <p:cNvSpPr/>
              <p:nvPr/>
            </p:nvSpPr>
            <p:spPr>
              <a:xfrm>
                <a:off x="7328478" y="3558270"/>
                <a:ext cx="389445" cy="163447"/>
              </a:xfrm>
              <a:custGeom>
                <a:avLst/>
                <a:gdLst>
                  <a:gd name="connsiteX0" fmla="*/ 0 w 389219"/>
                  <a:gd name="connsiteY0" fmla="*/ 0 h 343395"/>
                  <a:gd name="connsiteX1" fmla="*/ 389219 w 389219"/>
                  <a:gd name="connsiteY1" fmla="*/ 0 h 343395"/>
                  <a:gd name="connsiteX2" fmla="*/ 389219 w 389219"/>
                  <a:gd name="connsiteY2" fmla="*/ 343395 h 343395"/>
                  <a:gd name="connsiteX3" fmla="*/ 0 w 389219"/>
                  <a:gd name="connsiteY3" fmla="*/ 343395 h 343395"/>
                  <a:gd name="connsiteX4" fmla="*/ 0 w 389219"/>
                  <a:gd name="connsiteY4" fmla="*/ 0 h 3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219" h="343395">
                    <a:moveTo>
                      <a:pt x="0" y="0"/>
                    </a:moveTo>
                    <a:lnTo>
                      <a:pt x="389219" y="0"/>
                    </a:lnTo>
                    <a:lnTo>
                      <a:pt x="389219" y="343395"/>
                    </a:lnTo>
                    <a:lnTo>
                      <a:pt x="0" y="34339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FSS</a:t>
                </a:r>
              </a:p>
            </p:txBody>
          </p:sp>
        </p:grpSp>
      </p:grpSp>
      <p:sp>
        <p:nvSpPr>
          <p:cNvPr id="83" name="Forme libre 82"/>
          <p:cNvSpPr/>
          <p:nvPr/>
        </p:nvSpPr>
        <p:spPr>
          <a:xfrm>
            <a:off x="5604956" y="5867562"/>
            <a:ext cx="1199836" cy="33535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b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Campus </a:t>
            </a:r>
            <a:b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</a:b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Marseille-</a:t>
            </a:r>
            <a:r>
              <a:rPr lang="fr-FR" sz="1100" b="1" dirty="0" err="1">
                <a:solidFill>
                  <a:srgbClr val="313E56"/>
                </a:solidFill>
                <a:latin typeface="Arial"/>
                <a:cs typeface="Arial"/>
              </a:rPr>
              <a:t>Luminy</a:t>
            </a:r>
            <a:endParaRPr lang="fr-FR" sz="1100" b="1" dirty="0">
              <a:solidFill>
                <a:srgbClr val="313E56"/>
              </a:solidFill>
              <a:latin typeface="Arial"/>
              <a:cs typeface="Arial"/>
            </a:endParaRPr>
          </a:p>
        </p:txBody>
      </p:sp>
      <p:sp>
        <p:nvSpPr>
          <p:cNvPr id="85" name="Forme libre 84"/>
          <p:cNvSpPr/>
          <p:nvPr/>
        </p:nvSpPr>
        <p:spPr>
          <a:xfrm>
            <a:off x="3695481" y="4673064"/>
            <a:ext cx="1199836" cy="33535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b"/>
          <a:lstStyle/>
          <a:p>
            <a:pPr algn="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Campus </a:t>
            </a:r>
            <a:b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</a:br>
            <a:r>
              <a:rPr lang="fr-FR" sz="1100" b="1" dirty="0">
                <a:solidFill>
                  <a:srgbClr val="313E56"/>
                </a:solidFill>
                <a:latin typeface="Arial"/>
                <a:cs typeface="Arial"/>
              </a:rPr>
              <a:t>Marseille-Centre</a:t>
            </a:r>
          </a:p>
        </p:txBody>
      </p:sp>
      <p:grpSp>
        <p:nvGrpSpPr>
          <p:cNvPr id="24591" name="Grouper 147"/>
          <p:cNvGrpSpPr>
            <a:grpSpLocks/>
          </p:cNvGrpSpPr>
          <p:nvPr/>
        </p:nvGrpSpPr>
        <p:grpSpPr bwMode="auto">
          <a:xfrm>
            <a:off x="3898900" y="5006975"/>
            <a:ext cx="1041400" cy="474663"/>
            <a:chOff x="3472792" y="4505765"/>
            <a:chExt cx="1045603" cy="474398"/>
          </a:xfrm>
        </p:grpSpPr>
        <p:grpSp>
          <p:nvGrpSpPr>
            <p:cNvPr id="24734" name="Grouper 136"/>
            <p:cNvGrpSpPr>
              <a:grpSpLocks/>
            </p:cNvGrpSpPr>
            <p:nvPr/>
          </p:nvGrpSpPr>
          <p:grpSpPr bwMode="auto">
            <a:xfrm>
              <a:off x="3472792" y="4514585"/>
              <a:ext cx="466513" cy="144000"/>
              <a:chOff x="2604856" y="3600275"/>
              <a:chExt cx="466513" cy="144000"/>
            </a:xfrm>
          </p:grpSpPr>
          <p:sp>
            <p:nvSpPr>
              <p:cNvPr id="115" name="Ellipse 114"/>
              <p:cNvSpPr>
                <a:spLocks noChangeAspect="1"/>
              </p:cNvSpPr>
              <p:nvPr/>
            </p:nvSpPr>
            <p:spPr>
              <a:xfrm>
                <a:off x="2604856" y="3600975"/>
                <a:ext cx="143452" cy="142796"/>
              </a:xfrm>
              <a:prstGeom prst="ellipse">
                <a:avLst/>
              </a:prstGeom>
              <a:solidFill>
                <a:srgbClr val="E78E23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6" name="Forme libre 115"/>
              <p:cNvSpPr/>
              <p:nvPr/>
            </p:nvSpPr>
            <p:spPr>
              <a:xfrm>
                <a:off x="2756278" y="3600975"/>
                <a:ext cx="315593" cy="120583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ALLSH</a:t>
                </a:r>
              </a:p>
            </p:txBody>
          </p:sp>
        </p:grpSp>
        <p:grpSp>
          <p:nvGrpSpPr>
            <p:cNvPr id="24735" name="Grouper 137"/>
            <p:cNvGrpSpPr>
              <a:grpSpLocks/>
            </p:cNvGrpSpPr>
            <p:nvPr/>
          </p:nvGrpSpPr>
          <p:grpSpPr bwMode="auto">
            <a:xfrm>
              <a:off x="3472793" y="4675374"/>
              <a:ext cx="466512" cy="144000"/>
              <a:chOff x="2604857" y="3743952"/>
              <a:chExt cx="466512" cy="144000"/>
            </a:xfrm>
          </p:grpSpPr>
          <p:sp>
            <p:nvSpPr>
              <p:cNvPr id="117" name="Ellipse 116"/>
              <p:cNvSpPr>
                <a:spLocks noChangeAspect="1"/>
              </p:cNvSpPr>
              <p:nvPr/>
            </p:nvSpPr>
            <p:spPr>
              <a:xfrm>
                <a:off x="2604856" y="3744111"/>
                <a:ext cx="143452" cy="144382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8" name="Forme libre 117"/>
              <p:cNvSpPr/>
              <p:nvPr/>
            </p:nvSpPr>
            <p:spPr>
              <a:xfrm>
                <a:off x="2756278" y="3744111"/>
                <a:ext cx="315593" cy="122169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FS</a:t>
                </a:r>
              </a:p>
            </p:txBody>
          </p:sp>
        </p:grpSp>
        <p:grpSp>
          <p:nvGrpSpPr>
            <p:cNvPr id="24736" name="Grouper 138"/>
            <p:cNvGrpSpPr>
              <a:grpSpLocks/>
            </p:cNvGrpSpPr>
            <p:nvPr/>
          </p:nvGrpSpPr>
          <p:grpSpPr bwMode="auto">
            <a:xfrm>
              <a:off x="3472792" y="4836163"/>
              <a:ext cx="466513" cy="144000"/>
              <a:chOff x="2604856" y="3887628"/>
              <a:chExt cx="466513" cy="144000"/>
            </a:xfrm>
          </p:grpSpPr>
          <p:sp>
            <p:nvSpPr>
              <p:cNvPr id="119" name="Ellipse 118"/>
              <p:cNvSpPr>
                <a:spLocks noChangeAspect="1"/>
              </p:cNvSpPr>
              <p:nvPr/>
            </p:nvSpPr>
            <p:spPr>
              <a:xfrm>
                <a:off x="2604856" y="3887245"/>
                <a:ext cx="143452" cy="144383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Forme libre 119"/>
              <p:cNvSpPr/>
              <p:nvPr/>
            </p:nvSpPr>
            <p:spPr>
              <a:xfrm>
                <a:off x="2756278" y="3887245"/>
                <a:ext cx="315593" cy="122170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FEG</a:t>
                </a:r>
              </a:p>
            </p:txBody>
          </p:sp>
        </p:grpSp>
        <p:grpSp>
          <p:nvGrpSpPr>
            <p:cNvPr id="24737" name="Grouper 139"/>
            <p:cNvGrpSpPr>
              <a:grpSpLocks/>
            </p:cNvGrpSpPr>
            <p:nvPr/>
          </p:nvGrpSpPr>
          <p:grpSpPr bwMode="auto">
            <a:xfrm>
              <a:off x="4051883" y="4505765"/>
              <a:ext cx="466512" cy="142906"/>
              <a:chOff x="3183947" y="3540117"/>
              <a:chExt cx="466512" cy="142906"/>
            </a:xfrm>
          </p:grpSpPr>
          <p:sp>
            <p:nvSpPr>
              <p:cNvPr id="121" name="Ellipse 120"/>
              <p:cNvSpPr>
                <a:spLocks noChangeAspect="1"/>
              </p:cNvSpPr>
              <p:nvPr/>
            </p:nvSpPr>
            <p:spPr>
              <a:xfrm>
                <a:off x="3183445" y="3540117"/>
                <a:ext cx="143452" cy="142795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2" name="Forme libre 121"/>
              <p:cNvSpPr/>
              <p:nvPr/>
            </p:nvSpPr>
            <p:spPr>
              <a:xfrm>
                <a:off x="3334866" y="3540117"/>
                <a:ext cx="315593" cy="120582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FDSP</a:t>
                </a:r>
              </a:p>
            </p:txBody>
          </p:sp>
        </p:grpSp>
        <p:grpSp>
          <p:nvGrpSpPr>
            <p:cNvPr id="24738" name="Grouper 140"/>
            <p:cNvGrpSpPr>
              <a:grpSpLocks/>
            </p:cNvGrpSpPr>
            <p:nvPr/>
          </p:nvGrpSpPr>
          <p:grpSpPr bwMode="auto">
            <a:xfrm>
              <a:off x="4051883" y="4666137"/>
              <a:ext cx="466512" cy="144494"/>
              <a:chOff x="3183947" y="3683377"/>
              <a:chExt cx="466512" cy="144494"/>
            </a:xfrm>
          </p:grpSpPr>
          <p:sp>
            <p:nvSpPr>
              <p:cNvPr id="123" name="Ellipse 122"/>
              <p:cNvSpPr>
                <a:spLocks noChangeAspect="1"/>
              </p:cNvSpPr>
              <p:nvPr/>
            </p:nvSpPr>
            <p:spPr>
              <a:xfrm>
                <a:off x="3183445" y="3683253"/>
                <a:ext cx="143452" cy="144381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4" name="Forme libre 123"/>
              <p:cNvSpPr/>
              <p:nvPr/>
            </p:nvSpPr>
            <p:spPr>
              <a:xfrm>
                <a:off x="3334866" y="3683253"/>
                <a:ext cx="315593" cy="122169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IMPGT</a:t>
                </a:r>
              </a:p>
            </p:txBody>
          </p:sp>
        </p:grpSp>
        <p:grpSp>
          <p:nvGrpSpPr>
            <p:cNvPr id="24739" name="Grouper 141"/>
            <p:cNvGrpSpPr>
              <a:grpSpLocks/>
            </p:cNvGrpSpPr>
            <p:nvPr/>
          </p:nvGrpSpPr>
          <p:grpSpPr bwMode="auto">
            <a:xfrm>
              <a:off x="4051883" y="4826509"/>
              <a:ext cx="466512" cy="144495"/>
              <a:chOff x="3183947" y="3826638"/>
              <a:chExt cx="466512" cy="144495"/>
            </a:xfrm>
          </p:grpSpPr>
          <p:sp>
            <p:nvSpPr>
              <p:cNvPr id="125" name="Ellipse 124"/>
              <p:cNvSpPr>
                <a:spLocks noChangeAspect="1"/>
              </p:cNvSpPr>
              <p:nvPr/>
            </p:nvSpPr>
            <p:spPr>
              <a:xfrm>
                <a:off x="3183445" y="3826390"/>
                <a:ext cx="143452" cy="144382"/>
              </a:xfrm>
              <a:prstGeom prst="ellipse">
                <a:avLst/>
              </a:prstGeom>
              <a:solidFill>
                <a:srgbClr val="79386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6" name="Forme libre 125"/>
              <p:cNvSpPr/>
              <p:nvPr/>
            </p:nvSpPr>
            <p:spPr>
              <a:xfrm>
                <a:off x="3334866" y="3826390"/>
                <a:ext cx="315593" cy="122170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ESPE</a:t>
                </a:r>
              </a:p>
            </p:txBody>
          </p:sp>
        </p:grpSp>
      </p:grpSp>
      <p:cxnSp>
        <p:nvCxnSpPr>
          <p:cNvPr id="145" name="Connecteur droit 144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93" name="Grouper 64"/>
          <p:cNvGrpSpPr>
            <a:grpSpLocks/>
          </p:cNvGrpSpPr>
          <p:nvPr/>
        </p:nvGrpSpPr>
        <p:grpSpPr bwMode="auto">
          <a:xfrm>
            <a:off x="7479533" y="1622425"/>
            <a:ext cx="1366786" cy="4569692"/>
            <a:chOff x="7666536" y="1334793"/>
            <a:chExt cx="1366230" cy="4570675"/>
          </a:xfrm>
        </p:grpSpPr>
        <p:grpSp>
          <p:nvGrpSpPr>
            <p:cNvPr id="24666" name="Grouper 10"/>
            <p:cNvGrpSpPr>
              <a:grpSpLocks/>
            </p:cNvGrpSpPr>
            <p:nvPr/>
          </p:nvGrpSpPr>
          <p:grpSpPr bwMode="auto">
            <a:xfrm>
              <a:off x="7666536" y="5534651"/>
              <a:ext cx="1366230" cy="370817"/>
              <a:chOff x="1442218" y="2409224"/>
              <a:chExt cx="1366230" cy="370817"/>
            </a:xfrm>
          </p:grpSpPr>
          <p:grpSp>
            <p:nvGrpSpPr>
              <p:cNvPr id="24730" name="Grouper 84"/>
              <p:cNvGrpSpPr>
                <a:grpSpLocks/>
              </p:cNvGrpSpPr>
              <p:nvPr/>
            </p:nvGrpSpPr>
            <p:grpSpPr bwMode="auto">
              <a:xfrm>
                <a:off x="1484246" y="2637135"/>
                <a:ext cx="457014" cy="142906"/>
                <a:chOff x="3330228" y="5174869"/>
                <a:chExt cx="456728" cy="143855"/>
              </a:xfrm>
            </p:grpSpPr>
            <p:sp>
              <p:nvSpPr>
                <p:cNvPr id="211" name="Ellipse 210"/>
                <p:cNvSpPr>
                  <a:spLocks noChangeAspect="1"/>
                </p:cNvSpPr>
                <p:nvPr/>
              </p:nvSpPr>
              <p:spPr bwMode="auto">
                <a:xfrm>
                  <a:off x="3330228" y="5174869"/>
                  <a:ext cx="142728" cy="143855"/>
                </a:xfrm>
                <a:prstGeom prst="ellipse">
                  <a:avLst/>
                </a:prstGeom>
                <a:solidFill>
                  <a:srgbClr val="009E9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2" name="Forme libre 211"/>
                <p:cNvSpPr/>
                <p:nvPr/>
              </p:nvSpPr>
              <p:spPr bwMode="auto">
                <a:xfrm>
                  <a:off x="3472955" y="5183453"/>
                  <a:ext cx="314001" cy="121477"/>
                </a:xfrm>
                <a:custGeom>
                  <a:avLst/>
                  <a:gdLst>
                    <a:gd name="connsiteX0" fmla="*/ 0 w 315388"/>
                    <a:gd name="connsiteY0" fmla="*/ 0 h 121759"/>
                    <a:gd name="connsiteX1" fmla="*/ 315388 w 315388"/>
                    <a:gd name="connsiteY1" fmla="*/ 0 h 121759"/>
                    <a:gd name="connsiteX2" fmla="*/ 315388 w 315388"/>
                    <a:gd name="connsiteY2" fmla="*/ 121759 h 121759"/>
                    <a:gd name="connsiteX3" fmla="*/ 0 w 315388"/>
                    <a:gd name="connsiteY3" fmla="*/ 121759 h 121759"/>
                    <a:gd name="connsiteX4" fmla="*/ 0 w 315388"/>
                    <a:gd name="connsiteY4" fmla="*/ 0 h 12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388" h="121759">
                      <a:moveTo>
                        <a:pt x="0" y="0"/>
                      </a:moveTo>
                      <a:lnTo>
                        <a:pt x="315388" y="0"/>
                      </a:lnTo>
                      <a:lnTo>
                        <a:pt x="315388" y="121759"/>
                      </a:lnTo>
                      <a:lnTo>
                        <a:pt x="0" y="1217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7780" tIns="8890" rIns="17780" bIns="8890" spcCol="1270" anchor="ctr"/>
                <a:lstStyle/>
                <a:p>
                  <a:pPr defTabSz="311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700" dirty="0">
                      <a:latin typeface="Arial"/>
                      <a:cs typeface="Arial"/>
                    </a:rPr>
                    <a:t>IUT</a:t>
                  </a:r>
                </a:p>
              </p:txBody>
            </p:sp>
          </p:grpSp>
          <p:sp>
            <p:nvSpPr>
              <p:cNvPr id="209" name="Forme libre 208"/>
              <p:cNvSpPr/>
              <p:nvPr/>
            </p:nvSpPr>
            <p:spPr bwMode="auto">
              <a:xfrm>
                <a:off x="1442218" y="2409224"/>
                <a:ext cx="1366230" cy="161925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Salon-de-Provence</a:t>
                </a:r>
              </a:p>
            </p:txBody>
          </p:sp>
        </p:grpSp>
        <p:grpSp>
          <p:nvGrpSpPr>
            <p:cNvPr id="24667" name="Grouper 2"/>
            <p:cNvGrpSpPr>
              <a:grpSpLocks/>
            </p:cNvGrpSpPr>
            <p:nvPr/>
          </p:nvGrpSpPr>
          <p:grpSpPr bwMode="auto">
            <a:xfrm>
              <a:off x="7670529" y="1334793"/>
              <a:ext cx="796206" cy="1005409"/>
              <a:chOff x="773833" y="2711505"/>
              <a:chExt cx="796206" cy="1005409"/>
            </a:xfrm>
          </p:grpSpPr>
          <p:grpSp>
            <p:nvGrpSpPr>
              <p:cNvPr id="24713" name="Grouper 1"/>
              <p:cNvGrpSpPr>
                <a:grpSpLocks/>
              </p:cNvGrpSpPr>
              <p:nvPr/>
            </p:nvGrpSpPr>
            <p:grpSpPr bwMode="auto">
              <a:xfrm>
                <a:off x="784227" y="2929514"/>
                <a:ext cx="785812" cy="787400"/>
                <a:chOff x="3169676" y="4768057"/>
                <a:chExt cx="786101" cy="786986"/>
              </a:xfrm>
            </p:grpSpPr>
            <p:grpSp>
              <p:nvGrpSpPr>
                <p:cNvPr id="24715" name="Grouper 136"/>
                <p:cNvGrpSpPr>
                  <a:grpSpLocks/>
                </p:cNvGrpSpPr>
                <p:nvPr/>
              </p:nvGrpSpPr>
              <p:grpSpPr bwMode="auto">
                <a:xfrm>
                  <a:off x="3169677" y="4768057"/>
                  <a:ext cx="465307" cy="144386"/>
                  <a:chOff x="2604857" y="3600273"/>
                  <a:chExt cx="466682" cy="144417"/>
                </a:xfrm>
              </p:grpSpPr>
              <p:sp>
                <p:nvSpPr>
                  <p:cNvPr id="141" name="Ellipse 140"/>
                  <p:cNvSpPr>
                    <a:spLocks noChangeAspect="1"/>
                  </p:cNvSpPr>
                  <p:nvPr/>
                </p:nvSpPr>
                <p:spPr>
                  <a:xfrm>
                    <a:off x="2605521" y="3599799"/>
                    <a:ext cx="143292" cy="144448"/>
                  </a:xfrm>
                  <a:prstGeom prst="ellipse">
                    <a:avLst/>
                  </a:prstGeom>
                  <a:solidFill>
                    <a:srgbClr val="E78E23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42" name="Forme libre 141"/>
                  <p:cNvSpPr/>
                  <p:nvPr/>
                </p:nvSpPr>
                <p:spPr>
                  <a:xfrm>
                    <a:off x="2756773" y="3599799"/>
                    <a:ext cx="315242" cy="122225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ALLSH</a:t>
                    </a:r>
                  </a:p>
                </p:txBody>
              </p:sp>
            </p:grpSp>
            <p:grpSp>
              <p:nvGrpSpPr>
                <p:cNvPr id="24716" name="Grouper 137"/>
                <p:cNvGrpSpPr>
                  <a:grpSpLocks/>
                </p:cNvGrpSpPr>
                <p:nvPr/>
              </p:nvGrpSpPr>
              <p:grpSpPr bwMode="auto">
                <a:xfrm>
                  <a:off x="3169680" y="4928306"/>
                  <a:ext cx="465304" cy="144387"/>
                  <a:chOff x="2604860" y="3743447"/>
                  <a:chExt cx="466679" cy="144418"/>
                </a:xfrm>
              </p:grpSpPr>
              <p:sp>
                <p:nvSpPr>
                  <p:cNvPr id="139" name="Ellipse 138"/>
                  <p:cNvSpPr>
                    <a:spLocks noChangeAspect="1"/>
                  </p:cNvSpPr>
                  <p:nvPr/>
                </p:nvSpPr>
                <p:spPr>
                  <a:xfrm>
                    <a:off x="2605521" y="3743011"/>
                    <a:ext cx="143292" cy="144449"/>
                  </a:xfrm>
                  <a:prstGeom prst="ellipse">
                    <a:avLst/>
                  </a:prstGeom>
                  <a:solidFill>
                    <a:srgbClr val="C91C35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40" name="Forme libre 139"/>
                  <p:cNvSpPr/>
                  <p:nvPr/>
                </p:nvSpPr>
                <p:spPr>
                  <a:xfrm>
                    <a:off x="2756773" y="3743011"/>
                    <a:ext cx="315242" cy="122226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FDSP</a:t>
                    </a:r>
                  </a:p>
                </p:txBody>
              </p:sp>
            </p:grpSp>
            <p:grpSp>
              <p:nvGrpSpPr>
                <p:cNvPr id="24717" name="Grouper 138"/>
                <p:cNvGrpSpPr>
                  <a:grpSpLocks/>
                </p:cNvGrpSpPr>
                <p:nvPr/>
              </p:nvGrpSpPr>
              <p:grpSpPr bwMode="auto">
                <a:xfrm>
                  <a:off x="3169677" y="5090143"/>
                  <a:ext cx="465307" cy="142807"/>
                  <a:chOff x="2604857" y="3888213"/>
                  <a:chExt cx="466682" cy="142838"/>
                </a:xfrm>
              </p:grpSpPr>
              <p:sp>
                <p:nvSpPr>
                  <p:cNvPr id="137" name="Ellipse 136"/>
                  <p:cNvSpPr>
                    <a:spLocks noChangeAspect="1"/>
                  </p:cNvSpPr>
                  <p:nvPr/>
                </p:nvSpPr>
                <p:spPr>
                  <a:xfrm>
                    <a:off x="2605521" y="3887815"/>
                    <a:ext cx="143292" cy="142862"/>
                  </a:xfrm>
                  <a:prstGeom prst="ellipse">
                    <a:avLst/>
                  </a:prstGeom>
                  <a:solidFill>
                    <a:srgbClr val="C91C35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38" name="Forme libre 137"/>
                  <p:cNvSpPr/>
                  <p:nvPr/>
                </p:nvSpPr>
                <p:spPr>
                  <a:xfrm>
                    <a:off x="2756773" y="3887815"/>
                    <a:ext cx="315242" cy="120639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FEG</a:t>
                    </a:r>
                  </a:p>
                </p:txBody>
              </p:sp>
            </p:grpSp>
            <p:grpSp>
              <p:nvGrpSpPr>
                <p:cNvPr id="24718" name="Grouper 139"/>
                <p:cNvGrpSpPr>
                  <a:grpSpLocks/>
                </p:cNvGrpSpPr>
                <p:nvPr/>
              </p:nvGrpSpPr>
              <p:grpSpPr bwMode="auto">
                <a:xfrm>
                  <a:off x="3169676" y="5250403"/>
                  <a:ext cx="786101" cy="142800"/>
                  <a:chOff x="2604856" y="4031387"/>
                  <a:chExt cx="788424" cy="142831"/>
                </a:xfrm>
              </p:grpSpPr>
              <p:sp>
                <p:nvSpPr>
                  <p:cNvPr id="135" name="Ellipse 134"/>
                  <p:cNvSpPr>
                    <a:spLocks noChangeAspect="1"/>
                  </p:cNvSpPr>
                  <p:nvPr/>
                </p:nvSpPr>
                <p:spPr>
                  <a:xfrm>
                    <a:off x="2605521" y="4031017"/>
                    <a:ext cx="143292" cy="142862"/>
                  </a:xfrm>
                  <a:prstGeom prst="ellipse">
                    <a:avLst/>
                  </a:prstGeom>
                  <a:solidFill>
                    <a:srgbClr val="195D8A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36" name="Forme libre 135"/>
                  <p:cNvSpPr/>
                  <p:nvPr/>
                </p:nvSpPr>
                <p:spPr>
                  <a:xfrm>
                    <a:off x="2756773" y="4031017"/>
                    <a:ext cx="636851" cy="120639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OSU - Pythéas</a:t>
                    </a:r>
                  </a:p>
                </p:txBody>
              </p:sp>
            </p:grpSp>
            <p:grpSp>
              <p:nvGrpSpPr>
                <p:cNvPr id="24719" name="Grouper 140"/>
                <p:cNvGrpSpPr>
                  <a:grpSpLocks/>
                </p:cNvGrpSpPr>
                <p:nvPr/>
              </p:nvGrpSpPr>
              <p:grpSpPr bwMode="auto">
                <a:xfrm>
                  <a:off x="3169676" y="5410656"/>
                  <a:ext cx="465308" cy="144387"/>
                  <a:chOff x="2604856" y="4174560"/>
                  <a:chExt cx="466683" cy="144418"/>
                </a:xfrm>
              </p:grpSpPr>
              <p:sp>
                <p:nvSpPr>
                  <p:cNvPr id="133" name="Ellipse 132"/>
                  <p:cNvSpPr>
                    <a:spLocks noChangeAspect="1"/>
                  </p:cNvSpPr>
                  <p:nvPr/>
                </p:nvSpPr>
                <p:spPr>
                  <a:xfrm>
                    <a:off x="2605521" y="4174224"/>
                    <a:ext cx="143292" cy="144449"/>
                  </a:xfrm>
                  <a:prstGeom prst="ellipse">
                    <a:avLst/>
                  </a:prstGeom>
                  <a:solidFill>
                    <a:srgbClr val="009E94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34" name="Forme libre 133"/>
                  <p:cNvSpPr/>
                  <p:nvPr/>
                </p:nvSpPr>
                <p:spPr>
                  <a:xfrm>
                    <a:off x="2756773" y="4174224"/>
                    <a:ext cx="315242" cy="122226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IUT</a:t>
                    </a:r>
                  </a:p>
                </p:txBody>
              </p:sp>
            </p:grpSp>
          </p:grpSp>
          <p:sp>
            <p:nvSpPr>
              <p:cNvPr id="143" name="Forme libre 142"/>
              <p:cNvSpPr/>
              <p:nvPr/>
            </p:nvSpPr>
            <p:spPr bwMode="auto">
              <a:xfrm>
                <a:off x="773833" y="2711505"/>
                <a:ext cx="475529" cy="177690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Arles</a:t>
                </a:r>
              </a:p>
            </p:txBody>
          </p:sp>
        </p:grpSp>
        <p:grpSp>
          <p:nvGrpSpPr>
            <p:cNvPr id="24668" name="Grouper 9"/>
            <p:cNvGrpSpPr>
              <a:grpSpLocks/>
            </p:cNvGrpSpPr>
            <p:nvPr/>
          </p:nvGrpSpPr>
          <p:grpSpPr bwMode="auto">
            <a:xfrm>
              <a:off x="7670529" y="4224079"/>
              <a:ext cx="480535" cy="669606"/>
              <a:chOff x="3168079" y="1623537"/>
              <a:chExt cx="480535" cy="669606"/>
            </a:xfrm>
          </p:grpSpPr>
          <p:grpSp>
            <p:nvGrpSpPr>
              <p:cNvPr id="24702" name="Grouper 9"/>
              <p:cNvGrpSpPr>
                <a:grpSpLocks/>
              </p:cNvGrpSpPr>
              <p:nvPr/>
            </p:nvGrpSpPr>
            <p:grpSpPr bwMode="auto">
              <a:xfrm>
                <a:off x="3183482" y="1828006"/>
                <a:ext cx="465132" cy="465137"/>
                <a:chOff x="6643037" y="2892546"/>
                <a:chExt cx="465140" cy="464730"/>
              </a:xfrm>
            </p:grpSpPr>
            <p:grpSp>
              <p:nvGrpSpPr>
                <p:cNvPr id="24704" name="Grouper 138"/>
                <p:cNvGrpSpPr>
                  <a:grpSpLocks/>
                </p:cNvGrpSpPr>
                <p:nvPr/>
              </p:nvGrpSpPr>
              <p:grpSpPr bwMode="auto">
                <a:xfrm>
                  <a:off x="6643037" y="2892546"/>
                  <a:ext cx="465140" cy="142876"/>
                  <a:chOff x="2604854" y="3888383"/>
                  <a:chExt cx="466515" cy="142907"/>
                </a:xfrm>
              </p:grpSpPr>
              <p:sp>
                <p:nvSpPr>
                  <p:cNvPr id="179" name="Ellipse 178"/>
                  <p:cNvSpPr>
                    <a:spLocks noChangeAspect="1"/>
                  </p:cNvSpPr>
                  <p:nvPr/>
                </p:nvSpPr>
                <p:spPr>
                  <a:xfrm>
                    <a:off x="2605269" y="3913132"/>
                    <a:ext cx="143241" cy="142812"/>
                  </a:xfrm>
                  <a:prstGeom prst="ellipse">
                    <a:avLst/>
                  </a:prstGeom>
                  <a:solidFill>
                    <a:srgbClr val="C91C35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80" name="Forme libre 179"/>
                  <p:cNvSpPr/>
                  <p:nvPr/>
                </p:nvSpPr>
                <p:spPr>
                  <a:xfrm>
                    <a:off x="2756469" y="3913132"/>
                    <a:ext cx="315131" cy="120597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FEG</a:t>
                    </a:r>
                  </a:p>
                </p:txBody>
              </p:sp>
            </p:grpSp>
            <p:grpSp>
              <p:nvGrpSpPr>
                <p:cNvPr id="24705" name="Grouper 139"/>
                <p:cNvGrpSpPr>
                  <a:grpSpLocks/>
                </p:cNvGrpSpPr>
                <p:nvPr/>
              </p:nvGrpSpPr>
              <p:grpSpPr bwMode="auto">
                <a:xfrm>
                  <a:off x="6643039" y="3052890"/>
                  <a:ext cx="465138" cy="142875"/>
                  <a:chOff x="2604856" y="4031641"/>
                  <a:chExt cx="466513" cy="142906"/>
                </a:xfrm>
              </p:grpSpPr>
              <p:sp>
                <p:nvSpPr>
                  <p:cNvPr id="177" name="Ellipse 176"/>
                  <p:cNvSpPr>
                    <a:spLocks noChangeAspect="1"/>
                  </p:cNvSpPr>
                  <p:nvPr/>
                </p:nvSpPr>
                <p:spPr>
                  <a:xfrm>
                    <a:off x="2605269" y="4056278"/>
                    <a:ext cx="143241" cy="119010"/>
                  </a:xfrm>
                  <a:prstGeom prst="ellipse">
                    <a:avLst/>
                  </a:prstGeom>
                  <a:solidFill>
                    <a:srgbClr val="195D8A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78" name="Forme libre 177"/>
                  <p:cNvSpPr/>
                  <p:nvPr/>
                </p:nvSpPr>
                <p:spPr>
                  <a:xfrm>
                    <a:off x="2756469" y="4056278"/>
                    <a:ext cx="315131" cy="96794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FSS</a:t>
                    </a:r>
                  </a:p>
                </p:txBody>
              </p:sp>
            </p:grpSp>
            <p:grpSp>
              <p:nvGrpSpPr>
                <p:cNvPr id="24706" name="Grouper 140"/>
                <p:cNvGrpSpPr>
                  <a:grpSpLocks/>
                </p:cNvGrpSpPr>
                <p:nvPr/>
              </p:nvGrpSpPr>
              <p:grpSpPr bwMode="auto">
                <a:xfrm>
                  <a:off x="6643039" y="3213307"/>
                  <a:ext cx="465138" cy="143969"/>
                  <a:chOff x="2604856" y="4174981"/>
                  <a:chExt cx="466513" cy="144000"/>
                </a:xfrm>
              </p:grpSpPr>
              <p:sp>
                <p:nvSpPr>
                  <p:cNvPr id="152" name="Ellipse 151"/>
                  <p:cNvSpPr>
                    <a:spLocks noChangeAspect="1"/>
                  </p:cNvSpPr>
                  <p:nvPr/>
                </p:nvSpPr>
                <p:spPr>
                  <a:xfrm>
                    <a:off x="2605269" y="4175631"/>
                    <a:ext cx="143241" cy="142812"/>
                  </a:xfrm>
                  <a:prstGeom prst="ellipse">
                    <a:avLst/>
                  </a:prstGeom>
                  <a:solidFill>
                    <a:srgbClr val="009E94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76" name="Forme libre 175"/>
                  <p:cNvSpPr/>
                  <p:nvPr/>
                </p:nvSpPr>
                <p:spPr>
                  <a:xfrm>
                    <a:off x="2756469" y="4175631"/>
                    <a:ext cx="315131" cy="120596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IUT</a:t>
                    </a:r>
                  </a:p>
                </p:txBody>
              </p:sp>
            </p:grpSp>
          </p:grpSp>
          <p:sp>
            <p:nvSpPr>
              <p:cNvPr id="148" name="Forme libre 147"/>
              <p:cNvSpPr/>
              <p:nvPr/>
            </p:nvSpPr>
            <p:spPr bwMode="auto">
              <a:xfrm>
                <a:off x="3168079" y="1623537"/>
                <a:ext cx="351134" cy="177752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Gap</a:t>
                </a:r>
              </a:p>
            </p:txBody>
          </p:sp>
        </p:grpSp>
        <p:grpSp>
          <p:nvGrpSpPr>
            <p:cNvPr id="24669" name="Grouper 8"/>
            <p:cNvGrpSpPr>
              <a:grpSpLocks/>
            </p:cNvGrpSpPr>
            <p:nvPr/>
          </p:nvGrpSpPr>
          <p:grpSpPr bwMode="auto">
            <a:xfrm>
              <a:off x="7670529" y="3584961"/>
              <a:ext cx="1142285" cy="523894"/>
              <a:chOff x="3375023" y="2189437"/>
              <a:chExt cx="1142285" cy="523894"/>
            </a:xfrm>
          </p:grpSpPr>
          <p:grpSp>
            <p:nvGrpSpPr>
              <p:cNvPr id="24694" name="Grouper 74"/>
              <p:cNvGrpSpPr>
                <a:grpSpLocks/>
              </p:cNvGrpSpPr>
              <p:nvPr/>
            </p:nvGrpSpPr>
            <p:grpSpPr bwMode="auto">
              <a:xfrm>
                <a:off x="3383850" y="2408531"/>
                <a:ext cx="464949" cy="304800"/>
                <a:chOff x="6643038" y="3052890"/>
                <a:chExt cx="465139" cy="304386"/>
              </a:xfrm>
            </p:grpSpPr>
            <p:grpSp>
              <p:nvGrpSpPr>
                <p:cNvPr id="24696" name="Grouper 139"/>
                <p:cNvGrpSpPr>
                  <a:grpSpLocks/>
                </p:cNvGrpSpPr>
                <p:nvPr/>
              </p:nvGrpSpPr>
              <p:grpSpPr bwMode="auto">
                <a:xfrm>
                  <a:off x="6643038" y="3052890"/>
                  <a:ext cx="465139" cy="142875"/>
                  <a:chOff x="2604855" y="4031641"/>
                  <a:chExt cx="466514" cy="142906"/>
                </a:xfrm>
              </p:grpSpPr>
              <p:sp>
                <p:nvSpPr>
                  <p:cNvPr id="198" name="Ellipse 197"/>
                  <p:cNvSpPr>
                    <a:spLocks noChangeAspect="1"/>
                  </p:cNvSpPr>
                  <p:nvPr/>
                </p:nvSpPr>
                <p:spPr>
                  <a:xfrm>
                    <a:off x="2605499" y="4031473"/>
                    <a:ext cx="143298" cy="142743"/>
                  </a:xfrm>
                  <a:prstGeom prst="ellipse">
                    <a:avLst/>
                  </a:prstGeom>
                  <a:solidFill>
                    <a:srgbClr val="79386A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99" name="Forme libre 198"/>
                  <p:cNvSpPr/>
                  <p:nvPr/>
                </p:nvSpPr>
                <p:spPr>
                  <a:xfrm>
                    <a:off x="2756758" y="4031473"/>
                    <a:ext cx="315255" cy="120539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ESPE</a:t>
                    </a:r>
                  </a:p>
                </p:txBody>
              </p:sp>
            </p:grpSp>
            <p:grpSp>
              <p:nvGrpSpPr>
                <p:cNvPr id="24697" name="Grouper 140"/>
                <p:cNvGrpSpPr>
                  <a:grpSpLocks/>
                </p:cNvGrpSpPr>
                <p:nvPr/>
              </p:nvGrpSpPr>
              <p:grpSpPr bwMode="auto">
                <a:xfrm>
                  <a:off x="6643039" y="3213307"/>
                  <a:ext cx="465138" cy="143969"/>
                  <a:chOff x="2604856" y="4174981"/>
                  <a:chExt cx="466513" cy="144000"/>
                </a:xfrm>
              </p:grpSpPr>
              <p:sp>
                <p:nvSpPr>
                  <p:cNvPr id="196" name="Ellipse 195"/>
                  <p:cNvSpPr>
                    <a:spLocks noChangeAspect="1"/>
                  </p:cNvSpPr>
                  <p:nvPr/>
                </p:nvSpPr>
                <p:spPr>
                  <a:xfrm>
                    <a:off x="2605499" y="4174550"/>
                    <a:ext cx="143298" cy="144329"/>
                  </a:xfrm>
                  <a:prstGeom prst="ellipse">
                    <a:avLst/>
                  </a:prstGeom>
                  <a:solidFill>
                    <a:srgbClr val="009E94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97" name="Forme libre 196"/>
                  <p:cNvSpPr/>
                  <p:nvPr/>
                </p:nvSpPr>
                <p:spPr>
                  <a:xfrm>
                    <a:off x="2756758" y="4174550"/>
                    <a:ext cx="315255" cy="122124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IUT</a:t>
                    </a:r>
                  </a:p>
                </p:txBody>
              </p:sp>
            </p:grpSp>
          </p:grpSp>
          <p:sp>
            <p:nvSpPr>
              <p:cNvPr id="183" name="Forme libre 182"/>
              <p:cNvSpPr/>
              <p:nvPr/>
            </p:nvSpPr>
            <p:spPr bwMode="auto">
              <a:xfrm>
                <a:off x="3375023" y="2189437"/>
                <a:ext cx="1142285" cy="177839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Digne-les-Bains</a:t>
                </a:r>
              </a:p>
            </p:txBody>
          </p:sp>
        </p:grpSp>
        <p:grpSp>
          <p:nvGrpSpPr>
            <p:cNvPr id="24670" name="Grouper 6"/>
            <p:cNvGrpSpPr>
              <a:grpSpLocks/>
            </p:cNvGrpSpPr>
            <p:nvPr/>
          </p:nvGrpSpPr>
          <p:grpSpPr bwMode="auto">
            <a:xfrm>
              <a:off x="7670477" y="2455426"/>
              <a:ext cx="629102" cy="367725"/>
              <a:chOff x="1312411" y="2433222"/>
              <a:chExt cx="629102" cy="367725"/>
            </a:xfrm>
          </p:grpSpPr>
          <p:grpSp>
            <p:nvGrpSpPr>
              <p:cNvPr id="24690" name="Grouper 141"/>
              <p:cNvGrpSpPr>
                <a:grpSpLocks/>
              </p:cNvGrpSpPr>
              <p:nvPr/>
            </p:nvGrpSpPr>
            <p:grpSpPr bwMode="auto">
              <a:xfrm>
                <a:off x="1312411" y="2656484"/>
                <a:ext cx="465134" cy="144463"/>
                <a:chOff x="2604808" y="4318053"/>
                <a:chExt cx="466561" cy="145201"/>
              </a:xfrm>
            </p:grpSpPr>
            <p:sp>
              <p:nvSpPr>
                <p:cNvPr id="203" name="Ellipse 202"/>
                <p:cNvSpPr>
                  <a:spLocks noChangeAspect="1"/>
                </p:cNvSpPr>
                <p:nvPr/>
              </p:nvSpPr>
              <p:spPr>
                <a:xfrm>
                  <a:off x="2604808" y="4317469"/>
                  <a:ext cx="143255" cy="145232"/>
                </a:xfrm>
                <a:prstGeom prst="ellipse">
                  <a:avLst/>
                </a:prstGeom>
                <a:solidFill>
                  <a:srgbClr val="79386A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4" name="Forme libre 203"/>
                <p:cNvSpPr/>
                <p:nvPr/>
              </p:nvSpPr>
              <p:spPr>
                <a:xfrm>
                  <a:off x="2756022" y="4317469"/>
                  <a:ext cx="315161" cy="122889"/>
                </a:xfrm>
                <a:custGeom>
                  <a:avLst/>
                  <a:gdLst>
                    <a:gd name="connsiteX0" fmla="*/ 0 w 315388"/>
                    <a:gd name="connsiteY0" fmla="*/ 0 h 121759"/>
                    <a:gd name="connsiteX1" fmla="*/ 315388 w 315388"/>
                    <a:gd name="connsiteY1" fmla="*/ 0 h 121759"/>
                    <a:gd name="connsiteX2" fmla="*/ 315388 w 315388"/>
                    <a:gd name="connsiteY2" fmla="*/ 121759 h 121759"/>
                    <a:gd name="connsiteX3" fmla="*/ 0 w 315388"/>
                    <a:gd name="connsiteY3" fmla="*/ 121759 h 121759"/>
                    <a:gd name="connsiteX4" fmla="*/ 0 w 315388"/>
                    <a:gd name="connsiteY4" fmla="*/ 0 h 12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388" h="121759">
                      <a:moveTo>
                        <a:pt x="0" y="0"/>
                      </a:moveTo>
                      <a:lnTo>
                        <a:pt x="315388" y="0"/>
                      </a:lnTo>
                      <a:lnTo>
                        <a:pt x="315388" y="121759"/>
                      </a:lnTo>
                      <a:lnTo>
                        <a:pt x="0" y="1217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7780" tIns="8890" rIns="17780" bIns="8890" spcCol="1270" anchor="ctr"/>
                <a:lstStyle/>
                <a:p>
                  <a:pPr defTabSz="311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700" dirty="0">
                      <a:latin typeface="Arial"/>
                      <a:cs typeface="Arial"/>
                    </a:rPr>
                    <a:t>ESPE</a:t>
                  </a:r>
                </a:p>
              </p:txBody>
            </p:sp>
          </p:grpSp>
          <p:sp>
            <p:nvSpPr>
              <p:cNvPr id="202" name="Forme libre 201"/>
              <p:cNvSpPr/>
              <p:nvPr/>
            </p:nvSpPr>
            <p:spPr bwMode="auto">
              <a:xfrm>
                <a:off x="1315988" y="2433222"/>
                <a:ext cx="625525" cy="19843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Avignon</a:t>
                </a:r>
              </a:p>
            </p:txBody>
          </p:sp>
        </p:grpSp>
        <p:grpSp>
          <p:nvGrpSpPr>
            <p:cNvPr id="24672" name="Grouper 5"/>
            <p:cNvGrpSpPr>
              <a:grpSpLocks/>
            </p:cNvGrpSpPr>
            <p:nvPr/>
          </p:nvGrpSpPr>
          <p:grpSpPr bwMode="auto">
            <a:xfrm>
              <a:off x="7670529" y="2937778"/>
              <a:ext cx="711744" cy="531959"/>
              <a:chOff x="1300005" y="3338366"/>
              <a:chExt cx="711744" cy="531959"/>
            </a:xfrm>
          </p:grpSpPr>
          <p:grpSp>
            <p:nvGrpSpPr>
              <p:cNvPr id="24678" name="Grouper 87"/>
              <p:cNvGrpSpPr>
                <a:grpSpLocks/>
              </p:cNvGrpSpPr>
              <p:nvPr/>
            </p:nvGrpSpPr>
            <p:grpSpPr bwMode="auto">
              <a:xfrm>
                <a:off x="1300005" y="3544884"/>
                <a:ext cx="654121" cy="325441"/>
                <a:chOff x="6643037" y="3052887"/>
                <a:chExt cx="654395" cy="324443"/>
              </a:xfrm>
            </p:grpSpPr>
            <p:grpSp>
              <p:nvGrpSpPr>
                <p:cNvPr id="24680" name="Grouper 139"/>
                <p:cNvGrpSpPr>
                  <a:grpSpLocks/>
                </p:cNvGrpSpPr>
                <p:nvPr/>
              </p:nvGrpSpPr>
              <p:grpSpPr bwMode="auto">
                <a:xfrm>
                  <a:off x="6643111" y="3052887"/>
                  <a:ext cx="465333" cy="142440"/>
                  <a:chOff x="2604925" y="4031641"/>
                  <a:chExt cx="466708" cy="142471"/>
                </a:xfrm>
              </p:grpSpPr>
              <p:sp>
                <p:nvSpPr>
                  <p:cNvPr id="225" name="Ellipse 224"/>
                  <p:cNvSpPr>
                    <a:spLocks noChangeAspect="1"/>
                  </p:cNvSpPr>
                  <p:nvPr/>
                </p:nvSpPr>
                <p:spPr>
                  <a:xfrm>
                    <a:off x="2604799" y="4032275"/>
                    <a:ext cx="143299" cy="142499"/>
                  </a:xfrm>
                  <a:prstGeom prst="ellipse">
                    <a:avLst/>
                  </a:prstGeom>
                  <a:solidFill>
                    <a:srgbClr val="195D8A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26" name="Forme libre 225"/>
                  <p:cNvSpPr/>
                  <p:nvPr/>
                </p:nvSpPr>
                <p:spPr>
                  <a:xfrm>
                    <a:off x="2756059" y="4032275"/>
                    <a:ext cx="340733" cy="120332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FSS</a:t>
                    </a:r>
                  </a:p>
                </p:txBody>
              </p:sp>
            </p:grpSp>
            <p:grpSp>
              <p:nvGrpSpPr>
                <p:cNvPr id="24681" name="Grouper 140"/>
                <p:cNvGrpSpPr>
                  <a:grpSpLocks/>
                </p:cNvGrpSpPr>
                <p:nvPr/>
              </p:nvGrpSpPr>
              <p:grpSpPr bwMode="auto">
                <a:xfrm>
                  <a:off x="6643037" y="3213236"/>
                  <a:ext cx="654395" cy="164094"/>
                  <a:chOff x="2604856" y="4174902"/>
                  <a:chExt cx="656330" cy="164129"/>
                </a:xfrm>
              </p:grpSpPr>
              <p:sp>
                <p:nvSpPr>
                  <p:cNvPr id="223" name="Ellipse 222"/>
                  <p:cNvSpPr>
                    <a:spLocks noChangeAspect="1"/>
                  </p:cNvSpPr>
                  <p:nvPr/>
                </p:nvSpPr>
                <p:spPr>
                  <a:xfrm>
                    <a:off x="2604804" y="4175068"/>
                    <a:ext cx="143299" cy="145665"/>
                  </a:xfrm>
                  <a:prstGeom prst="ellipse">
                    <a:avLst/>
                  </a:prstGeom>
                  <a:solidFill>
                    <a:srgbClr val="195D8A"/>
                  </a:solidFill>
                  <a:ln>
                    <a:noFill/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24" name="Forme libre 223"/>
                  <p:cNvSpPr/>
                  <p:nvPr/>
                </p:nvSpPr>
                <p:spPr>
                  <a:xfrm>
                    <a:off x="2756064" y="4175068"/>
                    <a:ext cx="530206" cy="164665"/>
                  </a:xfrm>
                  <a:custGeom>
                    <a:avLst/>
                    <a:gdLst>
                      <a:gd name="connsiteX0" fmla="*/ 0 w 315388"/>
                      <a:gd name="connsiteY0" fmla="*/ 0 h 121759"/>
                      <a:gd name="connsiteX1" fmla="*/ 315388 w 315388"/>
                      <a:gd name="connsiteY1" fmla="*/ 0 h 121759"/>
                      <a:gd name="connsiteX2" fmla="*/ 315388 w 315388"/>
                      <a:gd name="connsiteY2" fmla="*/ 121759 h 121759"/>
                      <a:gd name="connsiteX3" fmla="*/ 0 w 315388"/>
                      <a:gd name="connsiteY3" fmla="*/ 121759 h 121759"/>
                      <a:gd name="connsiteX4" fmla="*/ 0 w 315388"/>
                      <a:gd name="connsiteY4" fmla="*/ 0 h 12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5388" h="121759">
                        <a:moveTo>
                          <a:pt x="0" y="0"/>
                        </a:moveTo>
                        <a:lnTo>
                          <a:pt x="315388" y="0"/>
                        </a:lnTo>
                        <a:lnTo>
                          <a:pt x="315388" y="121759"/>
                        </a:lnTo>
                        <a:lnTo>
                          <a:pt x="0" y="1217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lIns="17780" tIns="8890" rIns="17780" bIns="8890" spcCol="1270" anchor="ctr"/>
                  <a:lstStyle/>
                  <a:p>
                    <a:pPr defTabSz="3111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fr-FR" sz="700" dirty="0">
                        <a:latin typeface="Arial"/>
                        <a:cs typeface="Arial"/>
                      </a:rPr>
                      <a:t>FS (SATIS)</a:t>
                    </a:r>
                  </a:p>
                </p:txBody>
              </p:sp>
            </p:grpSp>
          </p:grpSp>
          <p:sp>
            <p:nvSpPr>
              <p:cNvPr id="220" name="Forme libre 219"/>
              <p:cNvSpPr/>
              <p:nvPr/>
            </p:nvSpPr>
            <p:spPr bwMode="auto">
              <a:xfrm>
                <a:off x="1300076" y="3338366"/>
                <a:ext cx="711673" cy="178143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Aubagne</a:t>
                </a:r>
              </a:p>
            </p:txBody>
          </p:sp>
        </p:grpSp>
        <p:grpSp>
          <p:nvGrpSpPr>
            <p:cNvPr id="24673" name="Grouper 7"/>
            <p:cNvGrpSpPr>
              <a:grpSpLocks/>
            </p:cNvGrpSpPr>
            <p:nvPr/>
          </p:nvGrpSpPr>
          <p:grpSpPr bwMode="auto">
            <a:xfrm>
              <a:off x="7670529" y="5008909"/>
              <a:ext cx="741909" cy="348840"/>
              <a:chOff x="2441573" y="3972218"/>
              <a:chExt cx="741909" cy="348840"/>
            </a:xfrm>
          </p:grpSpPr>
          <p:grpSp>
            <p:nvGrpSpPr>
              <p:cNvPr id="24674" name="Grouper 4"/>
              <p:cNvGrpSpPr>
                <a:grpSpLocks/>
              </p:cNvGrpSpPr>
              <p:nvPr/>
            </p:nvGrpSpPr>
            <p:grpSpPr bwMode="auto">
              <a:xfrm>
                <a:off x="2475040" y="4176713"/>
                <a:ext cx="465277" cy="144345"/>
                <a:chOff x="3322073" y="5563395"/>
                <a:chExt cx="465138" cy="144462"/>
              </a:xfrm>
            </p:grpSpPr>
            <p:sp>
              <p:nvSpPr>
                <p:cNvPr id="230" name="Ellipse 229"/>
                <p:cNvSpPr>
                  <a:spLocks noChangeAspect="1"/>
                </p:cNvSpPr>
                <p:nvPr/>
              </p:nvSpPr>
              <p:spPr bwMode="auto">
                <a:xfrm>
                  <a:off x="3321878" y="5563881"/>
                  <a:ext cx="142774" cy="144610"/>
                </a:xfrm>
                <a:prstGeom prst="ellipse">
                  <a:avLst/>
                </a:prstGeom>
                <a:solidFill>
                  <a:srgbClr val="009E94"/>
                </a:solidFill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1" name="Forme libre 230"/>
                <p:cNvSpPr/>
                <p:nvPr/>
              </p:nvSpPr>
              <p:spPr bwMode="auto">
                <a:xfrm>
                  <a:off x="3472584" y="5563881"/>
                  <a:ext cx="339486" cy="122362"/>
                </a:xfrm>
                <a:custGeom>
                  <a:avLst/>
                  <a:gdLst>
                    <a:gd name="connsiteX0" fmla="*/ 0 w 315388"/>
                    <a:gd name="connsiteY0" fmla="*/ 0 h 121759"/>
                    <a:gd name="connsiteX1" fmla="*/ 315388 w 315388"/>
                    <a:gd name="connsiteY1" fmla="*/ 0 h 121759"/>
                    <a:gd name="connsiteX2" fmla="*/ 315388 w 315388"/>
                    <a:gd name="connsiteY2" fmla="*/ 121759 h 121759"/>
                    <a:gd name="connsiteX3" fmla="*/ 0 w 315388"/>
                    <a:gd name="connsiteY3" fmla="*/ 121759 h 121759"/>
                    <a:gd name="connsiteX4" fmla="*/ 0 w 315388"/>
                    <a:gd name="connsiteY4" fmla="*/ 0 h 12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388" h="121759">
                      <a:moveTo>
                        <a:pt x="0" y="0"/>
                      </a:moveTo>
                      <a:lnTo>
                        <a:pt x="315388" y="0"/>
                      </a:lnTo>
                      <a:lnTo>
                        <a:pt x="315388" y="121759"/>
                      </a:lnTo>
                      <a:lnTo>
                        <a:pt x="0" y="1217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7780" tIns="8890" rIns="17780" bIns="8890" spcCol="1270" anchor="ctr"/>
                <a:lstStyle/>
                <a:p>
                  <a:pPr defTabSz="3111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700" dirty="0">
                      <a:latin typeface="Arial"/>
                      <a:cs typeface="Arial"/>
                    </a:rPr>
                    <a:t>IUT</a:t>
                  </a:r>
                </a:p>
              </p:txBody>
            </p:sp>
          </p:grpSp>
          <p:sp>
            <p:nvSpPr>
              <p:cNvPr id="229" name="Forme libre 228"/>
              <p:cNvSpPr/>
              <p:nvPr/>
            </p:nvSpPr>
            <p:spPr bwMode="auto">
              <a:xfrm>
                <a:off x="2441573" y="3972218"/>
                <a:ext cx="741909" cy="155575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rgbClr val="313E56"/>
                    </a:solidFill>
                    <a:latin typeface="Arial"/>
                    <a:cs typeface="Arial"/>
                  </a:rPr>
                  <a:t>La Ciotat</a:t>
                </a:r>
              </a:p>
            </p:txBody>
          </p:sp>
        </p:grpSp>
      </p:grpSp>
      <p:grpSp>
        <p:nvGrpSpPr>
          <p:cNvPr id="24594" name="Grouper 50"/>
          <p:cNvGrpSpPr>
            <a:grpSpLocks/>
          </p:cNvGrpSpPr>
          <p:nvPr/>
        </p:nvGrpSpPr>
        <p:grpSpPr bwMode="auto">
          <a:xfrm>
            <a:off x="276225" y="3978275"/>
            <a:ext cx="3197225" cy="460375"/>
            <a:chOff x="276171" y="3628050"/>
            <a:chExt cx="3197279" cy="459002"/>
          </a:xfrm>
        </p:grpSpPr>
        <p:grpSp>
          <p:nvGrpSpPr>
            <p:cNvPr id="24661" name="Grouper 37"/>
            <p:cNvGrpSpPr>
              <a:grpSpLocks/>
            </p:cNvGrpSpPr>
            <p:nvPr/>
          </p:nvGrpSpPr>
          <p:grpSpPr bwMode="auto">
            <a:xfrm>
              <a:off x="414101" y="3628050"/>
              <a:ext cx="3059349" cy="459002"/>
              <a:chOff x="414101" y="4139990"/>
              <a:chExt cx="3059349" cy="459002"/>
            </a:xfrm>
          </p:grpSpPr>
          <p:sp>
            <p:nvSpPr>
              <p:cNvPr id="206" name="Forme libre 205"/>
              <p:cNvSpPr/>
              <p:nvPr/>
            </p:nvSpPr>
            <p:spPr bwMode="auto">
              <a:xfrm>
                <a:off x="784179" y="4139990"/>
                <a:ext cx="2206663" cy="172522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dirty="0">
                    <a:solidFill>
                      <a:srgbClr val="C91C35"/>
                    </a:solidFill>
                    <a:latin typeface="Arial"/>
                    <a:cs typeface="Arial"/>
                  </a:rPr>
                  <a:t>Law and </a:t>
                </a:r>
                <a:r>
                  <a:rPr lang="fr-FR" sz="1100" dirty="0" err="1">
                    <a:solidFill>
                      <a:srgbClr val="C91C35"/>
                    </a:solidFill>
                    <a:latin typeface="Arial"/>
                    <a:cs typeface="Arial"/>
                  </a:rPr>
                  <a:t>politics</a:t>
                </a:r>
                <a:r>
                  <a:rPr lang="fr-FR" sz="1100" dirty="0">
                    <a:solidFill>
                      <a:srgbClr val="C91C35"/>
                    </a:solidFill>
                    <a:latin typeface="Arial"/>
                    <a:cs typeface="Arial"/>
                  </a:rPr>
                  <a:t> </a:t>
                </a:r>
                <a:r>
                  <a:rPr lang="fr-FR" sz="1100" dirty="0" err="1">
                    <a:solidFill>
                      <a:srgbClr val="C91C35"/>
                    </a:solidFill>
                    <a:latin typeface="Arial"/>
                    <a:cs typeface="Arial"/>
                  </a:rPr>
                  <a:t>Department</a:t>
                </a:r>
                <a:endParaRPr lang="fr-FR" sz="1100" dirty="0">
                  <a:solidFill>
                    <a:srgbClr val="C91C35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665" name="ZoneTexte 256"/>
              <p:cNvSpPr txBox="1">
                <a:spLocks noChangeArrowheads="1"/>
              </p:cNvSpPr>
              <p:nvPr/>
            </p:nvSpPr>
            <p:spPr bwMode="auto">
              <a:xfrm>
                <a:off x="414101" y="4375789"/>
                <a:ext cx="3059349" cy="223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FDSP : Faculty of law and political science	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IMPGT : Institute of public management and territorial governance</a:t>
                </a:r>
              </a:p>
            </p:txBody>
          </p:sp>
        </p:grpSp>
        <p:sp>
          <p:nvSpPr>
            <p:cNvPr id="269" name="Ellipse 268"/>
            <p:cNvSpPr>
              <a:spLocks noChangeAspect="1"/>
            </p:cNvSpPr>
            <p:nvPr/>
          </p:nvSpPr>
          <p:spPr bwMode="auto">
            <a:xfrm>
              <a:off x="276171" y="3862299"/>
              <a:ext cx="107952" cy="107628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0" name="Ellipse 269"/>
            <p:cNvSpPr>
              <a:spLocks noChangeAspect="1"/>
            </p:cNvSpPr>
            <p:nvPr/>
          </p:nvSpPr>
          <p:spPr bwMode="auto">
            <a:xfrm>
              <a:off x="276171" y="3969927"/>
              <a:ext cx="107952" cy="109211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595" name="Grouper 51"/>
          <p:cNvGrpSpPr>
            <a:grpSpLocks/>
          </p:cNvGrpSpPr>
          <p:nvPr/>
        </p:nvGrpSpPr>
        <p:grpSpPr bwMode="auto">
          <a:xfrm>
            <a:off x="276225" y="3236913"/>
            <a:ext cx="3197225" cy="685800"/>
            <a:chOff x="276171" y="3070217"/>
            <a:chExt cx="3197297" cy="685504"/>
          </a:xfrm>
        </p:grpSpPr>
        <p:grpSp>
          <p:nvGrpSpPr>
            <p:cNvPr id="24654" name="Grouper 35"/>
            <p:cNvGrpSpPr>
              <a:grpSpLocks/>
            </p:cNvGrpSpPr>
            <p:nvPr/>
          </p:nvGrpSpPr>
          <p:grpSpPr bwMode="auto">
            <a:xfrm>
              <a:off x="414103" y="3070217"/>
              <a:ext cx="3059365" cy="685504"/>
              <a:chOff x="414103" y="3375412"/>
              <a:chExt cx="3059365" cy="685504"/>
            </a:xfrm>
          </p:grpSpPr>
          <p:sp>
            <p:nvSpPr>
              <p:cNvPr id="193" name="Forme libre 192"/>
              <p:cNvSpPr/>
              <p:nvPr/>
            </p:nvSpPr>
            <p:spPr bwMode="auto">
              <a:xfrm>
                <a:off x="782595" y="3375412"/>
                <a:ext cx="2608321" cy="172962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>
                <a:spAutoFit/>
              </a:bodyPr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dirty="0" err="1">
                    <a:solidFill>
                      <a:srgbClr val="C91C35"/>
                    </a:solidFill>
                    <a:latin typeface="Arial"/>
                    <a:cs typeface="Arial"/>
                  </a:rPr>
                  <a:t>Economics</a:t>
                </a:r>
                <a:r>
                  <a:rPr lang="fr-FR" sz="1100" dirty="0">
                    <a:solidFill>
                      <a:srgbClr val="C91C35"/>
                    </a:solidFill>
                    <a:latin typeface="Arial"/>
                    <a:cs typeface="Arial"/>
                  </a:rPr>
                  <a:t> and management </a:t>
                </a:r>
                <a:r>
                  <a:rPr lang="fr-FR" sz="1100" dirty="0" err="1">
                    <a:solidFill>
                      <a:srgbClr val="C91C35"/>
                    </a:solidFill>
                    <a:latin typeface="Arial"/>
                    <a:cs typeface="Arial"/>
                  </a:rPr>
                  <a:t>Department</a:t>
                </a:r>
                <a:endParaRPr lang="fr-FR" sz="1100" dirty="0">
                  <a:latin typeface="Arial"/>
                  <a:cs typeface="Arial"/>
                </a:endParaRPr>
              </a:p>
            </p:txBody>
          </p:sp>
          <p:sp>
            <p:nvSpPr>
              <p:cNvPr id="24660" name="ZoneTexte 255"/>
              <p:cNvSpPr txBox="1">
                <a:spLocks noChangeArrowheads="1"/>
              </p:cNvSpPr>
              <p:nvPr/>
            </p:nvSpPr>
            <p:spPr bwMode="auto">
              <a:xfrm>
                <a:off x="414103" y="3616112"/>
                <a:ext cx="3059365" cy="444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FEG : Faculty of economics and management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IAE : Aix-Marseille graduate school of management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EJCAM : Aix-Marseille school of journalism and communication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IRT : Regional labor institute</a:t>
                </a:r>
              </a:p>
            </p:txBody>
          </p:sp>
        </p:grpSp>
        <p:sp>
          <p:nvSpPr>
            <p:cNvPr id="273" name="Ellipse 272"/>
            <p:cNvSpPr>
              <a:spLocks noChangeAspect="1"/>
            </p:cNvSpPr>
            <p:nvPr/>
          </p:nvSpPr>
          <p:spPr bwMode="auto">
            <a:xfrm>
              <a:off x="276171" y="3309826"/>
              <a:ext cx="107952" cy="106317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4" name="Ellipse 273"/>
            <p:cNvSpPr>
              <a:spLocks noChangeAspect="1"/>
            </p:cNvSpPr>
            <p:nvPr/>
          </p:nvSpPr>
          <p:spPr bwMode="auto">
            <a:xfrm>
              <a:off x="276171" y="3414555"/>
              <a:ext cx="107952" cy="109491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1" name="Ellipse 220"/>
            <p:cNvSpPr>
              <a:spLocks noChangeAspect="1"/>
            </p:cNvSpPr>
            <p:nvPr/>
          </p:nvSpPr>
          <p:spPr bwMode="auto">
            <a:xfrm>
              <a:off x="276171" y="3527220"/>
              <a:ext cx="107952" cy="109490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2" name="Ellipse 221"/>
            <p:cNvSpPr>
              <a:spLocks noChangeAspect="1"/>
            </p:cNvSpPr>
            <p:nvPr/>
          </p:nvSpPr>
          <p:spPr bwMode="auto">
            <a:xfrm>
              <a:off x="276171" y="3636709"/>
              <a:ext cx="107952" cy="109491"/>
            </a:xfrm>
            <a:prstGeom prst="ellipse">
              <a:avLst/>
            </a:prstGeom>
            <a:solidFill>
              <a:srgbClr val="C91C35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596" name="Grouper 52"/>
          <p:cNvGrpSpPr>
            <a:grpSpLocks/>
          </p:cNvGrpSpPr>
          <p:nvPr/>
        </p:nvGrpSpPr>
        <p:grpSpPr bwMode="auto">
          <a:xfrm>
            <a:off x="276225" y="2463800"/>
            <a:ext cx="3338513" cy="665163"/>
            <a:chOff x="276171" y="2267479"/>
            <a:chExt cx="3339967" cy="663732"/>
          </a:xfrm>
        </p:grpSpPr>
        <p:grpSp>
          <p:nvGrpSpPr>
            <p:cNvPr id="24648" name="Grouper 34"/>
            <p:cNvGrpSpPr>
              <a:grpSpLocks/>
            </p:cNvGrpSpPr>
            <p:nvPr/>
          </p:nvGrpSpPr>
          <p:grpSpPr bwMode="auto">
            <a:xfrm>
              <a:off x="414101" y="2267479"/>
              <a:ext cx="3202037" cy="663732"/>
              <a:chOff x="414101" y="2523449"/>
              <a:chExt cx="3202037" cy="663732"/>
            </a:xfrm>
          </p:grpSpPr>
          <p:sp>
            <p:nvSpPr>
              <p:cNvPr id="195" name="Forme libre 194"/>
              <p:cNvSpPr/>
              <p:nvPr/>
            </p:nvSpPr>
            <p:spPr bwMode="auto">
              <a:xfrm>
                <a:off x="776452" y="2523449"/>
                <a:ext cx="1855008" cy="324738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FFFFFF"/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>
                <a:spAutoFit/>
              </a:bodyPr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dirty="0">
                    <a:solidFill>
                      <a:srgbClr val="E78E23"/>
                    </a:solidFill>
                    <a:latin typeface="Arial"/>
                    <a:cs typeface="Arial"/>
                  </a:rPr>
                  <a:t>Arts, </a:t>
                </a:r>
                <a:r>
                  <a:rPr lang="fr-FR" sz="1100" dirty="0" err="1">
                    <a:solidFill>
                      <a:srgbClr val="E78E23"/>
                    </a:solidFill>
                    <a:latin typeface="Arial"/>
                    <a:cs typeface="Arial"/>
                  </a:rPr>
                  <a:t>letters</a:t>
                </a:r>
                <a:r>
                  <a:rPr lang="fr-FR" sz="1100" dirty="0">
                    <a:solidFill>
                      <a:srgbClr val="E78E23"/>
                    </a:solidFill>
                    <a:latin typeface="Arial"/>
                    <a:cs typeface="Arial"/>
                  </a:rPr>
                  <a:t>, </a:t>
                </a:r>
                <a:r>
                  <a:rPr lang="fr-FR" sz="1100" dirty="0" err="1">
                    <a:solidFill>
                      <a:srgbClr val="E78E23"/>
                    </a:solidFill>
                    <a:latin typeface="Arial"/>
                    <a:cs typeface="Arial"/>
                  </a:rPr>
                  <a:t>languages</a:t>
                </a:r>
                <a:r>
                  <a:rPr lang="fr-FR" sz="1100" dirty="0">
                    <a:solidFill>
                      <a:srgbClr val="E78E23"/>
                    </a:solidFill>
                    <a:latin typeface="Arial"/>
                    <a:cs typeface="Arial"/>
                  </a:rPr>
                  <a:t> and </a:t>
                </a:r>
                <a:r>
                  <a:rPr lang="fr-FR" sz="1100" dirty="0" err="1">
                    <a:solidFill>
                      <a:srgbClr val="E78E23"/>
                    </a:solidFill>
                    <a:latin typeface="Arial"/>
                    <a:cs typeface="Arial"/>
                  </a:rPr>
                  <a:t>human</a:t>
                </a:r>
                <a:r>
                  <a:rPr lang="fr-FR" sz="1100" dirty="0">
                    <a:solidFill>
                      <a:srgbClr val="E78E23"/>
                    </a:solidFill>
                    <a:latin typeface="Arial"/>
                    <a:cs typeface="Arial"/>
                  </a:rPr>
                  <a:t> sciences </a:t>
                </a:r>
                <a:r>
                  <a:rPr lang="fr-FR" sz="1100" dirty="0" err="1">
                    <a:solidFill>
                      <a:srgbClr val="E78E23"/>
                    </a:solidFill>
                    <a:latin typeface="Arial"/>
                    <a:cs typeface="Arial"/>
                  </a:rPr>
                  <a:t>Department</a:t>
                </a:r>
                <a:endParaRPr lang="fr-FR" sz="700" dirty="0">
                  <a:latin typeface="Arial"/>
                  <a:cs typeface="Arial"/>
                </a:endParaRPr>
              </a:p>
            </p:txBody>
          </p:sp>
          <p:sp>
            <p:nvSpPr>
              <p:cNvPr id="24653" name="ZoneTexte 33"/>
              <p:cNvSpPr txBox="1">
                <a:spLocks noChangeArrowheads="1"/>
              </p:cNvSpPr>
              <p:nvPr/>
            </p:nvSpPr>
            <p:spPr bwMode="auto">
              <a:xfrm>
                <a:off x="414101" y="2853305"/>
                <a:ext cx="3202037" cy="333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ALLSH : Faculty of arts, humanities, languages and social sciences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CFMI : Training center for music facilitators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MMSH : Mediterranean social science center</a:t>
                </a:r>
              </a:p>
            </p:txBody>
          </p:sp>
        </p:grpSp>
        <p:sp>
          <p:nvSpPr>
            <p:cNvPr id="277" name="Ellipse 276"/>
            <p:cNvSpPr>
              <a:spLocks noChangeAspect="1"/>
            </p:cNvSpPr>
            <p:nvPr/>
          </p:nvSpPr>
          <p:spPr bwMode="auto">
            <a:xfrm>
              <a:off x="276171" y="2604890"/>
              <a:ext cx="107997" cy="107718"/>
            </a:xfrm>
            <a:prstGeom prst="ellipse">
              <a:avLst/>
            </a:prstGeom>
            <a:solidFill>
              <a:srgbClr val="E88D23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8" name="Ellipse 277"/>
            <p:cNvSpPr>
              <a:spLocks noChangeAspect="1"/>
            </p:cNvSpPr>
            <p:nvPr/>
          </p:nvSpPr>
          <p:spPr bwMode="auto">
            <a:xfrm>
              <a:off x="276171" y="2712607"/>
              <a:ext cx="107997" cy="107718"/>
            </a:xfrm>
            <a:prstGeom prst="ellipse">
              <a:avLst/>
            </a:prstGeom>
            <a:solidFill>
              <a:srgbClr val="E88D23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9" name="Ellipse 278"/>
            <p:cNvSpPr>
              <a:spLocks noChangeAspect="1"/>
            </p:cNvSpPr>
            <p:nvPr/>
          </p:nvSpPr>
          <p:spPr bwMode="auto">
            <a:xfrm>
              <a:off x="276171" y="2820325"/>
              <a:ext cx="107997" cy="107718"/>
            </a:xfrm>
            <a:prstGeom prst="ellipse">
              <a:avLst/>
            </a:prstGeom>
            <a:solidFill>
              <a:srgbClr val="E88D23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597" name="Grouper 58"/>
          <p:cNvGrpSpPr>
            <a:grpSpLocks/>
          </p:cNvGrpSpPr>
          <p:nvPr/>
        </p:nvGrpSpPr>
        <p:grpSpPr bwMode="auto">
          <a:xfrm>
            <a:off x="276225" y="4583113"/>
            <a:ext cx="3622675" cy="682625"/>
            <a:chOff x="276171" y="4582320"/>
            <a:chExt cx="3622729" cy="683170"/>
          </a:xfrm>
        </p:grpSpPr>
        <p:sp>
          <p:nvSpPr>
            <p:cNvPr id="280" name="Ellipse 279"/>
            <p:cNvSpPr>
              <a:spLocks noChangeAspect="1"/>
            </p:cNvSpPr>
            <p:nvPr/>
          </p:nvSpPr>
          <p:spPr bwMode="auto">
            <a:xfrm>
              <a:off x="276171" y="5143154"/>
              <a:ext cx="107952" cy="108036"/>
            </a:xfrm>
            <a:prstGeom prst="ellipse">
              <a:avLst/>
            </a:prstGeom>
            <a:solidFill>
              <a:srgbClr val="195D8A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641" name="Grouper 49"/>
            <p:cNvGrpSpPr>
              <a:grpSpLocks/>
            </p:cNvGrpSpPr>
            <p:nvPr/>
          </p:nvGrpSpPr>
          <p:grpSpPr bwMode="auto">
            <a:xfrm>
              <a:off x="276171" y="4582320"/>
              <a:ext cx="3622729" cy="683170"/>
              <a:chOff x="276171" y="4414955"/>
              <a:chExt cx="3622729" cy="683170"/>
            </a:xfrm>
          </p:grpSpPr>
          <p:grpSp>
            <p:nvGrpSpPr>
              <p:cNvPr id="24642" name="Grouper 39"/>
              <p:cNvGrpSpPr>
                <a:grpSpLocks/>
              </p:cNvGrpSpPr>
              <p:nvPr/>
            </p:nvGrpSpPr>
            <p:grpSpPr bwMode="auto">
              <a:xfrm>
                <a:off x="414102" y="4414955"/>
                <a:ext cx="3484798" cy="683170"/>
                <a:chOff x="414102" y="4926895"/>
                <a:chExt cx="3484798" cy="683170"/>
              </a:xfrm>
            </p:grpSpPr>
            <p:sp>
              <p:nvSpPr>
                <p:cNvPr id="191" name="Forme libre 190"/>
                <p:cNvSpPr/>
                <p:nvPr/>
              </p:nvSpPr>
              <p:spPr bwMode="auto">
                <a:xfrm>
                  <a:off x="782591" y="4926895"/>
                  <a:ext cx="2690852" cy="173175"/>
                </a:xfrm>
                <a:custGeom>
                  <a:avLst/>
                  <a:gdLst>
                    <a:gd name="connsiteX0" fmla="*/ 0 w 315388"/>
                    <a:gd name="connsiteY0" fmla="*/ 0 h 121759"/>
                    <a:gd name="connsiteX1" fmla="*/ 315388 w 315388"/>
                    <a:gd name="connsiteY1" fmla="*/ 0 h 121759"/>
                    <a:gd name="connsiteX2" fmla="*/ 315388 w 315388"/>
                    <a:gd name="connsiteY2" fmla="*/ 121759 h 121759"/>
                    <a:gd name="connsiteX3" fmla="*/ 0 w 315388"/>
                    <a:gd name="connsiteY3" fmla="*/ 121759 h 121759"/>
                    <a:gd name="connsiteX4" fmla="*/ 0 w 315388"/>
                    <a:gd name="connsiteY4" fmla="*/ 0 h 12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388" h="121759">
                      <a:moveTo>
                        <a:pt x="0" y="0"/>
                      </a:moveTo>
                      <a:lnTo>
                        <a:pt x="315388" y="0"/>
                      </a:lnTo>
                      <a:lnTo>
                        <a:pt x="315388" y="121759"/>
                      </a:lnTo>
                      <a:lnTo>
                        <a:pt x="0" y="1217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7780" tIns="8890" rIns="17780" bIns="8890" spcCol="1270" anchor="ctr">
                  <a:spAutoFit/>
                </a:bodyPr>
                <a:lstStyle/>
                <a:p>
                  <a:pPr defTabSz="711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fr-FR" sz="1100" dirty="0">
                      <a:solidFill>
                        <a:srgbClr val="195D8A"/>
                      </a:solidFill>
                      <a:latin typeface="Arial"/>
                      <a:cs typeface="Arial"/>
                    </a:rPr>
                    <a:t>Science and </a:t>
                  </a:r>
                  <a:r>
                    <a:rPr lang="fr-FR" sz="1100" dirty="0" err="1">
                      <a:solidFill>
                        <a:srgbClr val="195D8A"/>
                      </a:solidFill>
                      <a:latin typeface="Arial"/>
                      <a:cs typeface="Arial"/>
                    </a:rPr>
                    <a:t>technology</a:t>
                  </a:r>
                  <a:r>
                    <a:rPr lang="fr-FR" sz="1100" dirty="0">
                      <a:solidFill>
                        <a:srgbClr val="195D8A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fr-FR" sz="1100" dirty="0" err="1">
                      <a:solidFill>
                        <a:srgbClr val="195D8A"/>
                      </a:solidFill>
                      <a:latin typeface="Arial"/>
                      <a:cs typeface="Arial"/>
                    </a:rPr>
                    <a:t>Department</a:t>
                  </a:r>
                  <a:endParaRPr lang="fr-FR" sz="1100" dirty="0">
                    <a:solidFill>
                      <a:srgbClr val="195D8A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647" name="ZoneTexte 257"/>
                <p:cNvSpPr txBox="1">
                  <a:spLocks noChangeArrowheads="1"/>
                </p:cNvSpPr>
                <p:nvPr/>
              </p:nvSpPr>
              <p:spPr bwMode="auto">
                <a:xfrm>
                  <a:off x="414286" y="5165210"/>
                  <a:ext cx="3484614" cy="444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defRPr/>
                  </a:pPr>
                  <a:r>
                    <a:rPr lang="fr-FR" sz="800" dirty="0">
                      <a:cs typeface="Arial" charset="0"/>
                    </a:rPr>
                    <a:t>FS : </a:t>
                  </a:r>
                  <a:r>
                    <a:rPr lang="fr-FR" sz="800" dirty="0" err="1">
                      <a:cs typeface="Arial" charset="0"/>
                    </a:rPr>
                    <a:t>Faculty</a:t>
                  </a:r>
                  <a:r>
                    <a:rPr lang="fr-FR" sz="800" dirty="0">
                      <a:cs typeface="Arial" charset="0"/>
                    </a:rPr>
                    <a:t> of science</a:t>
                  </a:r>
                </a:p>
                <a:p>
                  <a:pPr>
                    <a:lnSpc>
                      <a:spcPct val="90000"/>
                    </a:lnSpc>
                    <a:defRPr/>
                  </a:pPr>
                  <a:r>
                    <a:rPr lang="fr-FR" sz="800" dirty="0">
                      <a:cs typeface="Arial" charset="0"/>
                    </a:rPr>
                    <a:t>FSS : </a:t>
                  </a:r>
                  <a:r>
                    <a:rPr lang="fr-FR" sz="800" dirty="0" err="1">
                      <a:cs typeface="Arial" charset="0"/>
                    </a:rPr>
                    <a:t>Faculty</a:t>
                  </a:r>
                  <a:r>
                    <a:rPr lang="fr-FR" sz="800" dirty="0">
                      <a:cs typeface="Arial" charset="0"/>
                    </a:rPr>
                    <a:t> of sports science</a:t>
                  </a:r>
                </a:p>
                <a:p>
                  <a:pPr>
                    <a:lnSpc>
                      <a:spcPct val="90000"/>
                    </a:lnSpc>
                    <a:defRPr/>
                  </a:pPr>
                  <a:r>
                    <a:rPr lang="fr-FR" sz="800" kern="800" spc="-30" dirty="0">
                      <a:cs typeface="Arial" charset="0"/>
                    </a:rPr>
                    <a:t>OSU-Pythéas : Pythéas </a:t>
                  </a:r>
                  <a:r>
                    <a:rPr lang="fr-FR" sz="800" kern="800" spc="-30" dirty="0" err="1">
                      <a:cs typeface="Arial" charset="0"/>
                    </a:rPr>
                    <a:t>institute</a:t>
                  </a:r>
                  <a:r>
                    <a:rPr lang="fr-FR" sz="800" kern="800" spc="-30" dirty="0">
                      <a:cs typeface="Arial" charset="0"/>
                    </a:rPr>
                    <a:t> – </a:t>
                  </a:r>
                  <a:r>
                    <a:rPr lang="fr-FR" sz="800" kern="800" spc="-30" dirty="0" err="1">
                      <a:cs typeface="Arial" charset="0"/>
                    </a:rPr>
                    <a:t>earth</a:t>
                  </a:r>
                  <a:r>
                    <a:rPr lang="fr-FR" sz="800" kern="800" spc="-30" dirty="0">
                      <a:cs typeface="Arial" charset="0"/>
                    </a:rPr>
                    <a:t> sciences and </a:t>
                  </a:r>
                  <a:r>
                    <a:rPr lang="fr-FR" sz="800" kern="800" spc="-30" dirty="0" err="1">
                      <a:cs typeface="Arial" charset="0"/>
                    </a:rPr>
                    <a:t>astronomy</a:t>
                  </a:r>
                  <a:r>
                    <a:rPr lang="fr-FR" sz="800" kern="800" spc="-30" dirty="0">
                      <a:cs typeface="Arial" charset="0"/>
                    </a:rPr>
                    <a:t> </a:t>
                  </a:r>
                  <a:r>
                    <a:rPr lang="fr-FR" sz="800" kern="800" spc="-30" dirty="0" err="1">
                      <a:cs typeface="Arial" charset="0"/>
                    </a:rPr>
                    <a:t>observatory</a:t>
                  </a:r>
                  <a:endParaRPr lang="fr-FR" sz="800" kern="800" spc="-30" dirty="0">
                    <a:cs typeface="Arial" charset="0"/>
                  </a:endParaRPr>
                </a:p>
                <a:p>
                  <a:pPr>
                    <a:lnSpc>
                      <a:spcPct val="90000"/>
                    </a:lnSpc>
                    <a:defRPr/>
                  </a:pPr>
                  <a:r>
                    <a:rPr lang="fr-FR" sz="800" dirty="0">
                      <a:cs typeface="Arial" charset="0"/>
                    </a:rPr>
                    <a:t>POLYTECH : </a:t>
                  </a:r>
                  <a:r>
                    <a:rPr lang="fr-FR" sz="800" dirty="0" err="1">
                      <a:cs typeface="Arial" charset="0"/>
                    </a:rPr>
                    <a:t>Polytech</a:t>
                  </a:r>
                  <a:r>
                    <a:rPr lang="fr-FR" sz="800" dirty="0">
                      <a:cs typeface="Arial" charset="0"/>
                    </a:rPr>
                    <a:t> Marseille</a:t>
                  </a:r>
                </a:p>
              </p:txBody>
            </p:sp>
          </p:grpSp>
          <p:sp>
            <p:nvSpPr>
              <p:cNvPr id="281" name="Ellipse 280"/>
              <p:cNvSpPr>
                <a:spLocks noChangeAspect="1"/>
              </p:cNvSpPr>
              <p:nvPr/>
            </p:nvSpPr>
            <p:spPr bwMode="auto">
              <a:xfrm>
                <a:off x="276171" y="4651681"/>
                <a:ext cx="107952" cy="108036"/>
              </a:xfrm>
              <a:prstGeom prst="ellipse">
                <a:avLst/>
              </a:prstGeom>
              <a:solidFill>
                <a:srgbClr val="195D8A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2" name="Ellipse 281"/>
              <p:cNvSpPr>
                <a:spLocks noChangeAspect="1"/>
              </p:cNvSpPr>
              <p:nvPr/>
            </p:nvSpPr>
            <p:spPr bwMode="auto">
              <a:xfrm>
                <a:off x="276171" y="4758129"/>
                <a:ext cx="107952" cy="108036"/>
              </a:xfrm>
              <a:prstGeom prst="ellipse">
                <a:avLst/>
              </a:prstGeom>
              <a:solidFill>
                <a:srgbClr val="195D8A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3" name="Ellipse 282"/>
              <p:cNvSpPr>
                <a:spLocks noChangeAspect="1"/>
              </p:cNvSpPr>
              <p:nvPr/>
            </p:nvSpPr>
            <p:spPr bwMode="auto">
              <a:xfrm>
                <a:off x="276171" y="4866165"/>
                <a:ext cx="107952" cy="108036"/>
              </a:xfrm>
              <a:prstGeom prst="ellipse">
                <a:avLst/>
              </a:prstGeom>
              <a:solidFill>
                <a:srgbClr val="195D8A"/>
              </a:solidFill>
              <a:ln w="12700" cmpd="sng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24598" name="Grouper 48"/>
          <p:cNvGrpSpPr>
            <a:grpSpLocks/>
          </p:cNvGrpSpPr>
          <p:nvPr/>
        </p:nvGrpSpPr>
        <p:grpSpPr bwMode="auto">
          <a:xfrm>
            <a:off x="276225" y="5384800"/>
            <a:ext cx="3114675" cy="673100"/>
            <a:chOff x="276171" y="5216857"/>
            <a:chExt cx="3114729" cy="674256"/>
          </a:xfrm>
        </p:grpSpPr>
        <p:grpSp>
          <p:nvGrpSpPr>
            <p:cNvPr id="24633" name="Grouper 40"/>
            <p:cNvGrpSpPr>
              <a:grpSpLocks/>
            </p:cNvGrpSpPr>
            <p:nvPr/>
          </p:nvGrpSpPr>
          <p:grpSpPr bwMode="auto">
            <a:xfrm>
              <a:off x="414109" y="5216857"/>
              <a:ext cx="2976791" cy="674256"/>
              <a:chOff x="414109" y="5610657"/>
              <a:chExt cx="2976791" cy="674256"/>
            </a:xfrm>
          </p:grpSpPr>
          <p:sp>
            <p:nvSpPr>
              <p:cNvPr id="189" name="Forme libre 188"/>
              <p:cNvSpPr/>
              <p:nvPr/>
            </p:nvSpPr>
            <p:spPr bwMode="auto">
              <a:xfrm>
                <a:off x="782592" y="5610657"/>
                <a:ext cx="1333523" cy="173335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>
                <a:spAutoFit/>
              </a:bodyPr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dirty="0" err="1">
                    <a:solidFill>
                      <a:srgbClr val="39A352"/>
                    </a:solidFill>
                    <a:latin typeface="Arial"/>
                    <a:cs typeface="Arial"/>
                  </a:rPr>
                  <a:t>Health</a:t>
                </a:r>
                <a:r>
                  <a:rPr lang="fr-FR" sz="1100" dirty="0">
                    <a:solidFill>
                      <a:srgbClr val="39A352"/>
                    </a:solidFill>
                    <a:latin typeface="Arial"/>
                    <a:cs typeface="Arial"/>
                  </a:rPr>
                  <a:t> </a:t>
                </a:r>
                <a:r>
                  <a:rPr lang="fr-FR" sz="1100" dirty="0" err="1">
                    <a:solidFill>
                      <a:srgbClr val="39A352"/>
                    </a:solidFill>
                    <a:latin typeface="Arial"/>
                    <a:cs typeface="Arial"/>
                  </a:rPr>
                  <a:t>Department</a:t>
                </a:r>
                <a:endParaRPr lang="fr-FR" sz="1100" dirty="0">
                  <a:solidFill>
                    <a:srgbClr val="39A35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639" name="ZoneTexte 258"/>
              <p:cNvSpPr txBox="1">
                <a:spLocks noChangeArrowheads="1"/>
              </p:cNvSpPr>
              <p:nvPr/>
            </p:nvSpPr>
            <p:spPr bwMode="auto">
              <a:xfrm>
                <a:off x="414109" y="5839663"/>
                <a:ext cx="2976791" cy="44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MEDECINE : Faculty of medicine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PHARMA : Faculty of pharmacy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ODONTO : Faculty of dentistry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EU3M : Marseille Mediterranée university school of midwifery</a:t>
                </a:r>
              </a:p>
            </p:txBody>
          </p:sp>
        </p:grpSp>
        <p:sp>
          <p:nvSpPr>
            <p:cNvPr id="284" name="Ellipse 283"/>
            <p:cNvSpPr>
              <a:spLocks noChangeAspect="1"/>
            </p:cNvSpPr>
            <p:nvPr/>
          </p:nvSpPr>
          <p:spPr bwMode="auto">
            <a:xfrm>
              <a:off x="276171" y="5773436"/>
              <a:ext cx="107952" cy="108135"/>
            </a:xfrm>
            <a:prstGeom prst="ellipse">
              <a:avLst/>
            </a:prstGeom>
            <a:solidFill>
              <a:srgbClr val="38A250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5" name="Ellipse 284"/>
            <p:cNvSpPr>
              <a:spLocks noChangeAspect="1"/>
            </p:cNvSpPr>
            <p:nvPr/>
          </p:nvSpPr>
          <p:spPr bwMode="auto">
            <a:xfrm>
              <a:off x="276171" y="5452211"/>
              <a:ext cx="107952" cy="106546"/>
            </a:xfrm>
            <a:prstGeom prst="ellipse">
              <a:avLst/>
            </a:prstGeom>
            <a:solidFill>
              <a:srgbClr val="38A250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6" name="Ellipse 285"/>
            <p:cNvSpPr>
              <a:spLocks noChangeAspect="1"/>
            </p:cNvSpPr>
            <p:nvPr/>
          </p:nvSpPr>
          <p:spPr bwMode="auto">
            <a:xfrm>
              <a:off x="276171" y="5558756"/>
              <a:ext cx="107952" cy="108135"/>
            </a:xfrm>
            <a:prstGeom prst="ellipse">
              <a:avLst/>
            </a:prstGeom>
            <a:solidFill>
              <a:srgbClr val="38A250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7" name="Ellipse 286"/>
            <p:cNvSpPr>
              <a:spLocks noChangeAspect="1"/>
            </p:cNvSpPr>
            <p:nvPr/>
          </p:nvSpPr>
          <p:spPr bwMode="auto">
            <a:xfrm>
              <a:off x="276171" y="5666892"/>
              <a:ext cx="107952" cy="108135"/>
            </a:xfrm>
            <a:prstGeom prst="ellipse">
              <a:avLst/>
            </a:prstGeom>
            <a:solidFill>
              <a:srgbClr val="38A250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599" name="Grouper 47"/>
          <p:cNvGrpSpPr>
            <a:grpSpLocks/>
          </p:cNvGrpSpPr>
          <p:nvPr/>
        </p:nvGrpSpPr>
        <p:grpSpPr bwMode="auto">
          <a:xfrm>
            <a:off x="276225" y="6129338"/>
            <a:ext cx="2855913" cy="528637"/>
            <a:chOff x="276171" y="5962267"/>
            <a:chExt cx="2856499" cy="528967"/>
          </a:xfrm>
        </p:grpSpPr>
        <p:grpSp>
          <p:nvGrpSpPr>
            <p:cNvPr id="24628" name="Grouper 46"/>
            <p:cNvGrpSpPr>
              <a:grpSpLocks/>
            </p:cNvGrpSpPr>
            <p:nvPr/>
          </p:nvGrpSpPr>
          <p:grpSpPr bwMode="auto">
            <a:xfrm>
              <a:off x="414103" y="5962267"/>
              <a:ext cx="2718567" cy="528967"/>
              <a:chOff x="414103" y="5962267"/>
              <a:chExt cx="2718567" cy="528967"/>
            </a:xfrm>
          </p:grpSpPr>
          <p:sp>
            <p:nvSpPr>
              <p:cNvPr id="187" name="Forme libre 186"/>
              <p:cNvSpPr/>
              <p:nvPr/>
            </p:nvSpPr>
            <p:spPr bwMode="auto">
              <a:xfrm>
                <a:off x="782688" y="5962267"/>
                <a:ext cx="2349982" cy="173145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>
                <a:spAutoFit/>
              </a:bodyPr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dirty="0" err="1">
                    <a:solidFill>
                      <a:srgbClr val="009E94"/>
                    </a:solidFill>
                    <a:latin typeface="Arial"/>
                    <a:cs typeface="Arial"/>
                  </a:rPr>
                  <a:t>Multidisciplinary</a:t>
                </a:r>
                <a:r>
                  <a:rPr lang="fr-FR" sz="1100" dirty="0">
                    <a:solidFill>
                      <a:srgbClr val="009E94"/>
                    </a:solidFill>
                    <a:latin typeface="Arial"/>
                    <a:cs typeface="Arial"/>
                  </a:rPr>
                  <a:t> </a:t>
                </a:r>
                <a:r>
                  <a:rPr lang="fr-FR" sz="1100" dirty="0" err="1">
                    <a:solidFill>
                      <a:srgbClr val="79386A"/>
                    </a:solidFill>
                    <a:latin typeface="Arial"/>
                    <a:cs typeface="Arial"/>
                  </a:rPr>
                  <a:t>Department</a:t>
                </a:r>
                <a:r>
                  <a:rPr lang="fr-FR" sz="1100" dirty="0">
                    <a:solidFill>
                      <a:srgbClr val="79386A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  <p:sp>
            <p:nvSpPr>
              <p:cNvPr id="24632" name="ZoneTexte 259"/>
              <p:cNvSpPr txBox="1">
                <a:spLocks noChangeArrowheads="1"/>
              </p:cNvSpPr>
              <p:nvPr/>
            </p:nvSpPr>
            <p:spPr bwMode="auto">
              <a:xfrm>
                <a:off x="414103" y="6267261"/>
                <a:ext cx="2576747" cy="223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ESPE : School of teaching and education</a:t>
                </a:r>
              </a:p>
              <a:p>
                <a:pPr>
                  <a:lnSpc>
                    <a:spcPct val="90000"/>
                  </a:lnSpc>
                </a:pPr>
                <a:r>
                  <a:rPr lang="fr-FR" sz="800">
                    <a:cs typeface="Arial" charset="0"/>
                  </a:rPr>
                  <a:t>IUT : Aix-Marseille university institute of technology </a:t>
                </a:r>
              </a:p>
            </p:txBody>
          </p:sp>
        </p:grpSp>
        <p:sp>
          <p:nvSpPr>
            <p:cNvPr id="289" name="Ellipse 288"/>
            <p:cNvSpPr>
              <a:spLocks noChangeAspect="1"/>
            </p:cNvSpPr>
            <p:nvPr/>
          </p:nvSpPr>
          <p:spPr bwMode="auto">
            <a:xfrm>
              <a:off x="276171" y="6268845"/>
              <a:ext cx="107972" cy="108017"/>
            </a:xfrm>
            <a:prstGeom prst="ellipse">
              <a:avLst/>
            </a:prstGeom>
            <a:solidFill>
              <a:srgbClr val="79386A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0" name="Ellipse 289"/>
            <p:cNvSpPr>
              <a:spLocks noChangeAspect="1"/>
            </p:cNvSpPr>
            <p:nvPr/>
          </p:nvSpPr>
          <p:spPr bwMode="auto">
            <a:xfrm>
              <a:off x="276171" y="6375275"/>
              <a:ext cx="107972" cy="108017"/>
            </a:xfrm>
            <a:prstGeom prst="ellipse">
              <a:avLst/>
            </a:prstGeom>
            <a:solidFill>
              <a:srgbClr val="009E94"/>
            </a:solidFill>
            <a:ln w="12700" cmpd="sng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600" name="Grouper 63"/>
          <p:cNvGrpSpPr>
            <a:grpSpLocks/>
          </p:cNvGrpSpPr>
          <p:nvPr/>
        </p:nvGrpSpPr>
        <p:grpSpPr bwMode="auto">
          <a:xfrm>
            <a:off x="5918200" y="2506663"/>
            <a:ext cx="998538" cy="842962"/>
            <a:chOff x="7340600" y="1680457"/>
            <a:chExt cx="998538" cy="844245"/>
          </a:xfrm>
        </p:grpSpPr>
        <p:grpSp>
          <p:nvGrpSpPr>
            <p:cNvPr id="24604" name="Grouper 62"/>
            <p:cNvGrpSpPr>
              <a:grpSpLocks/>
            </p:cNvGrpSpPr>
            <p:nvPr/>
          </p:nvGrpSpPr>
          <p:grpSpPr bwMode="auto">
            <a:xfrm>
              <a:off x="7340600" y="1684915"/>
              <a:ext cx="438150" cy="839787"/>
              <a:chOff x="7340600" y="1684915"/>
              <a:chExt cx="438150" cy="839787"/>
            </a:xfrm>
          </p:grpSpPr>
          <p:sp>
            <p:nvSpPr>
              <p:cNvPr id="293" name="Ellipse 292"/>
              <p:cNvSpPr/>
              <p:nvPr/>
            </p:nvSpPr>
            <p:spPr bwMode="auto">
              <a:xfrm>
                <a:off x="7340600" y="1685226"/>
                <a:ext cx="122238" cy="122424"/>
              </a:xfrm>
              <a:prstGeom prst="ellipse">
                <a:avLst/>
              </a:prstGeom>
              <a:solidFill>
                <a:srgbClr val="E78E23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4" name="Forme libre 293"/>
              <p:cNvSpPr/>
              <p:nvPr/>
            </p:nvSpPr>
            <p:spPr bwMode="auto">
              <a:xfrm>
                <a:off x="7462838" y="1685226"/>
                <a:ext cx="315912" cy="12242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ALLSH</a:t>
                </a:r>
              </a:p>
            </p:txBody>
          </p:sp>
          <p:sp>
            <p:nvSpPr>
              <p:cNvPr id="295" name="Ellipse 294"/>
              <p:cNvSpPr/>
              <p:nvPr/>
            </p:nvSpPr>
            <p:spPr bwMode="auto">
              <a:xfrm>
                <a:off x="7340600" y="1829909"/>
                <a:ext cx="122238" cy="120834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6" name="Forme libre 295"/>
              <p:cNvSpPr/>
              <p:nvPr/>
            </p:nvSpPr>
            <p:spPr bwMode="auto">
              <a:xfrm>
                <a:off x="7462838" y="1829909"/>
                <a:ext cx="315912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FEG</a:t>
                </a:r>
              </a:p>
            </p:txBody>
          </p:sp>
          <p:sp>
            <p:nvSpPr>
              <p:cNvPr id="297" name="Ellipse 296"/>
              <p:cNvSpPr/>
              <p:nvPr/>
            </p:nvSpPr>
            <p:spPr bwMode="auto">
              <a:xfrm>
                <a:off x="7340600" y="1973002"/>
                <a:ext cx="122238" cy="122423"/>
              </a:xfrm>
              <a:prstGeom prst="ellipse">
                <a:avLst/>
              </a:prstGeom>
              <a:solidFill>
                <a:srgbClr val="195D8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8" name="Forme libre 297"/>
              <p:cNvSpPr/>
              <p:nvPr/>
            </p:nvSpPr>
            <p:spPr bwMode="auto">
              <a:xfrm>
                <a:off x="7462838" y="1973002"/>
                <a:ext cx="315912" cy="122423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FS</a:t>
                </a:r>
              </a:p>
            </p:txBody>
          </p:sp>
          <p:sp>
            <p:nvSpPr>
              <p:cNvPr id="299" name="Ellipse 298"/>
              <p:cNvSpPr/>
              <p:nvPr/>
            </p:nvSpPr>
            <p:spPr bwMode="auto">
              <a:xfrm>
                <a:off x="7340600" y="2116094"/>
                <a:ext cx="122238" cy="120834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0" name="Forme libre 299"/>
              <p:cNvSpPr/>
              <p:nvPr/>
            </p:nvSpPr>
            <p:spPr bwMode="auto">
              <a:xfrm>
                <a:off x="7462838" y="2116094"/>
                <a:ext cx="315912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FDSP</a:t>
                </a:r>
              </a:p>
            </p:txBody>
          </p:sp>
          <p:sp>
            <p:nvSpPr>
              <p:cNvPr id="301" name="Ellipse 300"/>
              <p:cNvSpPr/>
              <p:nvPr/>
            </p:nvSpPr>
            <p:spPr bwMode="auto">
              <a:xfrm>
                <a:off x="7340600" y="2259187"/>
                <a:ext cx="122238" cy="122423"/>
              </a:xfrm>
              <a:prstGeom prst="ellipse">
                <a:avLst/>
              </a:prstGeom>
              <a:solidFill>
                <a:srgbClr val="009E94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2" name="Forme libre 301"/>
              <p:cNvSpPr/>
              <p:nvPr/>
            </p:nvSpPr>
            <p:spPr bwMode="auto">
              <a:xfrm>
                <a:off x="7462838" y="2259187"/>
                <a:ext cx="315912" cy="122423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IUT</a:t>
                </a:r>
              </a:p>
            </p:txBody>
          </p:sp>
          <p:sp>
            <p:nvSpPr>
              <p:cNvPr id="303" name="Ellipse 302"/>
              <p:cNvSpPr/>
              <p:nvPr/>
            </p:nvSpPr>
            <p:spPr bwMode="auto">
              <a:xfrm>
                <a:off x="7340600" y="2403868"/>
                <a:ext cx="122238" cy="120834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4" name="Forme libre 303"/>
              <p:cNvSpPr/>
              <p:nvPr/>
            </p:nvSpPr>
            <p:spPr bwMode="auto">
              <a:xfrm>
                <a:off x="7462838" y="2403868"/>
                <a:ext cx="315912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IAE</a:t>
                </a:r>
              </a:p>
            </p:txBody>
          </p:sp>
        </p:grpSp>
        <p:grpSp>
          <p:nvGrpSpPr>
            <p:cNvPr id="24605" name="Grouper 61"/>
            <p:cNvGrpSpPr>
              <a:grpSpLocks/>
            </p:cNvGrpSpPr>
            <p:nvPr/>
          </p:nvGrpSpPr>
          <p:grpSpPr bwMode="auto">
            <a:xfrm>
              <a:off x="7900988" y="1680457"/>
              <a:ext cx="438150" cy="696913"/>
              <a:chOff x="7340600" y="2546927"/>
              <a:chExt cx="438150" cy="696913"/>
            </a:xfrm>
          </p:grpSpPr>
          <p:sp>
            <p:nvSpPr>
              <p:cNvPr id="305" name="Ellipse 304"/>
              <p:cNvSpPr/>
              <p:nvPr/>
            </p:nvSpPr>
            <p:spPr bwMode="auto">
              <a:xfrm>
                <a:off x="7340600" y="2546927"/>
                <a:ext cx="122237" cy="122423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6" name="Forme libre 305"/>
              <p:cNvSpPr/>
              <p:nvPr/>
            </p:nvSpPr>
            <p:spPr bwMode="auto">
              <a:xfrm>
                <a:off x="7462837" y="2546927"/>
                <a:ext cx="315913" cy="122423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IMPGT</a:t>
                </a:r>
              </a:p>
            </p:txBody>
          </p:sp>
          <p:sp>
            <p:nvSpPr>
              <p:cNvPr id="307" name="Ellipse 306"/>
              <p:cNvSpPr/>
              <p:nvPr/>
            </p:nvSpPr>
            <p:spPr bwMode="auto">
              <a:xfrm>
                <a:off x="7340600" y="2691609"/>
                <a:ext cx="122237" cy="120834"/>
              </a:xfrm>
              <a:prstGeom prst="ellipse">
                <a:avLst/>
              </a:prstGeom>
              <a:solidFill>
                <a:srgbClr val="C91C35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8" name="Forme libre 307"/>
              <p:cNvSpPr/>
              <p:nvPr/>
            </p:nvSpPr>
            <p:spPr bwMode="auto">
              <a:xfrm>
                <a:off x="7462837" y="2691609"/>
                <a:ext cx="315913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IRT</a:t>
                </a:r>
              </a:p>
            </p:txBody>
          </p:sp>
          <p:sp>
            <p:nvSpPr>
              <p:cNvPr id="309" name="Ellipse 308"/>
              <p:cNvSpPr/>
              <p:nvPr/>
            </p:nvSpPr>
            <p:spPr bwMode="auto">
              <a:xfrm>
                <a:off x="7340600" y="2834701"/>
                <a:ext cx="122237" cy="120834"/>
              </a:xfrm>
              <a:prstGeom prst="ellipse">
                <a:avLst/>
              </a:prstGeom>
              <a:solidFill>
                <a:srgbClr val="E78E23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0" name="Forme libre 309"/>
              <p:cNvSpPr/>
              <p:nvPr/>
            </p:nvSpPr>
            <p:spPr bwMode="auto">
              <a:xfrm>
                <a:off x="7462837" y="2834701"/>
                <a:ext cx="315913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MMSH</a:t>
                </a:r>
              </a:p>
            </p:txBody>
          </p:sp>
          <p:sp>
            <p:nvSpPr>
              <p:cNvPr id="311" name="Ellipse 310"/>
              <p:cNvSpPr/>
              <p:nvPr/>
            </p:nvSpPr>
            <p:spPr bwMode="auto">
              <a:xfrm>
                <a:off x="7340600" y="2977794"/>
                <a:ext cx="122237" cy="120834"/>
              </a:xfrm>
              <a:prstGeom prst="ellipse">
                <a:avLst/>
              </a:prstGeom>
              <a:solidFill>
                <a:srgbClr val="E78E23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2" name="Forme libre 311"/>
              <p:cNvSpPr/>
              <p:nvPr/>
            </p:nvSpPr>
            <p:spPr bwMode="auto">
              <a:xfrm>
                <a:off x="7462837" y="2977794"/>
                <a:ext cx="315913" cy="12083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CFMI</a:t>
                </a:r>
              </a:p>
            </p:txBody>
          </p:sp>
          <p:sp>
            <p:nvSpPr>
              <p:cNvPr id="313" name="Ellipse 312"/>
              <p:cNvSpPr/>
              <p:nvPr/>
            </p:nvSpPr>
            <p:spPr bwMode="auto">
              <a:xfrm>
                <a:off x="7340600" y="3120886"/>
                <a:ext cx="122237" cy="122424"/>
              </a:xfrm>
              <a:prstGeom prst="ellipse">
                <a:avLst/>
              </a:prstGeom>
              <a:solidFill>
                <a:srgbClr val="79386A"/>
              </a:solidFill>
              <a:ln w="6350" cmpd="sng">
                <a:solidFill>
                  <a:srgbClr val="FFFFFF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4" name="Forme libre 313"/>
              <p:cNvSpPr/>
              <p:nvPr/>
            </p:nvSpPr>
            <p:spPr bwMode="auto">
              <a:xfrm>
                <a:off x="7462837" y="3120886"/>
                <a:ext cx="315913" cy="122424"/>
              </a:xfrm>
              <a:custGeom>
                <a:avLst/>
                <a:gdLst>
                  <a:gd name="connsiteX0" fmla="*/ 0 w 315388"/>
                  <a:gd name="connsiteY0" fmla="*/ 0 h 121759"/>
                  <a:gd name="connsiteX1" fmla="*/ 315388 w 315388"/>
                  <a:gd name="connsiteY1" fmla="*/ 0 h 121759"/>
                  <a:gd name="connsiteX2" fmla="*/ 315388 w 315388"/>
                  <a:gd name="connsiteY2" fmla="*/ 121759 h 121759"/>
                  <a:gd name="connsiteX3" fmla="*/ 0 w 315388"/>
                  <a:gd name="connsiteY3" fmla="*/ 121759 h 121759"/>
                  <a:gd name="connsiteX4" fmla="*/ 0 w 315388"/>
                  <a:gd name="connsiteY4" fmla="*/ 0 h 12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88" h="121759">
                    <a:moveTo>
                      <a:pt x="0" y="0"/>
                    </a:moveTo>
                    <a:lnTo>
                      <a:pt x="315388" y="0"/>
                    </a:lnTo>
                    <a:lnTo>
                      <a:pt x="315388" y="121759"/>
                    </a:lnTo>
                    <a:lnTo>
                      <a:pt x="0" y="12175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7780" tIns="8890" rIns="17780" bIns="8890" spcCol="1270" anchor="ctr"/>
              <a:lstStyle/>
              <a:p>
                <a:pPr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700" dirty="0">
                    <a:latin typeface="Arial"/>
                    <a:cs typeface="Arial"/>
                  </a:rPr>
                  <a:t>ESPE</a:t>
                </a:r>
              </a:p>
            </p:txBody>
          </p:sp>
        </p:grpSp>
      </p:grpSp>
      <p:cxnSp>
        <p:nvCxnSpPr>
          <p:cNvPr id="75" name="Connecteur droit 74"/>
          <p:cNvCxnSpPr/>
          <p:nvPr/>
        </p:nvCxnSpPr>
        <p:spPr>
          <a:xfrm>
            <a:off x="3724275" y="2306638"/>
            <a:ext cx="0" cy="4551362"/>
          </a:xfrm>
          <a:prstGeom prst="line">
            <a:avLst/>
          </a:prstGeom>
          <a:ln w="12700">
            <a:solidFill>
              <a:srgbClr val="BFBFBF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Connecteur droit 315"/>
          <p:cNvCxnSpPr/>
          <p:nvPr/>
        </p:nvCxnSpPr>
        <p:spPr>
          <a:xfrm>
            <a:off x="7329488" y="1563688"/>
            <a:ext cx="0" cy="52943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Connecteur droit 320"/>
          <p:cNvCxnSpPr/>
          <p:nvPr/>
        </p:nvCxnSpPr>
        <p:spPr>
          <a:xfrm flipH="1">
            <a:off x="0" y="2306638"/>
            <a:ext cx="3724275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research</a:t>
            </a:r>
            <a:r>
              <a:rPr lang="fr-FR" dirty="0"/>
              <a:t>-intensive</a:t>
            </a:r>
            <a:br>
              <a:rPr lang="fr-FR" dirty="0"/>
            </a:br>
            <a:r>
              <a:rPr lang="fr-FR" dirty="0" err="1"/>
              <a:t>university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6D166F-BDC1-AD47-B01E-1BA64925027C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415" y="2288792"/>
            <a:ext cx="936019" cy="9360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/>
              <a:t>A close </a:t>
            </a:r>
            <a:r>
              <a:rPr lang="fr-FR" sz="2400" dirty="0" err="1"/>
              <a:t>partnership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Aix-Marseille Université </a:t>
            </a:r>
            <a:br>
              <a:rPr lang="fr-FR" sz="2400" dirty="0"/>
            </a:br>
            <a:r>
              <a:rPr lang="fr-FR" sz="2400" dirty="0"/>
              <a:t>and major </a:t>
            </a:r>
            <a:r>
              <a:rPr lang="fr-FR" sz="2400" dirty="0" err="1"/>
              <a:t>research</a:t>
            </a:r>
            <a:r>
              <a:rPr lang="fr-FR" sz="2400" dirty="0"/>
              <a:t> institutions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5A0AA4-D18E-0C42-96D3-7C8A72F346C1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12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6628" name="Espace réservé du contenu 2"/>
          <p:cNvSpPr txBox="1">
            <a:spLocks/>
          </p:cNvSpPr>
          <p:nvPr/>
        </p:nvSpPr>
        <p:spPr bwMode="auto">
          <a:xfrm>
            <a:off x="566738" y="1916113"/>
            <a:ext cx="40005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116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000" b="1" dirty="0">
                <a:solidFill>
                  <a:srgbClr val="C43771"/>
                </a:solidFill>
                <a:cs typeface="Arial" charset="0"/>
              </a:rPr>
              <a:t>	122	</a:t>
            </a:r>
            <a:r>
              <a:rPr lang="fr-FR" sz="1600" dirty="0" err="1">
                <a:solidFill>
                  <a:srgbClr val="C43771"/>
                </a:solidFill>
                <a:cs typeface="Arial" charset="0"/>
              </a:rPr>
              <a:t>research</a:t>
            </a:r>
            <a:r>
              <a:rPr lang="fr-FR" sz="1600" dirty="0">
                <a:solidFill>
                  <a:srgbClr val="C43771"/>
                </a:solidFill>
                <a:cs typeface="Arial" charset="0"/>
              </a:rPr>
              <a:t> structures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000" dirty="0" err="1">
                <a:solidFill>
                  <a:srgbClr val="C43771"/>
                </a:solidFill>
                <a:cs typeface="Arial" charset="0"/>
              </a:rPr>
              <a:t>including</a:t>
            </a:r>
            <a:r>
              <a:rPr lang="fr-FR" sz="2000" dirty="0">
                <a:solidFill>
                  <a:srgbClr val="C43771"/>
                </a:solidFill>
                <a:cs typeface="Arial" charset="0"/>
              </a:rPr>
              <a:t>	</a:t>
            </a:r>
            <a:r>
              <a:rPr lang="fr-FR" sz="2000" b="1" dirty="0">
                <a:solidFill>
                  <a:srgbClr val="C43771"/>
                </a:solidFill>
                <a:cs typeface="Arial" charset="0"/>
              </a:rPr>
              <a:t>113</a:t>
            </a:r>
            <a:r>
              <a:rPr lang="fr-FR" sz="2000" dirty="0">
                <a:solidFill>
                  <a:srgbClr val="C43771"/>
                </a:solidFill>
                <a:cs typeface="Arial" charset="0"/>
              </a:rPr>
              <a:t>	</a:t>
            </a:r>
            <a:r>
              <a:rPr lang="fr-FR" sz="1600" dirty="0" err="1">
                <a:solidFill>
                  <a:srgbClr val="C43771"/>
                </a:solidFill>
                <a:cs typeface="Arial" charset="0"/>
              </a:rPr>
              <a:t>research</a:t>
            </a:r>
            <a:r>
              <a:rPr lang="fr-FR" sz="1600" dirty="0">
                <a:solidFill>
                  <a:srgbClr val="C43771"/>
                </a:solidFill>
                <a:cs typeface="Arial" charset="0"/>
              </a:rPr>
              <a:t> </a:t>
            </a:r>
            <a:r>
              <a:rPr lang="fr-FR" sz="1600" dirty="0" err="1">
                <a:solidFill>
                  <a:srgbClr val="C43771"/>
                </a:solidFill>
                <a:cs typeface="Arial" charset="0"/>
              </a:rPr>
              <a:t>units</a:t>
            </a:r>
            <a:r>
              <a:rPr lang="fr-FR" sz="2000" dirty="0">
                <a:solidFill>
                  <a:srgbClr val="C43771"/>
                </a:solidFill>
                <a:cs typeface="Arial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000" dirty="0">
                <a:solidFill>
                  <a:srgbClr val="C43771"/>
                </a:solidFill>
                <a:cs typeface="Arial" charset="0"/>
              </a:rPr>
              <a:t>and</a:t>
            </a:r>
            <a:r>
              <a:rPr lang="fr-FR" sz="2000" dirty="0">
                <a:solidFill>
                  <a:srgbClr val="C43771"/>
                </a:solidFill>
                <a:cs typeface="Arial" charset="0"/>
              </a:rPr>
              <a:t>	  </a:t>
            </a:r>
            <a:r>
              <a:rPr lang="fr-FR" sz="2000" b="1" dirty="0">
                <a:solidFill>
                  <a:srgbClr val="C43771"/>
                </a:solidFill>
                <a:cs typeface="Arial" charset="0"/>
              </a:rPr>
              <a:t>9</a:t>
            </a:r>
            <a:r>
              <a:rPr lang="fr-FR" sz="2000" dirty="0">
                <a:solidFill>
                  <a:srgbClr val="C43771"/>
                </a:solidFill>
                <a:cs typeface="Arial" charset="0"/>
              </a:rPr>
              <a:t>	</a:t>
            </a:r>
            <a:r>
              <a:rPr lang="fr-FR" sz="1600" dirty="0" err="1">
                <a:solidFill>
                  <a:srgbClr val="C43771"/>
                </a:solidFill>
                <a:cs typeface="Arial" charset="0"/>
              </a:rPr>
              <a:t>federative</a:t>
            </a:r>
            <a:r>
              <a:rPr lang="fr-FR" sz="1600" dirty="0">
                <a:solidFill>
                  <a:srgbClr val="C43771"/>
                </a:solidFill>
                <a:cs typeface="Arial" charset="0"/>
              </a:rPr>
              <a:t> </a:t>
            </a:r>
            <a:r>
              <a:rPr lang="fr-FR" sz="1600" dirty="0" err="1">
                <a:solidFill>
                  <a:srgbClr val="C43771"/>
                </a:solidFill>
                <a:cs typeface="Arial" charset="0"/>
              </a:rPr>
              <a:t>research</a:t>
            </a:r>
            <a:r>
              <a:rPr lang="fr-FR" sz="1600" dirty="0">
                <a:solidFill>
                  <a:srgbClr val="C43771"/>
                </a:solidFill>
                <a:cs typeface="Arial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1600" dirty="0">
                <a:solidFill>
                  <a:srgbClr val="C43771"/>
                </a:solidFill>
                <a:cs typeface="Arial" charset="0"/>
              </a:rPr>
              <a:t>		structures</a:t>
            </a:r>
            <a:endParaRPr lang="fr-FR" sz="1600" b="1" dirty="0">
              <a:solidFill>
                <a:srgbClr val="C43771"/>
              </a:solidFill>
              <a:cs typeface="Arial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5007429" y="1509258"/>
            <a:ext cx="413657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7C8D22-F85A-44C0-80D7-425CB74479B4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4664075" y="3457575"/>
            <a:ext cx="0" cy="576263"/>
          </a:xfrm>
          <a:prstGeom prst="line">
            <a:avLst/>
          </a:prstGeom>
          <a:ln w="12700" cmpd="sng">
            <a:solidFill>
              <a:srgbClr val="313E56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817F927-191F-4887-9BFB-46217538682A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3203575" y="3957638"/>
            <a:ext cx="544513" cy="314325"/>
          </a:xfrm>
          <a:prstGeom prst="line">
            <a:avLst/>
          </a:prstGeom>
          <a:ln w="12700" cmpd="sng">
            <a:solidFill>
              <a:srgbClr val="C4377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C7E5AC1-B65B-442A-94E8-E43B18A310FA}"/>
              </a:ext>
            </a:extLst>
          </p:cNvPr>
          <p:cNvCxnSpPr>
            <a:cxnSpLocks noChangeAspect="1"/>
          </p:cNvCxnSpPr>
          <p:nvPr/>
        </p:nvCxnSpPr>
        <p:spPr bwMode="auto">
          <a:xfrm flipH="1">
            <a:off x="5441950" y="3957638"/>
            <a:ext cx="571500" cy="330200"/>
          </a:xfrm>
          <a:prstGeom prst="line">
            <a:avLst/>
          </a:prstGeom>
          <a:ln w="12700" cmpd="sng">
            <a:solidFill>
              <a:srgbClr val="EA9534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 9">
            <a:extLst>
              <a:ext uri="{FF2B5EF4-FFF2-40B4-BE49-F238E27FC236}">
                <a16:creationId xmlns:a16="http://schemas.microsoft.com/office/drawing/2014/main" id="{EE0F1233-4C05-446F-A103-C61870C1C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394250"/>
            <a:ext cx="1979763" cy="5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12">
            <a:extLst>
              <a:ext uri="{FF2B5EF4-FFF2-40B4-BE49-F238E27FC236}">
                <a16:creationId xmlns:a16="http://schemas.microsoft.com/office/drawing/2014/main" id="{077AF272-1D01-4A48-8DEC-FFEA7F19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23" y="5972388"/>
            <a:ext cx="1820804" cy="53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4">
            <a:extLst>
              <a:ext uri="{FF2B5EF4-FFF2-40B4-BE49-F238E27FC236}">
                <a16:creationId xmlns:a16="http://schemas.microsoft.com/office/drawing/2014/main" id="{BEB0DB89-8544-4FEF-8C91-8598B9F3E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11" y="5320540"/>
            <a:ext cx="1588146" cy="65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67CA999-16EE-48CC-82FC-043F39C5811F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4664075" y="5397500"/>
            <a:ext cx="0" cy="574675"/>
          </a:xfrm>
          <a:prstGeom prst="line">
            <a:avLst/>
          </a:prstGeom>
          <a:ln w="12700" cmpd="sng">
            <a:solidFill>
              <a:srgbClr val="0097AA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7A925FE-1E08-4A19-850F-480C5AC2CBD0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5441950" y="5240338"/>
            <a:ext cx="544513" cy="31432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F5FB939-8B7E-4C2B-B88E-B6A8B8B56107}"/>
              </a:ext>
            </a:extLst>
          </p:cNvPr>
          <p:cNvCxnSpPr>
            <a:cxnSpLocks noChangeAspect="1"/>
          </p:cNvCxnSpPr>
          <p:nvPr/>
        </p:nvCxnSpPr>
        <p:spPr bwMode="auto">
          <a:xfrm flipH="1">
            <a:off x="3252788" y="5240338"/>
            <a:ext cx="571500" cy="330200"/>
          </a:xfrm>
          <a:prstGeom prst="line">
            <a:avLst/>
          </a:prstGeom>
          <a:ln w="12700" cmpd="sng">
            <a:solidFill>
              <a:srgbClr val="6EB33E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 3" descr="CEA_logo_quadri-sur-fond-rouge.png">
            <a:extLst>
              <a:ext uri="{FF2B5EF4-FFF2-40B4-BE49-F238E27FC236}">
                <a16:creationId xmlns:a16="http://schemas.microsoft.com/office/drawing/2014/main" id="{95D6FBF8-FE02-4589-8234-6F696D6B3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74" y="5240244"/>
            <a:ext cx="1017186" cy="82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4334AD0-E74A-408A-AF72-E32FB8EBC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13" y="4323986"/>
            <a:ext cx="2475345" cy="84845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9EC4143-AFA8-41B9-8B46-9F95729FD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950" y="3161457"/>
            <a:ext cx="2449852" cy="8159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5" b="40085"/>
          <a:stretch>
            <a:fillRect/>
          </a:stretch>
        </p:blipFill>
        <p:spPr bwMode="auto">
          <a:xfrm>
            <a:off x="769938" y="3244850"/>
            <a:ext cx="12620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Connecteur droit 42"/>
          <p:cNvCxnSpPr/>
          <p:nvPr/>
        </p:nvCxnSpPr>
        <p:spPr>
          <a:xfrm>
            <a:off x="3541713" y="1563688"/>
            <a:ext cx="0" cy="4635500"/>
          </a:xfrm>
          <a:prstGeom prst="line">
            <a:avLst/>
          </a:prstGeom>
          <a:ln w="6350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Our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interdisciplinary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765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B0B9FD-44EA-FD42-A66C-D672EE23F083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13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 bwMode="auto">
          <a:xfrm>
            <a:off x="757238" y="3373438"/>
            <a:ext cx="137477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150813" indent="-106363">
              <a:lnSpc>
                <a:spcPct val="120000"/>
              </a:lnSpc>
              <a:buFont typeface="Arial"/>
              <a:buChar char="•"/>
              <a:defRPr/>
            </a:pPr>
            <a:r>
              <a:rPr lang="fr-FR" sz="1400" dirty="0">
                <a:latin typeface="Arial"/>
                <a:cs typeface="Arial"/>
              </a:rPr>
              <a:t>Imaging</a:t>
            </a:r>
          </a:p>
          <a:p>
            <a:pPr marL="100013" indent="-80963">
              <a:lnSpc>
                <a:spcPct val="120000"/>
              </a:lnSpc>
              <a:buFont typeface="Arial"/>
              <a:buChar char="•"/>
              <a:defRPr/>
            </a:pPr>
            <a:r>
              <a:rPr lang="fr-FR" sz="1400" dirty="0">
                <a:latin typeface="Arial"/>
                <a:cs typeface="Arial"/>
              </a:rPr>
              <a:t>Nanosciences</a:t>
            </a:r>
          </a:p>
          <a:p>
            <a:pPr marL="88900" indent="-80963">
              <a:lnSpc>
                <a:spcPct val="120000"/>
              </a:lnSpc>
              <a:buFont typeface="Arial"/>
              <a:buChar char="•"/>
              <a:defRPr/>
            </a:pPr>
            <a:r>
              <a:rPr lang="fr-FR" sz="1400" dirty="0">
                <a:latin typeface="Arial"/>
                <a:cs typeface="Arial"/>
              </a:rPr>
              <a:t>Sports and </a:t>
            </a:r>
            <a:br>
              <a:rPr lang="fr-FR" sz="1400" dirty="0">
                <a:latin typeface="Arial"/>
                <a:cs typeface="Arial"/>
              </a:rPr>
            </a:br>
            <a:r>
              <a:rPr lang="fr-FR" sz="1400" dirty="0" err="1">
                <a:latin typeface="Arial"/>
                <a:cs typeface="Arial"/>
              </a:rPr>
              <a:t>well-being</a:t>
            </a:r>
            <a:endParaRPr lang="fr-FR" sz="1400" dirty="0">
              <a:latin typeface="Arial"/>
              <a:cs typeface="Arial"/>
            </a:endParaRPr>
          </a:p>
          <a:p>
            <a:pPr marL="80963" indent="-80963">
              <a:lnSpc>
                <a:spcPct val="120000"/>
              </a:lnSpc>
              <a:buFont typeface="Arial"/>
              <a:buChar char="•"/>
              <a:defRPr/>
            </a:pPr>
            <a:r>
              <a:rPr lang="fr-FR" sz="1400" dirty="0" err="1">
                <a:latin typeface="Arial"/>
                <a:cs typeface="Arial"/>
              </a:rPr>
              <a:t>Big</a:t>
            </a:r>
            <a:r>
              <a:rPr lang="fr-FR" sz="1400" dirty="0">
                <a:latin typeface="Arial"/>
                <a:cs typeface="Arial"/>
              </a:rPr>
              <a:t> Data </a:t>
            </a:r>
          </a:p>
          <a:p>
            <a:pPr marL="114300" indent="-80963">
              <a:lnSpc>
                <a:spcPct val="120000"/>
              </a:lnSpc>
              <a:buFont typeface="Arial"/>
              <a:buChar char="•"/>
              <a:defRPr/>
            </a:pPr>
            <a:r>
              <a:rPr lang="fr-FR" sz="1400" dirty="0" err="1">
                <a:latin typeface="Arial"/>
                <a:cs typeface="Arial"/>
              </a:rPr>
              <a:t>Mediterranean</a:t>
            </a:r>
            <a:r>
              <a:rPr lang="fr-FR" sz="1400" dirty="0">
                <a:latin typeface="Arial"/>
                <a:cs typeface="Arial"/>
              </a:rPr>
              <a:t> </a:t>
            </a:r>
            <a:r>
              <a:rPr lang="fr-FR" sz="1400" dirty="0" err="1">
                <a:latin typeface="Arial"/>
                <a:cs typeface="Arial"/>
              </a:rPr>
              <a:t>Space</a:t>
            </a:r>
            <a:endParaRPr lang="fr-FR" sz="1400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-675863" y="3366521"/>
            <a:ext cx="4329537" cy="18246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fr-FR" sz="2100" dirty="0">
                <a:ln w="12700">
                  <a:noFill/>
                  <a:prstDash val="solid"/>
                </a:ln>
                <a:solidFill>
                  <a:srgbClr val="000000"/>
                </a:solidFill>
              </a:rPr>
              <a:t>Cross-</a:t>
            </a:r>
            <a:r>
              <a:rPr lang="fr-FR" sz="2100" dirty="0" err="1">
                <a:ln w="12700">
                  <a:noFill/>
                  <a:prstDash val="solid"/>
                </a:ln>
                <a:solidFill>
                  <a:srgbClr val="000000"/>
                </a:solidFill>
              </a:rPr>
              <a:t>cutting</a:t>
            </a:r>
            <a:r>
              <a:rPr lang="fr-FR" sz="2100" dirty="0">
                <a:ln w="12700">
                  <a:noFill/>
                  <a:prstDash val="solid"/>
                </a:ln>
                <a:solidFill>
                  <a:srgbClr val="000000"/>
                </a:solidFill>
              </a:rPr>
              <a:t> </a:t>
            </a:r>
            <a:r>
              <a:rPr lang="fr-FR" sz="2100" dirty="0" err="1">
                <a:ln w="12700">
                  <a:noFill/>
                  <a:prstDash val="solid"/>
                </a:ln>
                <a:solidFill>
                  <a:srgbClr val="000000"/>
                </a:solidFill>
              </a:rPr>
              <a:t>Subjects</a:t>
            </a:r>
            <a:endParaRPr lang="fr-FR" sz="2100" dirty="0">
              <a:ln w="12700">
                <a:noFill/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27657" name="Rectangle 23"/>
          <p:cNvSpPr>
            <a:spLocks noChangeArrowheads="1"/>
          </p:cNvSpPr>
          <p:nvPr/>
        </p:nvSpPr>
        <p:spPr bwMode="auto">
          <a:xfrm>
            <a:off x="3405188" y="1338263"/>
            <a:ext cx="2740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750"/>
              </a:spcAft>
              <a:tabLst>
                <a:tab pos="179388" algn="l"/>
              </a:tabLst>
            </a:pPr>
            <a:r>
              <a:rPr lang="en-US" sz="1400" b="1">
                <a:solidFill>
                  <a:srgbClr val="000000"/>
                </a:solidFill>
              </a:rPr>
              <a:t>5</a:t>
            </a:r>
            <a:r>
              <a:rPr lang="en-US" sz="1400">
                <a:solidFill>
                  <a:srgbClr val="000000"/>
                </a:solidFill>
              </a:rPr>
              <a:t> 	</a:t>
            </a:r>
            <a:r>
              <a:rPr lang="en-US" sz="1000">
                <a:solidFill>
                  <a:srgbClr val="000000"/>
                </a:solidFill>
              </a:rPr>
              <a:t>Interdisciplinary and cross-sector </a:t>
            </a:r>
            <a:br>
              <a:rPr lang="en-US" sz="1000">
                <a:solidFill>
                  <a:srgbClr val="000000"/>
                </a:solidFill>
              </a:rPr>
            </a:br>
            <a:r>
              <a:rPr lang="en-US" sz="1000">
                <a:solidFill>
                  <a:srgbClr val="000000"/>
                </a:solidFill>
              </a:rPr>
              <a:t>	research poles (PR2I)</a:t>
            </a:r>
          </a:p>
        </p:txBody>
      </p:sp>
      <p:sp>
        <p:nvSpPr>
          <p:cNvPr id="27658" name="Rectangle 24"/>
          <p:cNvSpPr>
            <a:spLocks noChangeArrowheads="1"/>
          </p:cNvSpPr>
          <p:nvPr/>
        </p:nvSpPr>
        <p:spPr bwMode="auto">
          <a:xfrm>
            <a:off x="6145213" y="1338263"/>
            <a:ext cx="1806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750"/>
              </a:spcAft>
            </a:pPr>
            <a:r>
              <a:rPr lang="en-US" sz="1200" i="1">
                <a:solidFill>
                  <a:srgbClr val="7F7F7F"/>
                </a:solidFill>
              </a:rPr>
              <a:t>Priorities and world-class research</a:t>
            </a:r>
          </a:p>
        </p:txBody>
      </p:sp>
      <p:sp>
        <p:nvSpPr>
          <p:cNvPr id="27659" name="Rectangle 25"/>
          <p:cNvSpPr>
            <a:spLocks noChangeArrowheads="1"/>
          </p:cNvSpPr>
          <p:nvPr/>
        </p:nvSpPr>
        <p:spPr bwMode="auto">
          <a:xfrm>
            <a:off x="3605213" y="2189163"/>
            <a:ext cx="2406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750"/>
              </a:spcAft>
            </a:pPr>
            <a:r>
              <a:rPr lang="en-US" sz="1400">
                <a:solidFill>
                  <a:srgbClr val="313E56"/>
                </a:solidFill>
              </a:rPr>
              <a:t>Energy</a:t>
            </a:r>
            <a:endParaRPr lang="en-US" sz="1000">
              <a:solidFill>
                <a:srgbClr val="313E56"/>
              </a:solidFill>
            </a:endParaRPr>
          </a:p>
        </p:txBody>
      </p:sp>
      <p:sp>
        <p:nvSpPr>
          <p:cNvPr id="27660" name="Rectangle 26"/>
          <p:cNvSpPr>
            <a:spLocks noChangeArrowheads="1"/>
          </p:cNvSpPr>
          <p:nvPr/>
        </p:nvSpPr>
        <p:spPr bwMode="auto">
          <a:xfrm>
            <a:off x="3605213" y="3105150"/>
            <a:ext cx="240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Aft>
                <a:spcPts val="750"/>
              </a:spcAft>
            </a:pPr>
            <a:r>
              <a:rPr lang="en-US" sz="1400">
                <a:solidFill>
                  <a:srgbClr val="EA9534"/>
                </a:solidFill>
              </a:rPr>
              <a:t>Environment </a:t>
            </a:r>
            <a:endParaRPr lang="en-US" sz="1000">
              <a:solidFill>
                <a:srgbClr val="EA9534"/>
              </a:solidFill>
            </a:endParaRPr>
          </a:p>
        </p:txBody>
      </p:sp>
      <p:sp>
        <p:nvSpPr>
          <p:cNvPr id="27661" name="Rectangle 27"/>
          <p:cNvSpPr>
            <a:spLocks noChangeArrowheads="1"/>
          </p:cNvSpPr>
          <p:nvPr/>
        </p:nvSpPr>
        <p:spPr bwMode="auto">
          <a:xfrm>
            <a:off x="3605213" y="4102100"/>
            <a:ext cx="240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750"/>
              </a:spcAft>
            </a:pPr>
            <a:r>
              <a:rPr lang="en-US" sz="1400">
                <a:solidFill>
                  <a:srgbClr val="6EB33E"/>
                </a:solidFill>
              </a:rPr>
              <a:t>Health and life science </a:t>
            </a:r>
            <a:endParaRPr lang="en-US" sz="1000">
              <a:solidFill>
                <a:srgbClr val="6EB33E"/>
              </a:solidFill>
            </a:endParaRPr>
          </a:p>
        </p:txBody>
      </p:sp>
      <p:sp>
        <p:nvSpPr>
          <p:cNvPr id="27662" name="Rectangle 28"/>
          <p:cNvSpPr>
            <a:spLocks noChangeArrowheads="1"/>
          </p:cNvSpPr>
          <p:nvPr/>
        </p:nvSpPr>
        <p:spPr bwMode="auto">
          <a:xfrm>
            <a:off x="3605213" y="5029200"/>
            <a:ext cx="240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spcAft>
                <a:spcPts val="750"/>
              </a:spcAft>
            </a:pPr>
            <a:r>
              <a:rPr lang="en-US" sz="1400">
                <a:solidFill>
                  <a:srgbClr val="0097AA"/>
                </a:solidFill>
              </a:rPr>
              <a:t>Sciences and advanced </a:t>
            </a:r>
            <a:br>
              <a:rPr lang="en-US" sz="1400">
                <a:solidFill>
                  <a:srgbClr val="0097AA"/>
                </a:solidFill>
              </a:rPr>
            </a:br>
            <a:r>
              <a:rPr lang="en-US" sz="1400">
                <a:solidFill>
                  <a:srgbClr val="0097AA"/>
                </a:solidFill>
              </a:rPr>
              <a:t>technologies</a:t>
            </a:r>
            <a:endParaRPr lang="en-US" sz="1000">
              <a:solidFill>
                <a:srgbClr val="0097AA"/>
              </a:solidFill>
            </a:endParaRPr>
          </a:p>
        </p:txBody>
      </p:sp>
      <p:sp>
        <p:nvSpPr>
          <p:cNvPr id="27663" name="Rectangle 29"/>
          <p:cNvSpPr>
            <a:spLocks noChangeArrowheads="1"/>
          </p:cNvSpPr>
          <p:nvPr/>
        </p:nvSpPr>
        <p:spPr bwMode="auto">
          <a:xfrm>
            <a:off x="3605213" y="6199188"/>
            <a:ext cx="24066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50000"/>
              </a:lnSpc>
              <a:spcAft>
                <a:spcPts val="750"/>
              </a:spcAft>
            </a:pPr>
            <a:r>
              <a:rPr lang="en-US" sz="1400">
                <a:solidFill>
                  <a:srgbClr val="C43771"/>
                </a:solidFill>
              </a:rPr>
              <a:t>Humanities</a:t>
            </a:r>
            <a:endParaRPr lang="en-US" sz="1000">
              <a:solidFill>
                <a:srgbClr val="C43771"/>
              </a:solidFill>
            </a:endParaRPr>
          </a:p>
        </p:txBody>
      </p:sp>
      <p:sp>
        <p:nvSpPr>
          <p:cNvPr id="27664" name="Rectangle 30"/>
          <p:cNvSpPr>
            <a:spLocks noChangeArrowheads="1"/>
          </p:cNvSpPr>
          <p:nvPr/>
        </p:nvSpPr>
        <p:spPr bwMode="auto">
          <a:xfrm>
            <a:off x="6143625" y="2001838"/>
            <a:ext cx="24066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313E56"/>
                </a:solidFill>
              </a:rPr>
              <a:t>Nuclear fusion and fission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313E56"/>
                </a:solidFill>
              </a:rPr>
              <a:t>Bioenergy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313E56"/>
                </a:solidFill>
              </a:rPr>
              <a:t>Energy storage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313E56"/>
                </a:solidFill>
              </a:rPr>
              <a:t>Energy efficiency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313E56"/>
                </a:solidFill>
              </a:rPr>
              <a:t>Energy transition</a:t>
            </a:r>
          </a:p>
        </p:txBody>
      </p:sp>
      <p:sp>
        <p:nvSpPr>
          <p:cNvPr id="27665" name="Rectangle 31"/>
          <p:cNvSpPr>
            <a:spLocks noChangeArrowheads="1"/>
          </p:cNvSpPr>
          <p:nvPr/>
        </p:nvSpPr>
        <p:spPr bwMode="auto">
          <a:xfrm>
            <a:off x="6143625" y="3001963"/>
            <a:ext cx="2406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EA9534"/>
                </a:solidFill>
              </a:rPr>
              <a:t>Climatology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EA9534"/>
                </a:solidFill>
              </a:rPr>
              <a:t>Man/Environment interactions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EA9534"/>
                </a:solidFill>
              </a:rPr>
              <a:t>Resources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EA9534"/>
                </a:solidFill>
              </a:rPr>
              <a:t>Oceanology</a:t>
            </a:r>
          </a:p>
        </p:txBody>
      </p:sp>
      <p:sp>
        <p:nvSpPr>
          <p:cNvPr id="27666" name="Rectangle 32"/>
          <p:cNvSpPr>
            <a:spLocks noChangeArrowheads="1"/>
          </p:cNvSpPr>
          <p:nvPr/>
        </p:nvSpPr>
        <p:spPr bwMode="auto">
          <a:xfrm>
            <a:off x="6143625" y="3741738"/>
            <a:ext cx="2406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Oncology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Immunology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Neurosciences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Microbiology and infectious diseases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Imaging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Genetics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6EB33E"/>
                </a:solidFill>
              </a:rPr>
              <a:t>Nutrition/Cardiovascular</a:t>
            </a:r>
          </a:p>
        </p:txBody>
      </p:sp>
      <p:sp>
        <p:nvSpPr>
          <p:cNvPr id="27667" name="Rectangle 33"/>
          <p:cNvSpPr>
            <a:spLocks noChangeArrowheads="1"/>
          </p:cNvSpPr>
          <p:nvPr/>
        </p:nvSpPr>
        <p:spPr bwMode="auto">
          <a:xfrm>
            <a:off x="6143625" y="4887913"/>
            <a:ext cx="24066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Optics/Photonics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Microelectronics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Aeronautics/Spatial domain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Mathematics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Particle physics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0097AA"/>
                </a:solidFill>
              </a:rPr>
              <a:t>Astronomy/Cosmology</a:t>
            </a:r>
          </a:p>
        </p:txBody>
      </p:sp>
      <p:sp>
        <p:nvSpPr>
          <p:cNvPr id="27668" name="Rectangle 34"/>
          <p:cNvSpPr>
            <a:spLocks noChangeArrowheads="1"/>
          </p:cNvSpPr>
          <p:nvPr/>
        </p:nvSpPr>
        <p:spPr bwMode="auto">
          <a:xfrm>
            <a:off x="6143625" y="5778500"/>
            <a:ext cx="24066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Mediterranean studies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Digital humanities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Migrations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Archeology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Brain/Languages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Globalization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Economics/Public policies</a:t>
            </a:r>
          </a:p>
          <a:p>
            <a:pPr marL="88900" indent="-80963" eaLnBrk="1" hangingPunct="1">
              <a:lnSpc>
                <a:spcPct val="50000"/>
              </a:lnSpc>
              <a:spcAft>
                <a:spcPts val="450"/>
              </a:spcAft>
              <a:buFont typeface="Arial" charset="0"/>
              <a:buChar char="•"/>
            </a:pPr>
            <a:r>
              <a:rPr lang="en-US" sz="900">
                <a:solidFill>
                  <a:srgbClr val="C43771"/>
                </a:solidFill>
              </a:rPr>
              <a:t>Law</a:t>
            </a:r>
          </a:p>
        </p:txBody>
      </p:sp>
      <p:sp>
        <p:nvSpPr>
          <p:cNvPr id="36" name="Bouée 35"/>
          <p:cNvSpPr/>
          <p:nvPr/>
        </p:nvSpPr>
        <p:spPr>
          <a:xfrm>
            <a:off x="3473450" y="2290763"/>
            <a:ext cx="131763" cy="131762"/>
          </a:xfrm>
          <a:prstGeom prst="donut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473450" y="3211513"/>
            <a:ext cx="131763" cy="131762"/>
          </a:xfrm>
          <a:prstGeom prst="donut">
            <a:avLst/>
          </a:prstGeom>
          <a:solidFill>
            <a:srgbClr val="EA9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3473450" y="4195763"/>
            <a:ext cx="131763" cy="131762"/>
          </a:xfrm>
          <a:prstGeom prst="donut">
            <a:avLst/>
          </a:prstGeom>
          <a:solidFill>
            <a:srgbClr val="6EB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3473450" y="5221288"/>
            <a:ext cx="131763" cy="131762"/>
          </a:xfrm>
          <a:prstGeom prst="donut">
            <a:avLst/>
          </a:prstGeom>
          <a:solidFill>
            <a:srgbClr val="009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Bouée 39"/>
          <p:cNvSpPr/>
          <p:nvPr/>
        </p:nvSpPr>
        <p:spPr>
          <a:xfrm>
            <a:off x="3473450" y="6199188"/>
            <a:ext cx="131763" cy="131762"/>
          </a:xfrm>
          <a:prstGeom prst="donut">
            <a:avLst/>
          </a:prstGeom>
          <a:solidFill>
            <a:srgbClr val="C437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6253163" y="1708150"/>
            <a:ext cx="0" cy="5000625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5394325" y="1165225"/>
            <a:ext cx="3749675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4" t="1683" b="12179"/>
          <a:stretch/>
        </p:blipFill>
        <p:spPr bwMode="auto">
          <a:xfrm>
            <a:off x="2132013" y="1888067"/>
            <a:ext cx="1341437" cy="49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Our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renowned</a:t>
            </a:r>
            <a:r>
              <a:rPr lang="fr-FR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755284-3B41-0F4B-A685-8DB77BBC4502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14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4462463" y="1165225"/>
            <a:ext cx="468153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8" name="Picture 11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19288"/>
            <a:ext cx="2468562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716337"/>
            <a:ext cx="1285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5765800"/>
            <a:ext cx="1263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ZoneTexte 9"/>
          <p:cNvSpPr txBox="1">
            <a:spLocks noChangeArrowheads="1"/>
          </p:cNvSpPr>
          <p:nvPr/>
        </p:nvSpPr>
        <p:spPr bwMode="auto">
          <a:xfrm>
            <a:off x="2970212" y="5997324"/>
            <a:ext cx="622909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>
                <a:solidFill>
                  <a:srgbClr val="313E56"/>
                </a:solidFill>
                <a:cs typeface="Arial" charset="0"/>
              </a:rPr>
              <a:t>European</a:t>
            </a:r>
            <a:r>
              <a:rPr lang="fr-FR" sz="2000" b="1" dirty="0">
                <a:solidFill>
                  <a:srgbClr val="313E56"/>
                </a:solidFill>
                <a:cs typeface="Arial" charset="0"/>
              </a:rPr>
              <a:t> </a:t>
            </a:r>
            <a:r>
              <a:rPr lang="fr-FR" sz="2000" b="1" dirty="0" err="1">
                <a:solidFill>
                  <a:srgbClr val="313E56"/>
                </a:solidFill>
                <a:cs typeface="Arial" charset="0"/>
              </a:rPr>
              <a:t>projects</a:t>
            </a:r>
            <a:r>
              <a:rPr lang="fr-FR" sz="2000" b="1" dirty="0">
                <a:solidFill>
                  <a:srgbClr val="313E56"/>
                </a:solidFill>
                <a:cs typeface="Arial" charset="0"/>
              </a:rPr>
              <a:t> Council (ERC) Club </a:t>
            </a:r>
          </a:p>
          <a:p>
            <a:r>
              <a:rPr lang="fr-FR" sz="1600" dirty="0">
                <a:solidFill>
                  <a:srgbClr val="313E56"/>
                </a:solidFill>
                <a:cs typeface="Arial" charset="0"/>
              </a:rPr>
              <a:t>on the Aix-Marseille site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71CC1E4-EA1E-284C-B90C-E95379AAC4E2}"/>
              </a:ext>
            </a:extLst>
          </p:cNvPr>
          <p:cNvSpPr txBox="1">
            <a:spLocks/>
          </p:cNvSpPr>
          <p:nvPr/>
        </p:nvSpPr>
        <p:spPr>
          <a:xfrm>
            <a:off x="2970212" y="1531938"/>
            <a:ext cx="6027483" cy="1762125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fr-FR" sz="2000" dirty="0">
                <a:solidFill>
                  <a:srgbClr val="313E56"/>
                </a:solidFill>
                <a:ea typeface="ＭＳ Ｐゴシック" charset="0"/>
              </a:rPr>
              <a:t>H2020 </a:t>
            </a:r>
            <a:r>
              <a:rPr lang="fr-FR" sz="2000" dirty="0" err="1">
                <a:solidFill>
                  <a:srgbClr val="313E56"/>
                </a:solidFill>
                <a:ea typeface="ＭＳ Ｐゴシック" charset="0"/>
              </a:rPr>
              <a:t>Results</a:t>
            </a:r>
            <a:r>
              <a:rPr lang="fr-FR" sz="2000" dirty="0">
                <a:solidFill>
                  <a:srgbClr val="313E56"/>
                </a:solidFill>
                <a:ea typeface="ＭＳ Ｐゴシック" charset="0"/>
              </a:rPr>
              <a:t> (2014-2020) :</a:t>
            </a:r>
          </a:p>
          <a:p>
            <a:pPr marL="182563" indent="-182563">
              <a:lnSpc>
                <a:spcPct val="80000"/>
              </a:lnSpc>
              <a:defRPr/>
            </a:pPr>
            <a:r>
              <a:rPr lang="fr-FR" sz="2000" dirty="0">
                <a:solidFill>
                  <a:srgbClr val="313E56"/>
                </a:solidFill>
                <a:ea typeface="ＭＳ Ｐゴシック" charset="0"/>
              </a:rPr>
              <a:t>117 </a:t>
            </a:r>
            <a:r>
              <a:rPr lang="fr-FR" sz="1600" dirty="0" err="1">
                <a:solidFill>
                  <a:srgbClr val="313E56"/>
                </a:solidFill>
                <a:ea typeface="ＭＳ Ｐゴシック" charset="0"/>
              </a:rPr>
              <a:t>projects</a:t>
            </a:r>
            <a:r>
              <a:rPr lang="fr-FR" sz="1600" b="0" dirty="0">
                <a:solidFill>
                  <a:srgbClr val="313E56"/>
                </a:solidFill>
                <a:ea typeface="ＭＳ Ｐゴシック" charset="0"/>
              </a:rPr>
              <a:t> for </a:t>
            </a:r>
            <a:r>
              <a:rPr lang="fr-FR" sz="2000" dirty="0">
                <a:solidFill>
                  <a:srgbClr val="313E56"/>
                </a:solidFill>
                <a:ea typeface="ＭＳ Ｐゴシック" charset="0"/>
              </a:rPr>
              <a:t>€71,55 Million</a:t>
            </a:r>
          </a:p>
          <a:p>
            <a:pPr marL="182563" indent="-182563">
              <a:lnSpc>
                <a:spcPct val="80000"/>
              </a:lnSpc>
              <a:defRPr/>
            </a:pP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1</a:t>
            </a:r>
            <a:r>
              <a:rPr lang="en-US" sz="2000" baseline="30000" dirty="0">
                <a:solidFill>
                  <a:srgbClr val="313E56"/>
                </a:solidFill>
                <a:ea typeface="ＭＳ Ｐゴシック" charset="0"/>
              </a:rPr>
              <a:t>st</a:t>
            </a: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French university </a:t>
            </a:r>
            <a:r>
              <a:rPr lang="en-US" sz="1600" b="0" dirty="0">
                <a:solidFill>
                  <a:srgbClr val="313E56"/>
                </a:solidFill>
                <a:ea typeface="ＭＳ Ｐゴシック" charset="0"/>
              </a:rPr>
              <a:t>in the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Health H2020 program </a:t>
            </a:r>
          </a:p>
          <a:p>
            <a:pPr marL="182563" indent="-182563">
              <a:lnSpc>
                <a:spcPct val="80000"/>
              </a:lnSpc>
              <a:defRPr/>
            </a:pP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2</a:t>
            </a:r>
            <a:r>
              <a:rPr lang="en-US" sz="2000" baseline="30000" dirty="0">
                <a:solidFill>
                  <a:srgbClr val="313E56"/>
                </a:solidFill>
                <a:ea typeface="ＭＳ Ｐゴシック" charset="0"/>
              </a:rPr>
              <a:t>nd</a:t>
            </a: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French university </a:t>
            </a:r>
            <a:r>
              <a:rPr lang="en-US" sz="1600" b="0" dirty="0">
                <a:solidFill>
                  <a:srgbClr val="313E56"/>
                </a:solidFill>
                <a:ea typeface="ＭＳ Ｐゴシック" charset="0"/>
              </a:rPr>
              <a:t>in amount of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obtained</a:t>
            </a:r>
            <a:r>
              <a:rPr lang="fr-FR" sz="1600" dirty="0">
                <a:solidFill>
                  <a:srgbClr val="313E56"/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grants</a:t>
            </a:r>
          </a:p>
          <a:p>
            <a:pPr marL="182563" indent="-182563">
              <a:lnSpc>
                <a:spcPct val="80000"/>
              </a:lnSpc>
              <a:defRPr/>
            </a:pP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255 </a:t>
            </a:r>
            <a:r>
              <a:rPr lang="en-US" sz="1600" dirty="0">
                <a:solidFill>
                  <a:srgbClr val="313E56"/>
                </a:solidFill>
                <a:ea typeface="ＭＳ Ｐゴシック" charset="0"/>
              </a:rPr>
              <a:t>projects</a:t>
            </a: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 </a:t>
            </a:r>
            <a:r>
              <a:rPr lang="en-US" sz="1600" b="0" dirty="0">
                <a:solidFill>
                  <a:srgbClr val="313E56"/>
                </a:solidFill>
                <a:ea typeface="ＭＳ Ｐゴシック" charset="0"/>
              </a:rPr>
              <a:t>on the entire site for </a:t>
            </a:r>
            <a:r>
              <a:rPr lang="en-US" sz="2000" dirty="0">
                <a:solidFill>
                  <a:srgbClr val="313E56"/>
                </a:solidFill>
                <a:ea typeface="ＭＳ Ｐゴシック" charset="0"/>
              </a:rPr>
              <a:t>€158,8 Million</a:t>
            </a:r>
            <a:endParaRPr lang="fr-FR" sz="2000" dirty="0">
              <a:solidFill>
                <a:srgbClr val="313E56"/>
              </a:solidFill>
              <a:ea typeface="ＭＳ Ｐゴシック" charset="0"/>
            </a:endParaRP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F7DA320E-4975-0B44-BA27-1E5F484DF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739228"/>
            <a:ext cx="54806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95263" indent="-195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fr-FR" sz="2000" b="1" dirty="0">
                <a:solidFill>
                  <a:srgbClr val="313E56"/>
                </a:solidFill>
                <a:latin typeface="Arial"/>
                <a:cs typeface="Arial"/>
              </a:rPr>
              <a:t>40 ERC </a:t>
            </a:r>
            <a:r>
              <a:rPr lang="fr-FR" sz="2000" b="1" dirty="0" err="1">
                <a:solidFill>
                  <a:srgbClr val="313E56"/>
                </a:solidFill>
                <a:latin typeface="Arial"/>
                <a:cs typeface="Arial"/>
              </a:rPr>
              <a:t>projects</a:t>
            </a:r>
            <a:r>
              <a:rPr lang="fr-FR" sz="2000" b="1" dirty="0">
                <a:solidFill>
                  <a:srgbClr val="313E56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313E56"/>
                </a:solidFill>
                <a:latin typeface="Arial"/>
                <a:cs typeface="Arial"/>
              </a:rPr>
              <a:t>have been </a:t>
            </a:r>
            <a:r>
              <a:rPr lang="fr-FR" sz="2000" dirty="0" err="1">
                <a:solidFill>
                  <a:srgbClr val="313E56"/>
                </a:solidFill>
                <a:latin typeface="Arial"/>
                <a:cs typeface="Arial"/>
              </a:rPr>
              <a:t>funded</a:t>
            </a:r>
            <a:r>
              <a:rPr lang="fr-FR" sz="2000" dirty="0">
                <a:solidFill>
                  <a:srgbClr val="313E56"/>
                </a:solidFill>
                <a:latin typeface="Arial"/>
                <a:cs typeface="Arial"/>
              </a:rPr>
              <a:t> on the Aix-Marseille site </a:t>
            </a:r>
            <a:r>
              <a:rPr lang="en-US" sz="2000" dirty="0">
                <a:solidFill>
                  <a:srgbClr val="313E56"/>
                </a:solidFill>
                <a:latin typeface="Arial"/>
                <a:cs typeface="Arial"/>
              </a:rPr>
              <a:t>(Results 2014-2020)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313E56"/>
                </a:solidFill>
                <a:latin typeface="Arial"/>
                <a:cs typeface="Arial"/>
              </a:rPr>
              <a:t>3 Starting Grant ERC </a:t>
            </a:r>
            <a:r>
              <a:rPr lang="en-US" sz="2000" dirty="0">
                <a:solidFill>
                  <a:srgbClr val="313E56"/>
                </a:solidFill>
                <a:latin typeface="Arial"/>
                <a:cs typeface="Arial"/>
              </a:rPr>
              <a:t>projects for the 1st of Horizon Europe (2021)</a:t>
            </a:r>
            <a:endParaRPr lang="fr-FR" sz="2000" dirty="0">
              <a:solidFill>
                <a:srgbClr val="313E5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contenu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52850" cy="4525963"/>
          </a:xfrm>
        </p:spPr>
        <p:txBody>
          <a:bodyPr/>
          <a:lstStyle/>
          <a:p>
            <a:pPr algn="just" eaLnBrk="1" hangingPunct="1"/>
            <a:endParaRPr lang="en-GB" sz="1600" b="0" dirty="0">
              <a:latin typeface="Verdana" charset="0"/>
              <a:ea typeface="ＭＳ Ｐゴシック" charset="0"/>
              <a:cs typeface="Verdana" charset="0"/>
            </a:endParaRPr>
          </a:p>
          <a:p>
            <a:pPr algn="just" eaLnBrk="1" hangingPunct="1"/>
            <a:endParaRPr lang="en-GB" sz="1600" b="0" dirty="0">
              <a:latin typeface="Verdana" charset="0"/>
              <a:ea typeface="ＭＳ Ｐゴシック" charset="0"/>
              <a:cs typeface="Verdana" charset="0"/>
            </a:endParaRPr>
          </a:p>
          <a:p>
            <a:pPr algn="just" eaLnBrk="1" hangingPunct="1"/>
            <a:endParaRPr lang="en-GB" sz="1600" b="0" dirty="0">
              <a:latin typeface="Verdana" charset="0"/>
              <a:ea typeface="ＭＳ Ｐゴシック" charset="0"/>
              <a:cs typeface="Verdana" charset="0"/>
            </a:endParaRPr>
          </a:p>
          <a:p>
            <a:pPr algn="just" eaLnBrk="1" hangingPunct="1"/>
            <a:r>
              <a:rPr lang="en-GB" sz="1600" b="0" dirty="0">
                <a:latin typeface="Verdana" charset="0"/>
                <a:ea typeface="ＭＳ Ｐゴシック" charset="0"/>
                <a:cs typeface="Verdana" charset="0"/>
              </a:rPr>
              <a:t>Emergence and development of world-class interdisciplinary research</a:t>
            </a:r>
          </a:p>
          <a:p>
            <a:pPr algn="just" eaLnBrk="1" hangingPunct="1"/>
            <a:r>
              <a:rPr lang="en-GB" sz="1600" b="0" dirty="0" err="1">
                <a:latin typeface="Verdana" charset="0"/>
                <a:ea typeface="ＭＳ Ｐゴシック" charset="0"/>
                <a:cs typeface="Verdana" charset="0"/>
              </a:rPr>
              <a:t>IMéRA</a:t>
            </a:r>
            <a:r>
              <a:rPr lang="en-GB" sz="1600" b="0" dirty="0">
                <a:latin typeface="Verdana" charset="0"/>
                <a:ea typeface="ＭＳ Ｐゴシック" charset="0"/>
                <a:cs typeface="Verdana" charset="0"/>
              </a:rPr>
              <a:t> has a residency program for researchers and artists (from 3 to 12 months) and plays host to multidisciplinary teams with collective projects for short-term stays</a:t>
            </a:r>
          </a:p>
          <a:p>
            <a:pPr algn="just" eaLnBrk="1" hangingPunct="1">
              <a:spcBef>
                <a:spcPts val="988"/>
              </a:spcBef>
            </a:pPr>
            <a:r>
              <a:rPr lang="en-GB" sz="1600" dirty="0" err="1">
                <a:latin typeface="Verdana" charset="0"/>
                <a:ea typeface="ＭＳ Ｐゴシック" charset="0"/>
                <a:cs typeface="Verdana" charset="0"/>
              </a:rPr>
              <a:t>IMéRA</a:t>
            </a:r>
            <a:r>
              <a:rPr lang="en-GB" sz="1600" dirty="0">
                <a:latin typeface="Verdana" charset="0"/>
                <a:ea typeface="ＭＳ Ｐゴシック" charset="0"/>
                <a:cs typeface="Verdana" charset="0"/>
              </a:rPr>
              <a:t> is a member of the French Network of Institutes for Advanced Studies (</a:t>
            </a:r>
            <a:r>
              <a:rPr lang="en-GB" sz="1600" dirty="0" err="1">
                <a:latin typeface="Verdana" charset="0"/>
                <a:ea typeface="ＭＳ Ｐゴシック" charset="0"/>
                <a:cs typeface="Verdana" charset="0"/>
              </a:rPr>
              <a:t>Labex</a:t>
            </a:r>
            <a:r>
              <a:rPr lang="en-GB" sz="1600" dirty="0">
                <a:latin typeface="Verdana" charset="0"/>
                <a:ea typeface="ＭＳ Ｐゴシック" charset="0"/>
                <a:cs typeface="Verdana" charset="0"/>
              </a:rPr>
              <a:t> RFIEA+), the </a:t>
            </a:r>
            <a:r>
              <a:rPr lang="en-GB" sz="1600" dirty="0" err="1">
                <a:latin typeface="Verdana" charset="0"/>
                <a:ea typeface="ＭＳ Ｐゴシック" charset="0"/>
                <a:cs typeface="Verdana" charset="0"/>
              </a:rPr>
              <a:t>Eurias</a:t>
            </a:r>
            <a:r>
              <a:rPr lang="en-GB" sz="1600" dirty="0">
                <a:latin typeface="Verdana" charset="0"/>
                <a:ea typeface="ＭＳ Ｐゴシック" charset="0"/>
                <a:cs typeface="Verdana" charset="0"/>
              </a:rPr>
              <a:t> Network and the European Network of “University Based” institutes</a:t>
            </a:r>
            <a:endParaRPr lang="en-US" sz="160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algn="just" eaLnBrk="1" hangingPunct="1"/>
            <a:endParaRPr lang="en-US" sz="1600" b="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algn="just" eaLnBrk="1" hangingPunct="1"/>
            <a:endParaRPr lang="en-US" sz="1600" b="0" dirty="0">
              <a:solidFill>
                <a:srgbClr val="000000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endParaRPr lang="fr-FR" sz="1600" b="0" dirty="0">
              <a:latin typeface="Arial" charset="0"/>
              <a:ea typeface="ＭＳ Ｐゴシック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>
                <a:latin typeface="Arial" charset="0"/>
                <a:ea typeface="ＭＳ Ｐゴシック" charset="0"/>
              </a:rPr>
              <a:t>IMéRA</a:t>
            </a:r>
            <a:r>
              <a:rPr lang="fr-FR" dirty="0">
                <a:latin typeface="Arial" charset="0"/>
                <a:ea typeface="ＭＳ Ｐゴシック" charset="0"/>
              </a:rPr>
              <a:t>: Institute for Advanced </a:t>
            </a:r>
            <a:r>
              <a:rPr lang="fr-FR" dirty="0" err="1">
                <a:latin typeface="Arial" charset="0"/>
                <a:ea typeface="ＭＳ Ｐゴシック" charset="0"/>
              </a:rPr>
              <a:t>Studies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br>
              <a:rPr lang="fr-FR" dirty="0">
                <a:latin typeface="Arial" charset="0"/>
                <a:ea typeface="ＭＳ Ｐゴシック" charset="0"/>
              </a:rPr>
            </a:br>
            <a:r>
              <a:rPr lang="fr-FR" dirty="0">
                <a:latin typeface="Arial" charset="0"/>
                <a:ea typeface="ＭＳ Ｐゴシック" charset="0"/>
              </a:rPr>
              <a:t>of Aix-Marseille Université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3A8659-396D-2048-966C-29E7128ECC70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648200" y="1537607"/>
            <a:ext cx="44958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7503"/>
          <a:stretch>
            <a:fillRect/>
          </a:stretch>
        </p:blipFill>
        <p:spPr>
          <a:xfrm>
            <a:off x="457200" y="1841500"/>
            <a:ext cx="3751263" cy="4302125"/>
          </a:xfrm>
          <a:noFill/>
        </p:spPr>
      </p:pic>
      <p:pic>
        <p:nvPicPr>
          <p:cNvPr id="29704" name="Picture 2" descr="C:\Users\TEMP\AppData\Local\Temp\Logo_IMeRA_RV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30375"/>
            <a:ext cx="1574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Doctoral training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3072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1AA837-F73C-8A40-9699-3FB18F8ACAA9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16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Arrondir un rectangle à un seul coin 21"/>
          <p:cNvSpPr/>
          <p:nvPr/>
        </p:nvSpPr>
        <p:spPr bwMode="auto">
          <a:xfrm rot="16200000">
            <a:off x="1165226" y="836612"/>
            <a:ext cx="2520950" cy="3724275"/>
          </a:xfrm>
          <a:prstGeom prst="round1Rect">
            <a:avLst/>
          </a:prstGeom>
          <a:solidFill>
            <a:srgbClr val="C4377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Arrondir un rectangle à un seul coin 4"/>
          <p:cNvSpPr/>
          <p:nvPr/>
        </p:nvSpPr>
        <p:spPr bwMode="auto">
          <a:xfrm>
            <a:off x="563563" y="1438275"/>
            <a:ext cx="3724275" cy="1890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70688" tIns="170688" rIns="170688" bIns="170688" spcCol="1270" anchor="ctr"/>
          <a:lstStyle/>
          <a:p>
            <a:pPr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2400" dirty="0">
                <a:latin typeface="Arial"/>
                <a:cs typeface="Arial"/>
              </a:rPr>
              <a:t>12 doctoral </a:t>
            </a:r>
            <a:r>
              <a:rPr lang="fr-FR" sz="2400" dirty="0" err="1">
                <a:latin typeface="Arial"/>
                <a:cs typeface="Arial"/>
              </a:rPr>
              <a:t>schools</a:t>
            </a:r>
            <a:endParaRPr lang="fr-FR" sz="2400" dirty="0">
              <a:latin typeface="Arial"/>
              <a:cs typeface="Arial"/>
            </a:endParaRPr>
          </a:p>
        </p:txBody>
      </p:sp>
      <p:grpSp>
        <p:nvGrpSpPr>
          <p:cNvPr id="30726" name="Grouper 9"/>
          <p:cNvGrpSpPr>
            <a:grpSpLocks/>
          </p:cNvGrpSpPr>
          <p:nvPr/>
        </p:nvGrpSpPr>
        <p:grpSpPr bwMode="auto">
          <a:xfrm>
            <a:off x="4287838" y="1438275"/>
            <a:ext cx="3725862" cy="2520950"/>
            <a:chOff x="3932082" y="0"/>
            <a:chExt cx="3932082" cy="2430002"/>
          </a:xfrm>
        </p:grpSpPr>
        <p:sp>
          <p:nvSpPr>
            <p:cNvPr id="20" name="Arrondir un rectangle à un seul coin 19"/>
            <p:cNvSpPr/>
            <p:nvPr/>
          </p:nvSpPr>
          <p:spPr>
            <a:xfrm>
              <a:off x="3932082" y="0"/>
              <a:ext cx="3932082" cy="2430002"/>
            </a:xfrm>
            <a:prstGeom prst="round1Rect">
              <a:avLst/>
            </a:prstGeom>
            <a:solidFill>
              <a:srgbClr val="0097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ndir un rectangle à un seul coin 6"/>
            <p:cNvSpPr/>
            <p:nvPr/>
          </p:nvSpPr>
          <p:spPr>
            <a:xfrm>
              <a:off x="3932082" y="0"/>
              <a:ext cx="3932082" cy="1822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000" tIns="170688" rIns="170688" bIns="170688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>
                  <a:latin typeface="Arial"/>
                  <a:cs typeface="Arial"/>
                </a:rPr>
                <a:t>3,400 doctoral </a:t>
              </a:r>
              <a:r>
                <a:rPr lang="fr-FR" sz="2400" dirty="0" err="1">
                  <a:latin typeface="Arial"/>
                  <a:cs typeface="Arial"/>
                </a:rPr>
                <a:t>students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br>
                <a:rPr lang="fr-FR" sz="2400" dirty="0">
                  <a:latin typeface="Arial"/>
                  <a:cs typeface="Arial"/>
                </a:rPr>
              </a:br>
              <a:r>
                <a:rPr lang="fr-FR" sz="2400" dirty="0" err="1">
                  <a:latin typeface="Arial"/>
                  <a:cs typeface="Arial"/>
                </a:rPr>
                <a:t>including</a:t>
              </a:r>
              <a:r>
                <a:rPr lang="fr-FR" sz="2400" dirty="0">
                  <a:latin typeface="Arial"/>
                  <a:cs typeface="Arial"/>
                </a:rPr>
                <a:t> 39% of international </a:t>
              </a:r>
              <a:r>
                <a:rPr lang="fr-FR" sz="2400" dirty="0" err="1">
                  <a:latin typeface="Arial"/>
                  <a:cs typeface="Arial"/>
                </a:rPr>
                <a:t>ones</a:t>
              </a:r>
              <a:endParaRPr lang="fr-FR" sz="2400" dirty="0">
                <a:latin typeface="Arial"/>
                <a:cs typeface="Arial"/>
              </a:endParaRPr>
            </a:p>
          </p:txBody>
        </p:sp>
      </p:grpSp>
      <p:grpSp>
        <p:nvGrpSpPr>
          <p:cNvPr id="30727" name="Grouper 10"/>
          <p:cNvGrpSpPr>
            <a:grpSpLocks/>
          </p:cNvGrpSpPr>
          <p:nvPr/>
        </p:nvGrpSpPr>
        <p:grpSpPr bwMode="auto">
          <a:xfrm>
            <a:off x="563563" y="3868738"/>
            <a:ext cx="3724276" cy="2519362"/>
            <a:chOff x="0" y="2430002"/>
            <a:chExt cx="3932083" cy="2430002"/>
          </a:xfrm>
        </p:grpSpPr>
        <p:sp>
          <p:nvSpPr>
            <p:cNvPr id="18" name="Arrondir un rectangle à un seul coin 17"/>
            <p:cNvSpPr/>
            <p:nvPr/>
          </p:nvSpPr>
          <p:spPr>
            <a:xfrm rot="10800000">
              <a:off x="0" y="2430002"/>
              <a:ext cx="3932082" cy="2430002"/>
            </a:xfrm>
            <a:prstGeom prst="round1Rect">
              <a:avLst/>
            </a:prstGeom>
            <a:solidFill>
              <a:srgbClr val="DB8C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ndir un rectangle à un seul coin 8"/>
            <p:cNvSpPr/>
            <p:nvPr/>
          </p:nvSpPr>
          <p:spPr>
            <a:xfrm>
              <a:off x="1" y="2987356"/>
              <a:ext cx="3932082" cy="1822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>
                  <a:latin typeface="Arial"/>
                  <a:cs typeface="Arial"/>
                </a:rPr>
                <a:t>700 </a:t>
              </a:r>
              <a:r>
                <a:rPr lang="fr-FR" sz="2400" dirty="0" err="1">
                  <a:latin typeface="Arial"/>
                  <a:cs typeface="Arial"/>
                </a:rPr>
                <a:t>degrees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r>
                <a:rPr lang="fr-FR" sz="2400" dirty="0" err="1">
                  <a:latin typeface="Arial"/>
                  <a:cs typeface="Arial"/>
                </a:rPr>
                <a:t>issued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r>
                <a:rPr lang="fr-FR" sz="2400" dirty="0" err="1">
                  <a:latin typeface="Arial"/>
                  <a:cs typeface="Arial"/>
                </a:rPr>
                <a:t>every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r>
                <a:rPr lang="fr-FR" sz="2400" dirty="0" err="1">
                  <a:latin typeface="Arial"/>
                  <a:cs typeface="Arial"/>
                </a:rPr>
                <a:t>year</a:t>
              </a:r>
              <a:r>
                <a:rPr lang="fr-FR" sz="2400" dirty="0">
                  <a:latin typeface="Arial"/>
                  <a:cs typeface="Arial"/>
                </a:rPr>
                <a:t> in 79 </a:t>
              </a:r>
              <a:r>
                <a:rPr lang="fr-FR" sz="2400" dirty="0" err="1">
                  <a:latin typeface="Arial"/>
                  <a:cs typeface="Arial"/>
                </a:rPr>
                <a:t>specialities</a:t>
              </a:r>
              <a:endParaRPr lang="fr-FR" sz="2400" dirty="0">
                <a:latin typeface="Arial"/>
                <a:cs typeface="Arial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>
                  <a:latin typeface="Arial"/>
                  <a:cs typeface="Arial"/>
                </a:rPr>
                <a:t>85 PhD programs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>
                  <a:latin typeface="Arial"/>
                  <a:cs typeface="Arial"/>
                </a:rPr>
                <a:t>41disciplines</a:t>
              </a:r>
            </a:p>
          </p:txBody>
        </p:sp>
      </p:grpSp>
      <p:grpSp>
        <p:nvGrpSpPr>
          <p:cNvPr id="30728" name="Grouper 11"/>
          <p:cNvGrpSpPr>
            <a:grpSpLocks/>
          </p:cNvGrpSpPr>
          <p:nvPr/>
        </p:nvGrpSpPr>
        <p:grpSpPr bwMode="auto">
          <a:xfrm>
            <a:off x="4287838" y="3868738"/>
            <a:ext cx="3725862" cy="2519362"/>
            <a:chOff x="3932082" y="2430001"/>
            <a:chExt cx="3932083" cy="2430002"/>
          </a:xfrm>
        </p:grpSpPr>
        <p:sp>
          <p:nvSpPr>
            <p:cNvPr id="16" name="Arrondir un rectangle à un seul coin 15"/>
            <p:cNvSpPr/>
            <p:nvPr/>
          </p:nvSpPr>
          <p:spPr>
            <a:xfrm rot="5400000">
              <a:off x="4683123" y="1678961"/>
              <a:ext cx="2430002" cy="3932083"/>
            </a:xfrm>
            <a:prstGeom prst="round1Rect">
              <a:avLst/>
            </a:prstGeom>
            <a:solidFill>
              <a:srgbClr val="71B3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rrondir un rectangle à un seul coin 10"/>
            <p:cNvSpPr/>
            <p:nvPr/>
          </p:nvSpPr>
          <p:spPr>
            <a:xfrm>
              <a:off x="3932082" y="3037884"/>
              <a:ext cx="3932083" cy="1822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 err="1">
                  <a:latin typeface="Arial"/>
                  <a:cs typeface="Arial"/>
                </a:rPr>
                <a:t>Around</a:t>
              </a:r>
              <a:r>
                <a:rPr lang="fr-FR" sz="2400" dirty="0">
                  <a:latin typeface="Arial"/>
                  <a:cs typeface="Arial"/>
                </a:rPr>
                <a:t> 800 doctoral </a:t>
              </a:r>
              <a:r>
                <a:rPr lang="fr-FR" sz="2400" dirty="0" err="1">
                  <a:latin typeface="Arial"/>
                  <a:cs typeface="Arial"/>
                </a:rPr>
                <a:t>students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r>
                <a:rPr lang="fr-FR" sz="2400" dirty="0" err="1">
                  <a:latin typeface="Arial"/>
                  <a:cs typeface="Arial"/>
                </a:rPr>
                <a:t>recruited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br>
                <a:rPr lang="fr-FR" sz="2400" dirty="0">
                  <a:latin typeface="Arial"/>
                  <a:cs typeface="Arial"/>
                </a:rPr>
              </a:br>
              <a:r>
                <a:rPr lang="fr-FR" sz="2400" dirty="0" err="1">
                  <a:latin typeface="Arial"/>
                  <a:cs typeface="Arial"/>
                </a:rPr>
                <a:t>every</a:t>
              </a:r>
              <a:r>
                <a:rPr lang="fr-FR" sz="2400" dirty="0">
                  <a:latin typeface="Arial"/>
                  <a:cs typeface="Arial"/>
                </a:rPr>
                <a:t> </a:t>
              </a:r>
              <a:r>
                <a:rPr lang="fr-FR" sz="2400" dirty="0" err="1">
                  <a:latin typeface="Arial"/>
                  <a:cs typeface="Arial"/>
                </a:rPr>
                <a:t>year</a:t>
              </a:r>
              <a:endParaRPr lang="fr-FR" sz="2400" dirty="0">
                <a:latin typeface="Arial"/>
                <a:cs typeface="Arial"/>
              </a:endParaRPr>
            </a:p>
          </p:txBody>
        </p:sp>
      </p:grpSp>
      <p:grpSp>
        <p:nvGrpSpPr>
          <p:cNvPr id="36873" name="Grouper 12"/>
          <p:cNvGrpSpPr>
            <a:grpSpLocks/>
          </p:cNvGrpSpPr>
          <p:nvPr/>
        </p:nvGrpSpPr>
        <p:grpSpPr bwMode="auto">
          <a:xfrm>
            <a:off x="2620963" y="3349625"/>
            <a:ext cx="3341687" cy="1046163"/>
            <a:chOff x="2168661" y="1925527"/>
            <a:chExt cx="3526842" cy="1008948"/>
          </a:xfrm>
          <a:solidFill>
            <a:srgbClr val="252E44"/>
          </a:solidFill>
        </p:grpSpPr>
        <p:sp>
          <p:nvSpPr>
            <p:cNvPr id="14" name="Rectangle à coins arrondis 13"/>
            <p:cNvSpPr/>
            <p:nvPr/>
          </p:nvSpPr>
          <p:spPr>
            <a:xfrm>
              <a:off x="2168661" y="1925527"/>
              <a:ext cx="3526842" cy="100894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217249" y="1974520"/>
              <a:ext cx="3429666" cy="9109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400" dirty="0">
                  <a:solidFill>
                    <a:schemeClr val="bg1"/>
                  </a:solidFill>
                  <a:latin typeface="Arial"/>
                  <a:cs typeface="Arial"/>
                </a:rPr>
                <a:t>Doctoral </a:t>
              </a:r>
              <a:r>
                <a:rPr lang="fr-FR" sz="2400" dirty="0" err="1">
                  <a:solidFill>
                    <a:schemeClr val="bg1"/>
                  </a:solidFill>
                  <a:latin typeface="Arial"/>
                  <a:cs typeface="Arial"/>
                </a:rPr>
                <a:t>College</a:t>
              </a:r>
              <a:r>
                <a:rPr lang="fr-FR" sz="24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cxnSp>
        <p:nvCxnSpPr>
          <p:cNvPr id="24" name="Connecteur droit 23"/>
          <p:cNvCxnSpPr/>
          <p:nvPr/>
        </p:nvCxnSpPr>
        <p:spPr>
          <a:xfrm flipH="1">
            <a:off x="3073400" y="1165225"/>
            <a:ext cx="60706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ignalisation droite 38"/>
          <p:cNvSpPr/>
          <p:nvPr/>
        </p:nvSpPr>
        <p:spPr>
          <a:xfrm>
            <a:off x="3277314" y="4907490"/>
            <a:ext cx="4394085" cy="1607351"/>
          </a:xfrm>
          <a:prstGeom prst="homePlate">
            <a:avLst/>
          </a:prstGeom>
          <a:gradFill flip="none" rotWithShape="1">
            <a:gsLst>
              <a:gs pos="39000">
                <a:srgbClr val="C43771"/>
              </a:gs>
              <a:gs pos="96000">
                <a:srgbClr val="FFFFFF">
                  <a:alpha val="0"/>
                </a:srgbClr>
              </a:gs>
            </a:gsLst>
            <a:lin ang="0" scaled="1"/>
            <a:tileRect/>
          </a:gradFill>
          <a:ln w="1905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Signalisation droite 37"/>
          <p:cNvSpPr/>
          <p:nvPr/>
        </p:nvSpPr>
        <p:spPr>
          <a:xfrm>
            <a:off x="3445194" y="3889061"/>
            <a:ext cx="4051026" cy="1018430"/>
          </a:xfrm>
          <a:prstGeom prst="homePlate">
            <a:avLst/>
          </a:prstGeom>
          <a:gradFill flip="none" rotWithShape="1">
            <a:gsLst>
              <a:gs pos="39000">
                <a:srgbClr val="C43771"/>
              </a:gs>
              <a:gs pos="96000">
                <a:srgbClr val="FFFFFF">
                  <a:alpha val="0"/>
                </a:srgbClr>
              </a:gs>
            </a:gsLst>
            <a:lin ang="0" scaled="1"/>
            <a:tileRect/>
          </a:gradFill>
          <a:ln w="1905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" name="Signalisation droite 36"/>
          <p:cNvSpPr/>
          <p:nvPr/>
        </p:nvSpPr>
        <p:spPr>
          <a:xfrm>
            <a:off x="3445194" y="2870631"/>
            <a:ext cx="4051026" cy="1018430"/>
          </a:xfrm>
          <a:prstGeom prst="homePlate">
            <a:avLst/>
          </a:prstGeom>
          <a:gradFill flip="none" rotWithShape="1">
            <a:gsLst>
              <a:gs pos="39000">
                <a:srgbClr val="C43771"/>
              </a:gs>
              <a:gs pos="96000">
                <a:srgbClr val="FFFFFF">
                  <a:alpha val="0"/>
                </a:srgbClr>
              </a:gs>
            </a:gsLst>
            <a:lin ang="0" scaled="1"/>
            <a:tileRect/>
          </a:gradFill>
          <a:ln w="1905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Signalisation droite 35"/>
          <p:cNvSpPr/>
          <p:nvPr/>
        </p:nvSpPr>
        <p:spPr>
          <a:xfrm>
            <a:off x="3174393" y="1858513"/>
            <a:ext cx="4591894" cy="1018430"/>
          </a:xfrm>
          <a:prstGeom prst="homePlate">
            <a:avLst/>
          </a:prstGeom>
          <a:gradFill flip="none" rotWithShape="1">
            <a:gsLst>
              <a:gs pos="39000">
                <a:srgbClr val="C43771"/>
              </a:gs>
              <a:gs pos="96000">
                <a:srgbClr val="FFFFFF">
                  <a:alpha val="0"/>
                </a:srgbClr>
              </a:gs>
            </a:gsLst>
            <a:lin ang="0" scaled="1"/>
            <a:tileRect/>
          </a:gradFill>
          <a:ln w="19050" cmpd="sng">
            <a:noFill/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Research</a:t>
            </a:r>
            <a:r>
              <a:rPr lang="fr-FR" dirty="0"/>
              <a:t> and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transfer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</a:t>
            </a:r>
            <a:r>
              <a:rPr lang="fr-FR" dirty="0" err="1"/>
              <a:t>research</a:t>
            </a:r>
            <a:r>
              <a:rPr lang="fr-FR" dirty="0"/>
              <a:t>-intensive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3278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29A09-B845-7348-8426-E2F838616577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17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691188" y="1165225"/>
            <a:ext cx="345281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avec flèche vers la droite 8"/>
          <p:cNvSpPr>
            <a:spLocks noChangeArrowheads="1"/>
          </p:cNvSpPr>
          <p:nvPr/>
        </p:nvSpPr>
        <p:spPr bwMode="auto">
          <a:xfrm>
            <a:off x="271463" y="2205038"/>
            <a:ext cx="2349500" cy="3936358"/>
          </a:xfrm>
          <a:prstGeom prst="rightArrowCallout">
            <a:avLst>
              <a:gd name="adj1" fmla="val 25003"/>
              <a:gd name="adj2" fmla="val 24998"/>
              <a:gd name="adj3" fmla="val 25000"/>
              <a:gd name="adj4" fmla="val 65657"/>
            </a:avLst>
          </a:prstGeom>
          <a:solidFill>
            <a:srgbClr val="252E4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175" lvl="1">
              <a:lnSpc>
                <a:spcPct val="80000"/>
              </a:lnSpc>
              <a:defRPr/>
            </a:pPr>
            <a:r>
              <a:rPr lang="fr-FR" sz="1400" b="1" dirty="0" err="1">
                <a:solidFill>
                  <a:srgbClr val="FFFFFF"/>
                </a:solidFill>
                <a:latin typeface="Arial"/>
                <a:cs typeface="Arial"/>
              </a:rPr>
              <a:t>Awarding</a:t>
            </a:r>
            <a:r>
              <a:rPr lang="fr-FR" sz="1400" b="1" dirty="0">
                <a:solidFill>
                  <a:srgbClr val="FFFFFF"/>
                </a:solidFill>
                <a:latin typeface="Arial"/>
                <a:cs typeface="Arial"/>
              </a:rPr>
              <a:t>: arbitration and expert </a:t>
            </a:r>
            <a:r>
              <a:rPr lang="fr-FR" sz="1400" b="1" dirty="0" err="1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lang="fr-FR" sz="1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Delegations</a:t>
            </a:r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Applied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Fund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(FUI)</a:t>
            </a: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Patents and Licences</a:t>
            </a: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Business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creation</a:t>
            </a:r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Arbitration of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transfer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projects</a:t>
            </a:r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Startups </a:t>
            </a: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hosting</a:t>
            </a:r>
            <a:endParaRPr lang="fr-FR" sz="1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Contract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management</a:t>
            </a:r>
          </a:p>
          <a:p>
            <a:pPr marL="90488" lvl="1" indent="-904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fr-FR" sz="1200" dirty="0" err="1">
                <a:solidFill>
                  <a:srgbClr val="FFFFFF"/>
                </a:solidFill>
                <a:latin typeface="Arial"/>
                <a:cs typeface="Arial"/>
              </a:rPr>
              <a:t>Litigation</a:t>
            </a:r>
            <a:r>
              <a:rPr lang="fr-FR" sz="1200" dirty="0">
                <a:solidFill>
                  <a:srgbClr val="FFFFFF"/>
                </a:solidFill>
                <a:latin typeface="Arial"/>
                <a:cs typeface="Arial"/>
              </a:rPr>
              <a:t> management</a:t>
            </a:r>
          </a:p>
        </p:txBody>
      </p:sp>
      <p:sp>
        <p:nvSpPr>
          <p:cNvPr id="32787" name="ZoneTexte 1"/>
          <p:cNvSpPr txBox="1">
            <a:spLocks noChangeArrowheads="1"/>
          </p:cNvSpPr>
          <p:nvPr/>
        </p:nvSpPr>
        <p:spPr bwMode="auto">
          <a:xfrm>
            <a:off x="1808163" y="2816225"/>
            <a:ext cx="13319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RESEARCH </a:t>
            </a:r>
          </a:p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AND </a:t>
            </a:r>
          </a:p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TECHNOLOGY </a:t>
            </a: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endParaRPr lang="fr-FR" sz="1400" b="1">
              <a:solidFill>
                <a:srgbClr val="252E44"/>
              </a:solidFill>
              <a:cs typeface="Arial" charset="0"/>
            </a:endParaRPr>
          </a:p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TRANSFER </a:t>
            </a:r>
          </a:p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COMMITTEE</a:t>
            </a:r>
            <a:endParaRPr lang="fr-FR" sz="1400" b="1">
              <a:solidFill>
                <a:srgbClr val="252E44"/>
              </a:solidFill>
              <a:latin typeface="Verdana" charset="0"/>
              <a:cs typeface="Arial" charset="0"/>
            </a:endParaRPr>
          </a:p>
        </p:txBody>
      </p:sp>
      <p:pic>
        <p:nvPicPr>
          <p:cNvPr id="32788" name="Image 4" descr="logo_Protisvalor_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3094038"/>
            <a:ext cx="15763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Image 11" descr="logo_SATTse_FR_bsln_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4144963"/>
            <a:ext cx="11318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0" name="Grouper 42"/>
          <p:cNvGrpSpPr>
            <a:grpSpLocks/>
          </p:cNvGrpSpPr>
          <p:nvPr/>
        </p:nvGrpSpPr>
        <p:grpSpPr bwMode="auto">
          <a:xfrm>
            <a:off x="3706813" y="5051425"/>
            <a:ext cx="1652587" cy="1319213"/>
            <a:chOff x="3838182" y="5069308"/>
            <a:chExt cx="1652539" cy="1318887"/>
          </a:xfrm>
        </p:grpSpPr>
        <p:pic>
          <p:nvPicPr>
            <p:cNvPr id="32803" name="Image 10" descr="LogoBDM2015_peti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90" y="5668195"/>
              <a:ext cx="755122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4" name="Image 12" descr="logo_impulse_iu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182" y="5069308"/>
              <a:ext cx="1652539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91" name="ZoneTexte 15"/>
          <p:cNvSpPr txBox="1">
            <a:spLocks noChangeArrowheads="1"/>
          </p:cNvSpPr>
          <p:nvPr/>
        </p:nvSpPr>
        <p:spPr bwMode="auto">
          <a:xfrm>
            <a:off x="3744913" y="1998663"/>
            <a:ext cx="1574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200" b="1">
                <a:solidFill>
                  <a:schemeClr val="bg1"/>
                </a:solidFill>
                <a:cs typeface="Arial" charset="0"/>
              </a:rPr>
              <a:t>Competitivity clusters and Major structuring programs (OIR)</a:t>
            </a:r>
          </a:p>
        </p:txBody>
      </p:sp>
      <p:sp>
        <p:nvSpPr>
          <p:cNvPr id="32792" name="ZoneTexte 16"/>
          <p:cNvSpPr txBox="1">
            <a:spLocks noChangeArrowheads="1"/>
          </p:cNvSpPr>
          <p:nvPr/>
        </p:nvSpPr>
        <p:spPr bwMode="auto">
          <a:xfrm>
            <a:off x="5691188" y="2044700"/>
            <a:ext cx="1462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cs typeface="Arial" charset="0"/>
              </a:rPr>
              <a:t>Support to the regional strategy of innovation</a:t>
            </a:r>
          </a:p>
        </p:txBody>
      </p:sp>
      <p:sp>
        <p:nvSpPr>
          <p:cNvPr id="32793" name="ZoneTexte 17"/>
          <p:cNvSpPr txBox="1">
            <a:spLocks noChangeArrowheads="1"/>
          </p:cNvSpPr>
          <p:nvPr/>
        </p:nvSpPr>
        <p:spPr bwMode="auto">
          <a:xfrm>
            <a:off x="5691188" y="2949575"/>
            <a:ext cx="13430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cs typeface="Arial" charset="0"/>
              </a:rPr>
              <a:t>Contract management in connection with companies</a:t>
            </a:r>
          </a:p>
        </p:txBody>
      </p:sp>
      <p:sp>
        <p:nvSpPr>
          <p:cNvPr id="32794" name="ZoneTexte 18"/>
          <p:cNvSpPr txBox="1">
            <a:spLocks noChangeArrowheads="1"/>
          </p:cNvSpPr>
          <p:nvPr/>
        </p:nvSpPr>
        <p:spPr bwMode="auto">
          <a:xfrm>
            <a:off x="5691188" y="4183063"/>
            <a:ext cx="1343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cs typeface="Arial" charset="0"/>
              </a:rPr>
              <a:t>Boost and Licensing</a:t>
            </a:r>
          </a:p>
        </p:txBody>
      </p:sp>
      <p:sp>
        <p:nvSpPr>
          <p:cNvPr id="32795" name="ZoneTexte 19"/>
          <p:cNvSpPr txBox="1">
            <a:spLocks noChangeArrowheads="1"/>
          </p:cNvSpPr>
          <p:nvPr/>
        </p:nvSpPr>
        <p:spPr bwMode="auto">
          <a:xfrm>
            <a:off x="5691188" y="5603875"/>
            <a:ext cx="1343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>
                <a:cs typeface="Arial" charset="0"/>
              </a:rPr>
              <a:t>Startups creation</a:t>
            </a:r>
          </a:p>
        </p:txBody>
      </p:sp>
      <p:sp>
        <p:nvSpPr>
          <p:cNvPr id="32796" name="ZoneTexte 22"/>
          <p:cNvSpPr txBox="1">
            <a:spLocks noChangeArrowheads="1"/>
          </p:cNvSpPr>
          <p:nvPr/>
        </p:nvSpPr>
        <p:spPr bwMode="auto">
          <a:xfrm>
            <a:off x="7131050" y="4021138"/>
            <a:ext cx="1768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fr-FR" sz="1400" b="1">
                <a:solidFill>
                  <a:srgbClr val="252E44"/>
                </a:solidFill>
                <a:cs typeface="Arial" charset="0"/>
              </a:rPr>
              <a:t>COMPANIES</a:t>
            </a:r>
            <a:endParaRPr lang="fr-FR" sz="1400" b="1">
              <a:solidFill>
                <a:srgbClr val="252E44"/>
              </a:solidFill>
              <a:latin typeface="Verdana" charset="0"/>
              <a:cs typeface="Arial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3444875" y="3889375"/>
            <a:ext cx="4225925" cy="0"/>
          </a:xfrm>
          <a:prstGeom prst="line">
            <a:avLst/>
          </a:prstGeom>
          <a:ln w="19050" cmpd="sng">
            <a:solidFill>
              <a:srgbClr val="FFFFFF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378200" y="4899025"/>
            <a:ext cx="3497263" cy="0"/>
          </a:xfrm>
          <a:prstGeom prst="line">
            <a:avLst/>
          </a:prstGeom>
          <a:ln w="19050" cmpd="sng">
            <a:solidFill>
              <a:srgbClr val="FFFFFF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3175000" y="2870200"/>
            <a:ext cx="3810000" cy="0"/>
          </a:xfrm>
          <a:prstGeom prst="line">
            <a:avLst/>
          </a:prstGeom>
          <a:ln w="19050" cmpd="sng">
            <a:solidFill>
              <a:srgbClr val="FFFFFF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9"/>
          <p:cNvGrpSpPr>
            <a:grpSpLocks/>
          </p:cNvGrpSpPr>
          <p:nvPr/>
        </p:nvGrpSpPr>
        <p:grpSpPr bwMode="auto">
          <a:xfrm rot="16200000">
            <a:off x="913339" y="3727728"/>
            <a:ext cx="4730025" cy="844199"/>
            <a:chOff x="3353" y="7829"/>
            <a:chExt cx="5198" cy="1180"/>
          </a:xfrm>
          <a:solidFill>
            <a:srgbClr val="252E44"/>
          </a:solidFill>
        </p:grpSpPr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252E4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252E4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4" name="Group 9"/>
          <p:cNvGrpSpPr>
            <a:grpSpLocks/>
          </p:cNvGrpSpPr>
          <p:nvPr/>
        </p:nvGrpSpPr>
        <p:grpSpPr bwMode="auto">
          <a:xfrm rot="5400000">
            <a:off x="5306387" y="3727728"/>
            <a:ext cx="4730025" cy="844199"/>
            <a:chOff x="3353" y="7829"/>
            <a:chExt cx="5198" cy="1180"/>
          </a:xfrm>
          <a:solidFill>
            <a:srgbClr val="252E44"/>
          </a:solidFill>
        </p:grpSpPr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252E4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n>
                  <a:solidFill>
                    <a:srgbClr val="71B34D"/>
                  </a:solidFill>
                </a:ln>
                <a:solidFill>
                  <a:srgbClr val="BC356C"/>
                </a:solidFill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252E4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ln>
                  <a:solidFill>
                    <a:srgbClr val="71B34D"/>
                  </a:solidFill>
                </a:ln>
                <a:solidFill>
                  <a:srgbClr val="BC356C"/>
                </a:solidFill>
              </a:endParaRPr>
            </a:p>
          </p:txBody>
        </p:sp>
      </p:grpSp>
      <p:sp>
        <p:nvSpPr>
          <p:cNvPr id="32802" name="ZoneTexte 1"/>
          <p:cNvSpPr txBox="1">
            <a:spLocks noChangeArrowheads="1"/>
          </p:cNvSpPr>
          <p:nvPr/>
        </p:nvSpPr>
        <p:spPr bwMode="auto">
          <a:xfrm>
            <a:off x="271463" y="1744663"/>
            <a:ext cx="1536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000" b="1">
                <a:solidFill>
                  <a:srgbClr val="195D8A"/>
                </a:solidFill>
                <a:latin typeface="Verdana" charset="0"/>
                <a:cs typeface="Arial" charset="0"/>
              </a:rPr>
              <a:t>Department for research and technology transfer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7C135D-75F6-184F-AF88-C02EF28E5344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5" name="Titre 2"/>
          <p:cNvSpPr>
            <a:spLocks noGrp="1"/>
          </p:cNvSpPr>
          <p:nvPr/>
        </p:nvSpPr>
        <p:spPr bwMode="auto">
          <a:xfrm>
            <a:off x="623888" y="3064140"/>
            <a:ext cx="7772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dirty="0"/>
              <a:t>The CISAM, </a:t>
            </a:r>
            <a:br>
              <a:rPr lang="fr-FR" dirty="0"/>
            </a:br>
            <a:r>
              <a:rPr lang="fr-FR" dirty="0"/>
              <a:t>«Cité de l’Innovation et des Savoirs Aix-Marseille» </a:t>
            </a:r>
          </a:p>
        </p:txBody>
      </p:sp>
      <p:sp>
        <p:nvSpPr>
          <p:cNvPr id="6" name="Espace réservé du pied de page 3"/>
          <p:cNvSpPr>
            <a:spLocks noGrp="1"/>
          </p:cNvSpPr>
          <p:nvPr/>
        </p:nvSpPr>
        <p:spPr>
          <a:xfrm>
            <a:off x="1639888" y="162905"/>
            <a:ext cx="5667375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Une force pour le territoire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91" y="4697771"/>
            <a:ext cx="3048070" cy="67209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985352" y="5593550"/>
            <a:ext cx="5145859" cy="1101545"/>
            <a:chOff x="3132973" y="5022556"/>
            <a:chExt cx="5145859" cy="110154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594" y="5722275"/>
              <a:ext cx="880887" cy="401826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437" y="5131762"/>
              <a:ext cx="1126395" cy="38137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752" y="5717279"/>
              <a:ext cx="847933" cy="392406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5" y="5022556"/>
              <a:ext cx="917739" cy="560556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752" y="5085485"/>
              <a:ext cx="890785" cy="569426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3" y="5799750"/>
              <a:ext cx="956982" cy="22701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973" y="5094354"/>
              <a:ext cx="1398365" cy="45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37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>
            <a:cxnSpLocks/>
          </p:cNvCxnSpPr>
          <p:nvPr/>
        </p:nvCxnSpPr>
        <p:spPr>
          <a:xfrm flipH="1">
            <a:off x="-134172" y="2392794"/>
            <a:ext cx="1023200" cy="642326"/>
          </a:xfrm>
          <a:prstGeom prst="line">
            <a:avLst/>
          </a:prstGeom>
          <a:ln w="19050" cmpd="sng">
            <a:solidFill>
              <a:srgbClr val="E5AE49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19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889028" y="1484720"/>
            <a:ext cx="7365944" cy="1284037"/>
          </a:xfrm>
        </p:spPr>
        <p:txBody>
          <a:bodyPr/>
          <a:lstStyle/>
          <a:p>
            <a:pPr marL="0" indent="0">
              <a:buNone/>
              <a:tabLst>
                <a:tab pos="247015" algn="l"/>
              </a:tabLst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16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16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players come together to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innovation </a:t>
            </a:r>
            <a:r>
              <a:rPr lang="en-US" sz="16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place of entrepreneurial creativity.</a:t>
            </a:r>
          </a:p>
          <a:p>
            <a:pPr marL="0" indent="0">
              <a:buNone/>
              <a:tabLst>
                <a:tab pos="247015" algn="l"/>
              </a:tabLst>
            </a:pPr>
            <a:endParaRPr lang="fr-FR" sz="11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tabLst>
                <a:tab pos="247015" algn="l"/>
              </a:tabLst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unprecedented gathering of innovation players :</a:t>
            </a:r>
          </a:p>
          <a:p>
            <a:pPr marL="0" indent="0">
              <a:buNone/>
              <a:tabLst>
                <a:tab pos="247015" algn="l"/>
              </a:tabLst>
            </a:pPr>
            <a:endParaRPr lang="fr-F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fr-FR" sz="1600" b="0" dirty="0"/>
          </a:p>
          <a:p>
            <a:pPr marL="0" indent="0">
              <a:buNone/>
              <a:defRPr/>
            </a:pPr>
            <a:endParaRPr lang="fr-FR" sz="1600" b="0" dirty="0"/>
          </a:p>
          <a:p>
            <a:pPr marL="0" indent="0"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59216DD-2731-4687-B178-5FE06109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3" y="3693327"/>
            <a:ext cx="941597" cy="55137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6A1DBC3-DAA0-466A-9C3C-E4729DDB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4851513"/>
            <a:ext cx="941597" cy="43335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69BC8482-8FC0-4B1F-9FA6-E13192F19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43" y="2775710"/>
            <a:ext cx="1377838" cy="472271"/>
          </a:xfrm>
          <a:prstGeom prst="rect">
            <a:avLst/>
          </a:prstGeom>
        </p:spPr>
      </p:pic>
      <p:sp>
        <p:nvSpPr>
          <p:cNvPr id="31" name="Espace réservé du contenu 1">
            <a:extLst>
              <a:ext uri="{FF2B5EF4-FFF2-40B4-BE49-F238E27FC236}">
                <a16:creationId xmlns:a16="http://schemas.microsoft.com/office/drawing/2014/main" id="{7A27AFEB-3F04-4D11-93FB-47ED010D2819}"/>
              </a:ext>
            </a:extLst>
          </p:cNvPr>
          <p:cNvSpPr txBox="1">
            <a:spLocks/>
          </p:cNvSpPr>
          <p:nvPr/>
        </p:nvSpPr>
        <p:spPr bwMode="auto">
          <a:xfrm>
            <a:off x="2284803" y="2735529"/>
            <a:ext cx="6601100" cy="7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47015" algn="l"/>
              </a:tabLst>
            </a:pPr>
            <a:r>
              <a:rPr lang="fr-FR" dirty="0"/>
              <a:t>Aix-Marseille Université </a:t>
            </a:r>
            <a:r>
              <a:rPr lang="en-US" b="0" dirty="0"/>
              <a:t>the largest French-speaking university, has multiple strengths and international recognition to meet the challenge of innovation through its research structures and technological platforms</a:t>
            </a:r>
            <a:r>
              <a:rPr lang="fr-FR" b="0" dirty="0"/>
              <a:t>.</a:t>
            </a:r>
          </a:p>
        </p:txBody>
      </p:sp>
      <p:sp>
        <p:nvSpPr>
          <p:cNvPr id="32" name="Espace réservé du contenu 1">
            <a:extLst>
              <a:ext uri="{FF2B5EF4-FFF2-40B4-BE49-F238E27FC236}">
                <a16:creationId xmlns:a16="http://schemas.microsoft.com/office/drawing/2014/main" id="{6712B462-6742-4250-A629-1AE8C262F5D2}"/>
              </a:ext>
            </a:extLst>
          </p:cNvPr>
          <p:cNvSpPr txBox="1">
            <a:spLocks/>
          </p:cNvSpPr>
          <p:nvPr/>
        </p:nvSpPr>
        <p:spPr bwMode="auto">
          <a:xfrm>
            <a:off x="2284803" y="3724619"/>
            <a:ext cx="6652719" cy="8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47015" algn="l"/>
              </a:tabLst>
            </a:pPr>
            <a:r>
              <a:rPr lang="fr-FR" b="0" dirty="0" err="1"/>
              <a:t>Supported</a:t>
            </a:r>
            <a:r>
              <a:rPr lang="fr-FR" b="0" dirty="0"/>
              <a:t> by </a:t>
            </a:r>
            <a:r>
              <a:rPr lang="fr-FR" dirty="0"/>
              <a:t>Aix-Marseille Provence </a:t>
            </a:r>
            <a:r>
              <a:rPr lang="fr-FR" dirty="0" err="1"/>
              <a:t>Métropolis</a:t>
            </a:r>
            <a:r>
              <a:rPr lang="fr-FR" b="0" dirty="0"/>
              <a:t>, l’</a:t>
            </a:r>
            <a:r>
              <a:rPr lang="fr-FR" dirty="0"/>
              <a:t>Accélérateur M </a:t>
            </a:r>
            <a:r>
              <a:rPr lang="en-US" b="0" dirty="0"/>
              <a:t>supports local startups in the fields of the sea and the blue economy, creative and cultural industries and the quality of urban life in the Mediterranean area.</a:t>
            </a:r>
            <a:r>
              <a:rPr lang="fr-FR" b="0" dirty="0"/>
              <a:t> </a:t>
            </a:r>
            <a:endParaRPr lang="fr-FR" b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space réservé du contenu 1">
            <a:extLst>
              <a:ext uri="{FF2B5EF4-FFF2-40B4-BE49-F238E27FC236}">
                <a16:creationId xmlns:a16="http://schemas.microsoft.com/office/drawing/2014/main" id="{C6E9663A-098A-48CD-A55D-F26F43939CA9}"/>
              </a:ext>
            </a:extLst>
          </p:cNvPr>
          <p:cNvSpPr txBox="1">
            <a:spLocks/>
          </p:cNvSpPr>
          <p:nvPr/>
        </p:nvSpPr>
        <p:spPr bwMode="auto">
          <a:xfrm>
            <a:off x="2284803" y="4786089"/>
            <a:ext cx="6601100" cy="8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47015" algn="l"/>
              </a:tabLst>
            </a:pPr>
            <a:r>
              <a:rPr lang="fr-FR" dirty="0"/>
              <a:t>ZEBOX</a:t>
            </a:r>
            <a:r>
              <a:rPr lang="fr-FR" b="0" dirty="0"/>
              <a:t>, </a:t>
            </a:r>
            <a:r>
              <a:rPr lang="en-US" b="0" dirty="0"/>
              <a:t>the international accelerator incubator led by the </a:t>
            </a:r>
            <a:r>
              <a:rPr lang="en-US" dirty="0"/>
              <a:t>CMA CGM Group.</a:t>
            </a:r>
            <a:r>
              <a:rPr lang="en-US" b="0" dirty="0"/>
              <a:t> Specialist in 2 major sectorial domains : transport, logistics, </a:t>
            </a:r>
            <a:r>
              <a:rPr lang="en-US" b="0" dirty="0" err="1"/>
              <a:t>mobilities</a:t>
            </a:r>
            <a:r>
              <a:rPr lang="en-US" b="0" dirty="0"/>
              <a:t>, and industry 4.0 at the heart of cutting-edge technology projects (AI, </a:t>
            </a:r>
            <a:r>
              <a:rPr lang="en-US" b="0" dirty="0" err="1"/>
              <a:t>IoT</a:t>
            </a:r>
            <a:r>
              <a:rPr lang="en-US" b="0" dirty="0"/>
              <a:t>, VR...).</a:t>
            </a:r>
            <a:r>
              <a:rPr lang="fr-FR" b="0" dirty="0"/>
              <a:t> </a:t>
            </a:r>
            <a:endParaRPr lang="en-US" b="0" dirty="0"/>
          </a:p>
          <a:p>
            <a:pPr marL="0" indent="0" algn="ctr">
              <a:buFont typeface="Arial" charset="0"/>
              <a:buNone/>
              <a:tabLst>
                <a:tab pos="247015" algn="l"/>
              </a:tabLst>
            </a:pPr>
            <a:endParaRPr lang="fr-FR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906668BB-D8D4-41A9-B491-D8FA1FC7B1F5}"/>
              </a:ext>
            </a:extLst>
          </p:cNvPr>
          <p:cNvSpPr txBox="1">
            <a:spLocks/>
          </p:cNvSpPr>
          <p:nvPr/>
        </p:nvSpPr>
        <p:spPr bwMode="auto">
          <a:xfrm>
            <a:off x="2284805" y="5856922"/>
            <a:ext cx="6601098" cy="8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47015" algn="l"/>
              </a:tabLst>
            </a:pPr>
            <a:r>
              <a:rPr lang="fr-FR" dirty="0"/>
              <a:t>OBRATORI</a:t>
            </a:r>
            <a:r>
              <a:rPr lang="fr-FR" b="0" dirty="0"/>
              <a:t>, , </a:t>
            </a:r>
            <a:r>
              <a:rPr lang="en-US" b="0" dirty="0"/>
              <a:t>startup studio of L’</a:t>
            </a:r>
            <a:r>
              <a:rPr lang="en-US" dirty="0"/>
              <a:t>OCCITANE Group</a:t>
            </a:r>
            <a:r>
              <a:rPr lang="en-US" b="0" dirty="0"/>
              <a:t>, is oriented towards innovation projects in the fields of cosmetic, well-being and digital solutions for retail.</a:t>
            </a:r>
            <a:endParaRPr lang="fr-FR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tabLst>
                <a:tab pos="247015" algn="l"/>
              </a:tabLst>
            </a:pPr>
            <a:endParaRPr lang="fr-FR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918AECFA-B671-4172-A61B-7F49D9126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3" y="5907468"/>
            <a:ext cx="956982" cy="227014"/>
          </a:xfrm>
          <a:prstGeom prst="rect">
            <a:avLst/>
          </a:prstGeom>
        </p:spPr>
      </p:pic>
      <p:sp>
        <p:nvSpPr>
          <p:cNvPr id="17" name="Titre 2"/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dirty="0"/>
              <a:t>La CISAM, a hub for innovation in Aix-Marseille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7838768" y="1165225"/>
            <a:ext cx="130523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0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/>
          <a:lstStyle/>
          <a:p>
            <a:pPr>
              <a:defRPr/>
            </a:pPr>
            <a:r>
              <a:rPr lang="en-US" dirty="0"/>
              <a:t>A major </a:t>
            </a:r>
            <a:br>
              <a:rPr lang="en-US" dirty="0"/>
            </a:br>
            <a:r>
              <a:rPr lang="en-US" dirty="0"/>
              <a:t>metropolitan university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1945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926676-7AB2-6046-9B9A-CE6040D1A2F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20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4" name="Espace réservé du contenu 1">
            <a:extLst>
              <a:ext uri="{FF2B5EF4-FFF2-40B4-BE49-F238E27FC236}">
                <a16:creationId xmlns:a16="http://schemas.microsoft.com/office/drawing/2014/main" id="{0CB14530-683E-47DF-8694-BD83FDE8853E}"/>
              </a:ext>
            </a:extLst>
          </p:cNvPr>
          <p:cNvSpPr txBox="1">
            <a:spLocks/>
          </p:cNvSpPr>
          <p:nvPr/>
        </p:nvSpPr>
        <p:spPr bwMode="auto">
          <a:xfrm>
            <a:off x="1309184" y="6032480"/>
            <a:ext cx="7661663" cy="52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47015" algn="l"/>
              </a:tabLst>
            </a:pP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CISAM hosts the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 journey and facilitates exchanges between the players of the ecosystem.</a:t>
            </a:r>
            <a:endParaRPr lang="fr-FR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9C549-FD27-4222-BBFE-FF088045521C}"/>
              </a:ext>
            </a:extLst>
          </p:cNvPr>
          <p:cNvSpPr/>
          <p:nvPr/>
        </p:nvSpPr>
        <p:spPr>
          <a:xfrm>
            <a:off x="898494" y="604421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fr-FR" b="1" dirty="0"/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457200" y="842963"/>
            <a:ext cx="8930148" cy="642937"/>
          </a:xfrm>
        </p:spPr>
        <p:txBody>
          <a:bodyPr/>
          <a:lstStyle/>
          <a:p>
            <a:pPr>
              <a:defRPr/>
            </a:pPr>
            <a:r>
              <a:rPr lang="fr-FR" dirty="0"/>
              <a:t>Public </a:t>
            </a:r>
            <a:r>
              <a:rPr lang="fr-FR" dirty="0" err="1"/>
              <a:t>research</a:t>
            </a:r>
            <a:r>
              <a:rPr lang="fr-FR" dirty="0"/>
              <a:t> valorisation </a:t>
            </a:r>
            <a:r>
              <a:rPr lang="fr-FR" dirty="0" err="1"/>
              <a:t>process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6245942" y="1154061"/>
            <a:ext cx="2898058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088BD85-AFF2-45EE-A87F-7FEC7E016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5" y="1452123"/>
            <a:ext cx="8962105" cy="41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6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CFEF3D4E-0A78-4F49-8B89-052085FD7E9C}"/>
              </a:ext>
            </a:extLst>
          </p:cNvPr>
          <p:cNvSpPr/>
          <p:nvPr/>
        </p:nvSpPr>
        <p:spPr>
          <a:xfrm>
            <a:off x="3775176" y="6444116"/>
            <a:ext cx="5368823" cy="4033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" y="1380494"/>
            <a:ext cx="9144000" cy="345648"/>
          </a:xfrm>
        </p:spPr>
        <p:txBody>
          <a:bodyPr/>
          <a:lstStyle/>
          <a:p>
            <a:pPr marL="0" indent="0" algn="ctr">
              <a:buNone/>
              <a:tabLst>
                <a:tab pos="247015" algn="l"/>
              </a:tabLst>
            </a:pPr>
            <a:r>
              <a:rPr lang="fr-FR" sz="1600" b="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b="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</a:t>
            </a:r>
            <a:r>
              <a:rPr lang="fr-FR" sz="1600" b="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support the innovation </a:t>
            </a:r>
            <a:r>
              <a:rPr lang="fr-FR" sz="1600" b="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ecosystem</a:t>
            </a:r>
            <a:r>
              <a:rPr lang="fr-FR" sz="1600" b="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Aix-Marseille </a:t>
            </a:r>
            <a:r>
              <a:rPr lang="fr-FR" sz="1600" b="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Metropolis</a:t>
            </a: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247015" algn="l"/>
              </a:tabLst>
            </a:pP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247015" algn="l"/>
              </a:tabLst>
            </a:pP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247015" algn="l"/>
              </a:tabLst>
            </a:pP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247015" algn="l"/>
              </a:tabLst>
            </a:pP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>
              <a:buNone/>
              <a:tabLst>
                <a:tab pos="247015" algn="l"/>
              </a:tabLst>
            </a:pPr>
            <a:endParaRPr lang="fr-FR" sz="1600" b="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3E00186E-3904-4583-AC5D-9A55967699EE}"/>
              </a:ext>
            </a:extLst>
          </p:cNvPr>
          <p:cNvSpPr txBox="1">
            <a:spLocks/>
          </p:cNvSpPr>
          <p:nvPr/>
        </p:nvSpPr>
        <p:spPr bwMode="auto">
          <a:xfrm>
            <a:off x="440113" y="1972512"/>
            <a:ext cx="7004054" cy="3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tabLst>
                <a:tab pos="247015" algn="l"/>
              </a:tabLst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TO :  </a:t>
            </a: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  <p:sp>
        <p:nvSpPr>
          <p:cNvPr id="37" name="Rectangle : coins arrondis 13">
            <a:extLst>
              <a:ext uri="{FF2B5EF4-FFF2-40B4-BE49-F238E27FC236}">
                <a16:creationId xmlns:a16="http://schemas.microsoft.com/office/drawing/2014/main" id="{7955A577-B6F6-482F-A84F-49C715966AE3}"/>
              </a:ext>
            </a:extLst>
          </p:cNvPr>
          <p:cNvSpPr txBox="1"/>
          <p:nvPr/>
        </p:nvSpPr>
        <p:spPr>
          <a:xfrm>
            <a:off x="976266" y="2505063"/>
            <a:ext cx="1543789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TALENTS</a:t>
            </a:r>
          </a:p>
        </p:txBody>
      </p:sp>
      <p:sp>
        <p:nvSpPr>
          <p:cNvPr id="38" name="Rectangle : coins arrondis 13">
            <a:extLst>
              <a:ext uri="{FF2B5EF4-FFF2-40B4-BE49-F238E27FC236}">
                <a16:creationId xmlns:a16="http://schemas.microsoft.com/office/drawing/2014/main" id="{76911F6C-73FE-493A-BB78-E8A2450D177F}"/>
              </a:ext>
            </a:extLst>
          </p:cNvPr>
          <p:cNvSpPr txBox="1"/>
          <p:nvPr/>
        </p:nvSpPr>
        <p:spPr>
          <a:xfrm>
            <a:off x="423805" y="2952384"/>
            <a:ext cx="2556009" cy="1640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: students, post-doc, engineers … 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(CIFRE industrial research agreements)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students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325067FC-32C5-415B-9407-E541B6C66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3" y="2475882"/>
            <a:ext cx="476502" cy="476502"/>
          </a:xfrm>
          <a:prstGeom prst="rect">
            <a:avLst/>
          </a:prstGeom>
        </p:spPr>
      </p:pic>
      <p:sp>
        <p:nvSpPr>
          <p:cNvPr id="40" name="Rectangle : coins arrondis 13">
            <a:extLst>
              <a:ext uri="{FF2B5EF4-FFF2-40B4-BE49-F238E27FC236}">
                <a16:creationId xmlns:a16="http://schemas.microsoft.com/office/drawing/2014/main" id="{038DF3EF-E9A3-49CB-81B3-87776B5243BB}"/>
              </a:ext>
            </a:extLst>
          </p:cNvPr>
          <p:cNvSpPr txBox="1"/>
          <p:nvPr/>
        </p:nvSpPr>
        <p:spPr>
          <a:xfrm>
            <a:off x="3415940" y="2506357"/>
            <a:ext cx="2645761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b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endParaRPr lang="fr-FR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 : coins arrondis 13">
            <a:extLst>
              <a:ext uri="{FF2B5EF4-FFF2-40B4-BE49-F238E27FC236}">
                <a16:creationId xmlns:a16="http://schemas.microsoft.com/office/drawing/2014/main" id="{D771B0AE-17F0-4594-9DE5-32F1CF4CB99E}"/>
              </a:ext>
            </a:extLst>
          </p:cNvPr>
          <p:cNvSpPr txBox="1"/>
          <p:nvPr/>
        </p:nvSpPr>
        <p:spPr>
          <a:xfrm>
            <a:off x="3129053" y="3018555"/>
            <a:ext cx="3045120" cy="1814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marL="214313" indent="-214313" defTabSz="500063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contact with laboratories and technological platforms</a:t>
            </a:r>
          </a:p>
          <a:p>
            <a:pPr marL="214313" indent="-214313" defTabSz="500063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for patents from laboratories </a:t>
            </a:r>
          </a:p>
          <a:p>
            <a:pPr marL="214313" indent="-214313" defTabSz="500063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 </a:t>
            </a:r>
          </a:p>
          <a:p>
            <a:pPr marL="214313" indent="-214313" defTabSz="500063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Submissions to calls for projects (</a:t>
            </a:r>
            <a:r>
              <a:rPr lang="en-US" altLang="fr-FR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Amidex</a:t>
            </a:r>
            <a:r>
              <a:rPr lang="en-US" altLang="fr-FR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Horizon Europe…)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289567B9-5A24-40F3-BB16-D5B457878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74" y="2482207"/>
            <a:ext cx="476502" cy="476502"/>
          </a:xfrm>
          <a:prstGeom prst="rect">
            <a:avLst/>
          </a:prstGeom>
        </p:spPr>
      </p:pic>
      <p:sp>
        <p:nvSpPr>
          <p:cNvPr id="43" name="Rectangle : coins arrondis 13">
            <a:extLst>
              <a:ext uri="{FF2B5EF4-FFF2-40B4-BE49-F238E27FC236}">
                <a16:creationId xmlns:a16="http://schemas.microsoft.com/office/drawing/2014/main" id="{C9D8B896-C43A-459A-A636-799BB5933AAB}"/>
              </a:ext>
            </a:extLst>
          </p:cNvPr>
          <p:cNvSpPr txBox="1"/>
          <p:nvPr/>
        </p:nvSpPr>
        <p:spPr>
          <a:xfrm>
            <a:off x="6286644" y="2578803"/>
            <a:ext cx="2714487" cy="27546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Incubators, accelerators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 clusters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players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stakeholders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Valorisation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Transfer Technology Offices</a:t>
            </a:r>
          </a:p>
          <a:p>
            <a:pPr marL="257175" indent="-257175" defTabSz="500063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etc…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2E5F4656-0E57-467B-83AB-F4DACD13D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26" y="2498081"/>
            <a:ext cx="456309" cy="456309"/>
          </a:xfrm>
          <a:prstGeom prst="rect">
            <a:avLst/>
          </a:prstGeom>
        </p:spPr>
      </p:pic>
      <p:sp>
        <p:nvSpPr>
          <p:cNvPr id="45" name="Rectangle : coins arrondis 13">
            <a:extLst>
              <a:ext uri="{FF2B5EF4-FFF2-40B4-BE49-F238E27FC236}">
                <a16:creationId xmlns:a16="http://schemas.microsoft.com/office/drawing/2014/main" id="{7AC5C295-3E9E-452F-87C3-77ED9EA9D4D9}"/>
              </a:ext>
            </a:extLst>
          </p:cNvPr>
          <p:cNvSpPr txBox="1"/>
          <p:nvPr/>
        </p:nvSpPr>
        <p:spPr>
          <a:xfrm>
            <a:off x="6564949" y="2492303"/>
            <a:ext cx="2249111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b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</p:txBody>
      </p:sp>
      <p:sp>
        <p:nvSpPr>
          <p:cNvPr id="46" name="Espace réservé du contenu 1">
            <a:extLst>
              <a:ext uri="{FF2B5EF4-FFF2-40B4-BE49-F238E27FC236}">
                <a16:creationId xmlns:a16="http://schemas.microsoft.com/office/drawing/2014/main" id="{73AAEE0B-C225-4ED5-B9AF-6C479ED60FD8}"/>
              </a:ext>
            </a:extLst>
          </p:cNvPr>
          <p:cNvSpPr txBox="1">
            <a:spLocks/>
          </p:cNvSpPr>
          <p:nvPr/>
        </p:nvSpPr>
        <p:spPr bwMode="auto">
          <a:xfrm>
            <a:off x="492497" y="5018715"/>
            <a:ext cx="7004054" cy="34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tabLst>
                <a:tab pos="247015" algn="l"/>
              </a:tabLst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:</a:t>
            </a: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tabLst>
                <a:tab pos="247015" algn="l"/>
              </a:tabLst>
            </a:pPr>
            <a:endParaRPr lang="fr-FR" sz="1600" b="0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AC78D4D9-A78C-4C4A-9E84-383958A17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1" y="5534468"/>
            <a:ext cx="476502" cy="476502"/>
          </a:xfrm>
          <a:prstGeom prst="rect">
            <a:avLst/>
          </a:prstGeom>
        </p:spPr>
      </p:pic>
      <p:sp>
        <p:nvSpPr>
          <p:cNvPr id="49" name="Rectangle : coins arrondis 13">
            <a:extLst>
              <a:ext uri="{FF2B5EF4-FFF2-40B4-BE49-F238E27FC236}">
                <a16:creationId xmlns:a16="http://schemas.microsoft.com/office/drawing/2014/main" id="{A7E29A34-CAA7-4DAF-88AC-AB940E7BC019}"/>
              </a:ext>
            </a:extLst>
          </p:cNvPr>
          <p:cNvSpPr txBox="1"/>
          <p:nvPr/>
        </p:nvSpPr>
        <p:spPr>
          <a:xfrm>
            <a:off x="781472" y="5556921"/>
            <a:ext cx="1585644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COACHING, EXPERTISE AND MENTORING</a:t>
            </a:r>
            <a:endParaRPr lang="fr-F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01C674A0-4037-48F9-9F07-EF0082606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89" y="5534468"/>
            <a:ext cx="480583" cy="480583"/>
          </a:xfrm>
          <a:prstGeom prst="rect">
            <a:avLst/>
          </a:prstGeom>
        </p:spPr>
      </p:pic>
      <p:sp>
        <p:nvSpPr>
          <p:cNvPr id="52" name="Rectangle : coins arrondis 13">
            <a:extLst>
              <a:ext uri="{FF2B5EF4-FFF2-40B4-BE49-F238E27FC236}">
                <a16:creationId xmlns:a16="http://schemas.microsoft.com/office/drawing/2014/main" id="{6CCA60AF-6E87-41FB-B0DC-AE9953A85DA7}"/>
              </a:ext>
            </a:extLst>
          </p:cNvPr>
          <p:cNvSpPr txBox="1"/>
          <p:nvPr/>
        </p:nvSpPr>
        <p:spPr>
          <a:xfrm>
            <a:off x="2860822" y="5556921"/>
            <a:ext cx="1569165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 IN SEARCHING FOR FINANCING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BD0FFBAF-538D-43B6-97A9-A70A3B4060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57" y="5534468"/>
            <a:ext cx="476502" cy="476502"/>
          </a:xfrm>
          <a:prstGeom prst="rect">
            <a:avLst/>
          </a:prstGeom>
        </p:spPr>
      </p:pic>
      <p:sp>
        <p:nvSpPr>
          <p:cNvPr id="55" name="Rectangle : coins arrondis 13">
            <a:extLst>
              <a:ext uri="{FF2B5EF4-FFF2-40B4-BE49-F238E27FC236}">
                <a16:creationId xmlns:a16="http://schemas.microsoft.com/office/drawing/2014/main" id="{445C7390-61BE-493B-BD21-FCB031617B78}"/>
              </a:ext>
            </a:extLst>
          </p:cNvPr>
          <p:cNvSpPr txBox="1"/>
          <p:nvPr/>
        </p:nvSpPr>
        <p:spPr>
          <a:xfrm>
            <a:off x="5089213" y="5553824"/>
            <a:ext cx="1518244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CO-INNOVATION</a:t>
            </a:r>
            <a:endParaRPr lang="fr-F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60F8563D-CC77-49AE-ADD7-94CFD1C64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85" y="5494956"/>
            <a:ext cx="476502" cy="476502"/>
          </a:xfrm>
          <a:prstGeom prst="rect">
            <a:avLst/>
          </a:prstGeom>
        </p:spPr>
      </p:pic>
      <p:sp>
        <p:nvSpPr>
          <p:cNvPr id="59" name="Rectangle : coins arrondis 13">
            <a:extLst>
              <a:ext uri="{FF2B5EF4-FFF2-40B4-BE49-F238E27FC236}">
                <a16:creationId xmlns:a16="http://schemas.microsoft.com/office/drawing/2014/main" id="{6018C074-BC32-4ABF-9DB8-25D2AFA9C0E6}"/>
              </a:ext>
            </a:extLst>
          </p:cNvPr>
          <p:cNvSpPr txBox="1"/>
          <p:nvPr/>
        </p:nvSpPr>
        <p:spPr>
          <a:xfrm>
            <a:off x="7246455" y="5553823"/>
            <a:ext cx="1518244" cy="4563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HOSTING</a:t>
            </a:r>
            <a:endParaRPr lang="fr-F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A9C160B0-B609-4A74-B026-43F4ED3A959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" y="2145336"/>
            <a:ext cx="440112" cy="172824"/>
          </a:xfrm>
          <a:prstGeom prst="line">
            <a:avLst/>
          </a:prstGeom>
          <a:ln w="12700" cmpd="sng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B62FEC88-7C3E-4836-85C2-0443C0FBF2BB}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0" y="5191539"/>
            <a:ext cx="492497" cy="172824"/>
          </a:xfrm>
          <a:prstGeom prst="line">
            <a:avLst/>
          </a:prstGeom>
          <a:ln w="12700" cmpd="sng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Image 63">
            <a:hlinkClick r:id="rId10"/>
            <a:extLst>
              <a:ext uri="{FF2B5EF4-FFF2-40B4-BE49-F238E27FC236}">
                <a16:creationId xmlns:a16="http://schemas.microsoft.com/office/drawing/2014/main" id="{40871C81-5BA9-483D-81F2-63DAB69486C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289" t="8295" r="13027" b="12937"/>
          <a:stretch/>
        </p:blipFill>
        <p:spPr>
          <a:xfrm>
            <a:off x="8113613" y="6527694"/>
            <a:ext cx="277912" cy="270846"/>
          </a:xfrm>
          <a:prstGeom prst="rect">
            <a:avLst/>
          </a:prstGeom>
        </p:spPr>
      </p:pic>
      <p:pic>
        <p:nvPicPr>
          <p:cNvPr id="65" name="Image 64">
            <a:hlinkClick r:id="rId12"/>
            <a:extLst>
              <a:ext uri="{FF2B5EF4-FFF2-40B4-BE49-F238E27FC236}">
                <a16:creationId xmlns:a16="http://schemas.microsoft.com/office/drawing/2014/main" id="{140CEB6A-CB35-4A36-8EBD-9F46F7AB7F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76" t="8651" r="7839" b="9206"/>
          <a:stretch/>
        </p:blipFill>
        <p:spPr>
          <a:xfrm>
            <a:off x="8556861" y="6527397"/>
            <a:ext cx="277912" cy="270846"/>
          </a:xfrm>
          <a:prstGeom prst="rect">
            <a:avLst/>
          </a:prstGeom>
        </p:spPr>
      </p:pic>
      <p:sp>
        <p:nvSpPr>
          <p:cNvPr id="68" name="TextBox 6">
            <a:extLst>
              <a:ext uri="{FF2B5EF4-FFF2-40B4-BE49-F238E27FC236}">
                <a16:creationId xmlns:a16="http://schemas.microsoft.com/office/drawing/2014/main" id="{C7D148E1-5AD9-49BF-B266-BB5F7A3440BE}"/>
              </a:ext>
            </a:extLst>
          </p:cNvPr>
          <p:cNvSpPr txBox="1"/>
          <p:nvPr/>
        </p:nvSpPr>
        <p:spPr>
          <a:xfrm>
            <a:off x="5743214" y="6561742"/>
            <a:ext cx="225777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"/>
              </a:lnSpc>
            </a:pPr>
            <a:r>
              <a:rPr lang="en-US" sz="1050" spc="85" dirty="0">
                <a:solidFill>
                  <a:srgbClr val="445878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www.cisam-innovation.com</a:t>
            </a:r>
            <a:endParaRPr lang="en-US" sz="1050" spc="85" dirty="0">
              <a:solidFill>
                <a:srgbClr val="4458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89"/>
              </a:lnSpc>
            </a:pPr>
            <a:endParaRPr lang="en-US" sz="849" spc="85" dirty="0">
              <a:solidFill>
                <a:srgbClr val="555555"/>
              </a:solidFill>
              <a:latin typeface="Ubuntu"/>
            </a:endParaRPr>
          </a:p>
        </p:txBody>
      </p:sp>
      <p:sp>
        <p:nvSpPr>
          <p:cNvPr id="71" name="Rectangle : coins arrondis 13">
            <a:extLst>
              <a:ext uri="{FF2B5EF4-FFF2-40B4-BE49-F238E27FC236}">
                <a16:creationId xmlns:a16="http://schemas.microsoft.com/office/drawing/2014/main" id="{8064C31D-E022-4BD5-A7E8-97424EBD27DF}"/>
              </a:ext>
            </a:extLst>
          </p:cNvPr>
          <p:cNvSpPr txBox="1"/>
          <p:nvPr/>
        </p:nvSpPr>
        <p:spPr>
          <a:xfrm>
            <a:off x="3684952" y="6461174"/>
            <a:ext cx="2055119" cy="3677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3055" tIns="28575" rIns="28575" bIns="28575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Aft>
                <a:spcPct val="35000"/>
              </a:spcAft>
            </a:pPr>
            <a:r>
              <a:rPr lang="fr-F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INFORMATIONS : </a:t>
            </a:r>
            <a:endParaRPr lang="fr-FR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re 2"/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dirty="0"/>
              <a:t>Services </a:t>
            </a:r>
            <a:r>
              <a:rPr lang="fr-FR" dirty="0" err="1"/>
              <a:t>provided</a:t>
            </a:r>
            <a:r>
              <a:rPr lang="fr-FR" dirty="0"/>
              <a:t> by the CISAM</a:t>
            </a:r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5479026" y="1165225"/>
            <a:ext cx="366497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87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7C135D-75F6-184F-AF88-C02EF28E5344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47956" y="1432473"/>
            <a:ext cx="506413" cy="92075"/>
          </a:xfrm>
          <a:prstGeom prst="line">
            <a:avLst/>
          </a:prstGeom>
          <a:ln w="19050" cmpd="sng">
            <a:solidFill>
              <a:srgbClr val="E5AE49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47957" y="2760095"/>
            <a:ext cx="506413" cy="200025"/>
          </a:xfrm>
          <a:prstGeom prst="line">
            <a:avLst/>
          </a:prstGeom>
          <a:ln w="19050" cmpd="sng">
            <a:solidFill>
              <a:srgbClr val="E5AE49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3"/>
          <p:cNvSpPr>
            <a:spLocks noGrp="1"/>
          </p:cNvSpPr>
          <p:nvPr/>
        </p:nvSpPr>
        <p:spPr bwMode="auto">
          <a:xfrm>
            <a:off x="-373644" y="825191"/>
            <a:ext cx="857873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313E56"/>
                </a:solidFill>
                <a:uFill>
                  <a:solidFill>
                    <a:schemeClr val="bg1"/>
                  </a:solidFill>
                </a:u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13E56"/>
                </a:solidFill>
                <a:latin typeface="Arial" charset="0"/>
                <a:ea typeface="ＭＳ Ｐゴシック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2663B4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dirty="0"/>
              <a:t>		CISAM, a place for innovation</a:t>
            </a:r>
          </a:p>
        </p:txBody>
      </p:sp>
      <p:sp>
        <p:nvSpPr>
          <p:cNvPr id="8" name="Espace réservé du pied de page 4"/>
          <p:cNvSpPr>
            <a:spLocks noGrp="1"/>
          </p:cNvSpPr>
          <p:nvPr/>
        </p:nvSpPr>
        <p:spPr>
          <a:xfrm>
            <a:off x="2002965" y="196557"/>
            <a:ext cx="6053137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dirty="0"/>
              <a:t>Une force pour le territoire</a:t>
            </a:r>
          </a:p>
        </p:txBody>
      </p:sp>
      <p:sp>
        <p:nvSpPr>
          <p:cNvPr id="12" name="Espace réservé du contenu 1"/>
          <p:cNvSpPr>
            <a:spLocks noGrp="1"/>
          </p:cNvSpPr>
          <p:nvPr/>
        </p:nvSpPr>
        <p:spPr bwMode="auto">
          <a:xfrm>
            <a:off x="623952" y="1296227"/>
            <a:ext cx="8357351" cy="3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0" dirty="0"/>
              <a:t>Born out of the skills and ambitions of the 4 founding members: </a:t>
            </a:r>
            <a:r>
              <a:rPr lang="en-US" sz="1600" dirty="0"/>
              <a:t>Aix-Marseille Université, the Aix-Marseille Provence Metropolis, the CMA-CGM Group (</a:t>
            </a:r>
            <a:r>
              <a:rPr lang="en-US" sz="1600" dirty="0" err="1"/>
              <a:t>ZeBox</a:t>
            </a:r>
            <a:r>
              <a:rPr lang="en-US" sz="1600" dirty="0"/>
              <a:t>) and the </a:t>
            </a:r>
            <a:r>
              <a:rPr lang="en-US" sz="1600" dirty="0" err="1"/>
              <a:t>L'Occitane</a:t>
            </a:r>
            <a:r>
              <a:rPr lang="en-US" sz="1600" dirty="0"/>
              <a:t> Group (</a:t>
            </a:r>
            <a:r>
              <a:rPr lang="en-US" sz="1600" dirty="0" err="1"/>
              <a:t>Obratory</a:t>
            </a:r>
            <a:r>
              <a:rPr lang="en-US" sz="1600" dirty="0"/>
              <a:t>), CISAM is an innovative place open to all, in term of wealth creation and incubation for projects.</a:t>
            </a:r>
            <a:endParaRPr lang="fr-FR" sz="160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  <p:sp>
        <p:nvSpPr>
          <p:cNvPr id="13" name="Espace réservé du contenu 1"/>
          <p:cNvSpPr>
            <a:spLocks noGrp="1"/>
          </p:cNvSpPr>
          <p:nvPr/>
        </p:nvSpPr>
        <p:spPr bwMode="auto">
          <a:xfrm>
            <a:off x="518651" y="2091332"/>
            <a:ext cx="8325766" cy="485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Bringing together actors in innovation for the first time</a:t>
            </a:r>
            <a:endParaRPr lang="fr-FR" sz="1600" b="0" dirty="0"/>
          </a:p>
          <a:p>
            <a:pPr marL="449263" lvl="1" indent="-1825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fr-FR" dirty="0"/>
              <a:t>Aix-Marseille Université,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international recognition </a:t>
            </a:r>
            <a:r>
              <a:rPr lang="en-US" dirty="0"/>
              <a:t>has all the assets to meet the challenge of innovation. All these services and partners focused on accelerating the societal transformation of public research innovations.</a:t>
            </a:r>
          </a:p>
          <a:p>
            <a:pPr marL="449263" lvl="1" indent="-1825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The accelerator M, driven by the Aix-Marseille-Provence Metropolis proposes services conducive to the development of projects carried by foreign partners in the fields of the sea, creative industries, urban </a:t>
            </a:r>
            <a:r>
              <a:rPr lang="en-US" dirty="0" err="1"/>
              <a:t>modernisation</a:t>
            </a:r>
            <a:r>
              <a:rPr lang="en-US" dirty="0"/>
              <a:t> and open innovation</a:t>
            </a:r>
            <a:r>
              <a:rPr lang="fr-FR" dirty="0"/>
              <a:t>.</a:t>
            </a:r>
          </a:p>
          <a:p>
            <a:pPr marL="449263" lvl="1" indent="-1825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ZEBOX, the international accelerator incubator driven by CMA CGM Group with two sectoral areas: transport, logistics, mobility, and industry X.0. with advanced technologies such as Artificial Intelligence at the heart of each selected project.</a:t>
            </a:r>
            <a:r>
              <a:rPr lang="fr-FR" dirty="0"/>
              <a:t> </a:t>
            </a:r>
          </a:p>
          <a:p>
            <a:pPr marL="449263" lvl="1" indent="-1825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OBRATORI, L’OCCITANE Group’s startup studio. Focused on innovations in the field of cosmetics, wellbeing and digital solutions for retail.</a:t>
            </a:r>
            <a:endParaRPr lang="fr-FR" sz="1600" b="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521710" y="5835288"/>
            <a:ext cx="5334328" cy="936987"/>
            <a:chOff x="2803827" y="5094355"/>
            <a:chExt cx="5334328" cy="93698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594" y="5688018"/>
              <a:ext cx="712508" cy="32501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760" y="5169172"/>
              <a:ext cx="1126395" cy="381378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368" y="5741423"/>
              <a:ext cx="626473" cy="28991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779" y="5094355"/>
              <a:ext cx="917739" cy="560556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368" y="5094355"/>
              <a:ext cx="890785" cy="56942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760" y="5799750"/>
              <a:ext cx="841358" cy="19958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827" y="5149658"/>
              <a:ext cx="1207052" cy="413732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0" y="2237107"/>
            <a:ext cx="2825403" cy="623001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5216985" y="1136862"/>
            <a:ext cx="392701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2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33795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49DBAB-1EC6-9D42-B658-A4DCE58CCD2F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23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en angle 7"/>
          <p:cNvCxnSpPr>
            <a:stCxn id="10" idx="0"/>
            <a:endCxn id="14" idx="7"/>
          </p:cNvCxnSpPr>
          <p:nvPr/>
        </p:nvCxnSpPr>
        <p:spPr>
          <a:xfrm>
            <a:off x="457200" y="2049463"/>
            <a:ext cx="12700" cy="3725862"/>
          </a:xfrm>
          <a:prstGeom prst="bentConnector3">
            <a:avLst>
              <a:gd name="adj1" fmla="val -1065961"/>
            </a:avLst>
          </a:prstGeom>
          <a:ln w="12700" cmpd="sng">
            <a:solidFill>
              <a:srgbClr val="0E546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18" name="Espace réservé du contenu 4"/>
          <p:cNvSpPr>
            <a:spLocks noGrp="1"/>
          </p:cNvSpPr>
          <p:nvPr>
            <p:ph idx="1"/>
          </p:nvPr>
        </p:nvSpPr>
        <p:spPr>
          <a:xfrm rot="16200000">
            <a:off x="-881062" y="3751263"/>
            <a:ext cx="2373312" cy="322262"/>
          </a:xfrm>
          <a:solidFill>
            <a:srgbClr val="FFFFFF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>
                <a:solidFill>
                  <a:srgbClr val="0E5461"/>
                </a:solidFill>
                <a:latin typeface="Arial" charset="0"/>
                <a:ea typeface="ＭＳ Ｐゴシック" charset="0"/>
              </a:rPr>
              <a:t>5 Academic Departments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, </a:t>
            </a:r>
            <a:r>
              <a:rPr lang="fr-FR" dirty="0" err="1"/>
              <a:t>multidisciplinary</a:t>
            </a:r>
            <a:r>
              <a:rPr lang="fr-FR" dirty="0"/>
              <a:t> and </a:t>
            </a:r>
            <a:r>
              <a:rPr lang="fr-FR" dirty="0" err="1"/>
              <a:t>interdisciplinary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– 17 </a:t>
            </a:r>
            <a:r>
              <a:rPr lang="fr-FR" dirty="0" err="1"/>
              <a:t>faculties</a:t>
            </a:r>
            <a:r>
              <a:rPr lang="fr-FR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48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74C9B7-307D-B144-A429-4811856D57F9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24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034213" y="1563688"/>
            <a:ext cx="21097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651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824" name="Grouper 8"/>
          <p:cNvGrpSpPr>
            <a:grpSpLocks/>
          </p:cNvGrpSpPr>
          <p:nvPr/>
        </p:nvGrpSpPr>
        <p:grpSpPr bwMode="auto">
          <a:xfrm>
            <a:off x="457200" y="1922463"/>
            <a:ext cx="1989138" cy="4783137"/>
            <a:chOff x="498036" y="1768374"/>
            <a:chExt cx="1989078" cy="4976280"/>
          </a:xfrm>
        </p:grpSpPr>
        <p:sp>
          <p:nvSpPr>
            <p:cNvPr id="10" name="Forme libre 9"/>
            <p:cNvSpPr/>
            <p:nvPr/>
          </p:nvSpPr>
          <p:spPr>
            <a:xfrm>
              <a:off x="498036" y="1768374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solidFill>
              <a:srgbClr val="39A3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 err="1"/>
                <a:t>Health</a:t>
              </a:r>
              <a:endParaRPr lang="fr-FR" sz="16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498036" y="2604085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solidFill>
              <a:srgbClr val="195D8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/>
                <a:t>Science and </a:t>
              </a:r>
              <a:r>
                <a:rPr lang="fr-FR" sz="1600" dirty="0" err="1"/>
                <a:t>technology</a:t>
              </a:r>
              <a:endParaRPr lang="fr-FR" sz="16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8036" y="3439796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solidFill>
              <a:srgbClr val="C91C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 err="1"/>
                <a:t>Economics</a:t>
              </a:r>
              <a:r>
                <a:rPr lang="fr-FR" sz="1600" dirty="0"/>
                <a:t> and management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98036" y="4277159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solidFill>
              <a:srgbClr val="C91C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/>
                <a:t>Law and </a:t>
              </a:r>
              <a:r>
                <a:rPr lang="fr-FR" sz="1600" dirty="0" err="1"/>
                <a:t>politics</a:t>
              </a:r>
              <a:endParaRPr lang="fr-FR" sz="16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498036" y="5112870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solidFill>
              <a:srgbClr val="E78E2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/>
                <a:t>Arts, </a:t>
              </a:r>
              <a:r>
                <a:rPr lang="fr-FR" sz="1600" dirty="0" err="1"/>
                <a:t>letters</a:t>
              </a:r>
              <a:r>
                <a:rPr lang="fr-FR" sz="1600" dirty="0"/>
                <a:t>, </a:t>
              </a:r>
              <a:r>
                <a:rPr lang="fr-FR" sz="1600" dirty="0" err="1"/>
                <a:t>languages</a:t>
              </a:r>
              <a:r>
                <a:rPr lang="fr-FR" sz="1600" dirty="0"/>
                <a:t> and </a:t>
              </a:r>
              <a:r>
                <a:rPr lang="fr-FR" sz="1600" dirty="0" err="1"/>
                <a:t>human</a:t>
              </a:r>
              <a:r>
                <a:rPr lang="fr-FR" sz="1600" dirty="0"/>
                <a:t> sciences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498036" y="5948581"/>
              <a:ext cx="1989078" cy="796073"/>
            </a:xfrm>
            <a:custGeom>
              <a:avLst/>
              <a:gdLst>
                <a:gd name="connsiteX0" fmla="*/ 0 w 1989078"/>
                <a:gd name="connsiteY0" fmla="*/ 132703 h 796204"/>
                <a:gd name="connsiteX1" fmla="*/ 132703 w 1989078"/>
                <a:gd name="connsiteY1" fmla="*/ 0 h 796204"/>
                <a:gd name="connsiteX2" fmla="*/ 1856375 w 1989078"/>
                <a:gd name="connsiteY2" fmla="*/ 0 h 796204"/>
                <a:gd name="connsiteX3" fmla="*/ 1989078 w 1989078"/>
                <a:gd name="connsiteY3" fmla="*/ 132703 h 796204"/>
                <a:gd name="connsiteX4" fmla="*/ 1989078 w 1989078"/>
                <a:gd name="connsiteY4" fmla="*/ 663501 h 796204"/>
                <a:gd name="connsiteX5" fmla="*/ 1856375 w 1989078"/>
                <a:gd name="connsiteY5" fmla="*/ 796204 h 796204"/>
                <a:gd name="connsiteX6" fmla="*/ 132703 w 1989078"/>
                <a:gd name="connsiteY6" fmla="*/ 796204 h 796204"/>
                <a:gd name="connsiteX7" fmla="*/ 0 w 1989078"/>
                <a:gd name="connsiteY7" fmla="*/ 663501 h 796204"/>
                <a:gd name="connsiteX8" fmla="*/ 0 w 1989078"/>
                <a:gd name="connsiteY8" fmla="*/ 132703 h 79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9078" h="796204">
                  <a:moveTo>
                    <a:pt x="0" y="132703"/>
                  </a:moveTo>
                  <a:cubicBezTo>
                    <a:pt x="0" y="59413"/>
                    <a:pt x="59413" y="0"/>
                    <a:pt x="132703" y="0"/>
                  </a:cubicBezTo>
                  <a:lnTo>
                    <a:pt x="1856375" y="0"/>
                  </a:lnTo>
                  <a:cubicBezTo>
                    <a:pt x="1929665" y="0"/>
                    <a:pt x="1989078" y="59413"/>
                    <a:pt x="1989078" y="132703"/>
                  </a:cubicBezTo>
                  <a:lnTo>
                    <a:pt x="1989078" y="663501"/>
                  </a:lnTo>
                  <a:cubicBezTo>
                    <a:pt x="1989078" y="736791"/>
                    <a:pt x="1929665" y="796204"/>
                    <a:pt x="1856375" y="796204"/>
                  </a:cubicBezTo>
                  <a:lnTo>
                    <a:pt x="132703" y="796204"/>
                  </a:lnTo>
                  <a:cubicBezTo>
                    <a:pt x="59413" y="796204"/>
                    <a:pt x="0" y="736791"/>
                    <a:pt x="0" y="663501"/>
                  </a:cubicBezTo>
                  <a:lnTo>
                    <a:pt x="0" y="132703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79386A"/>
                </a:gs>
                <a:gs pos="100000">
                  <a:srgbClr val="009E94"/>
                </a:gs>
              </a:gsLst>
              <a:lin ang="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827" tIns="69347" rIns="99827" bIns="69347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600" dirty="0" err="1"/>
                <a:t>Multidisciplinary</a:t>
              </a:r>
              <a:r>
                <a:rPr lang="fr-FR" sz="1600" dirty="0"/>
                <a:t> </a:t>
              </a:r>
              <a:r>
                <a:rPr lang="fr-FR" sz="1600" dirty="0" err="1"/>
                <a:t>sector</a:t>
              </a:r>
              <a:endParaRPr lang="fr-FR" sz="1600" dirty="0"/>
            </a:p>
          </p:txBody>
        </p:sp>
      </p:grpSp>
      <p:pic>
        <p:nvPicPr>
          <p:cNvPr id="34826" name="Image 7" descr="Logo_pharmacie_RV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56" y="2081576"/>
            <a:ext cx="1104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Image 17" descr="Logo_SciencesSport_RV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941638"/>
            <a:ext cx="12763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Image 18" descr="Logo_Sciences_RV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41638"/>
            <a:ext cx="11541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Image 19" descr="Logo_OSU_Pytheas_RV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941638"/>
            <a:ext cx="20716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Image 20" descr="Logo_Polytech_RV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2941638"/>
            <a:ext cx="11826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Image 21" descr="Logo_IRT_RV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746500"/>
            <a:ext cx="1092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Image 22" descr="Logo_eco_gestion_RV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46500"/>
            <a:ext cx="13001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Image 23" descr="Logo_IAE_Aix_RV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746500"/>
            <a:ext cx="1346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Image 24" descr="Logo_EJCAM_RV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746500"/>
            <a:ext cx="1822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Image 25" descr="logo_IMPGT_RVB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538663"/>
            <a:ext cx="19050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Image 26" descr="Logo_Droit_SciencesPo_RV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38663"/>
            <a:ext cx="13446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Image 27" descr="Logo_CFMI_RV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5327650"/>
            <a:ext cx="1339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Image 28" descr="Logo_ALLSH_RV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27650"/>
            <a:ext cx="17700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Image 29" descr="Logo_MMSH_RV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27650"/>
            <a:ext cx="15351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2" name="Image 30" descr="Logo_ESPE_RV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48388"/>
            <a:ext cx="15890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Image 78847" descr="Logo_IUT_RVB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6148388"/>
            <a:ext cx="13827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acultÃ© des Sciences MÃ©dicales et ParamÃ©dicales - AMU - Ecole de MÃ©decin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2104528"/>
            <a:ext cx="1568193" cy="3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, </a:t>
            </a:r>
            <a:r>
              <a:rPr lang="fr-FR" dirty="0" err="1"/>
              <a:t>multidisciplinary</a:t>
            </a:r>
            <a:r>
              <a:rPr lang="fr-FR" dirty="0"/>
              <a:t> and </a:t>
            </a:r>
            <a:r>
              <a:rPr lang="fr-FR" dirty="0" err="1"/>
              <a:t>interdisciplinary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br>
              <a:rPr lang="fr-FR" dirty="0"/>
            </a:br>
            <a:endParaRPr lang="fr-FR" sz="1800" i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3F2402-D1B4-0D4F-9B25-6A15578F8DE3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6183086" y="1563688"/>
            <a:ext cx="2960915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131279344"/>
              </p:ext>
            </p:extLst>
          </p:nvPr>
        </p:nvGraphicFramePr>
        <p:xfrm>
          <a:off x="457200" y="4120248"/>
          <a:ext cx="8436428" cy="210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3569463654"/>
              </p:ext>
            </p:extLst>
          </p:nvPr>
        </p:nvGraphicFramePr>
        <p:xfrm>
          <a:off x="434974" y="1755775"/>
          <a:ext cx="8458655" cy="224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1962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Lifelong</a:t>
            </a:r>
            <a:r>
              <a:rPr lang="fr-FR" dirty="0"/>
              <a:t> training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686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FAE8BF-4D17-414D-96A7-54BDABAAFD1D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26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2990850" y="1165225"/>
            <a:ext cx="61531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489744" y="1268413"/>
            <a:ext cx="8534400" cy="5380037"/>
          </a:xfrm>
        </p:spPr>
        <p:txBody>
          <a:bodyPr/>
          <a:lstStyle/>
          <a:p>
            <a:pPr marL="0" indent="0">
              <a:buNone/>
            </a:pPr>
            <a:r>
              <a:rPr lang="fr-FR" sz="1600" b="0" dirty="0">
                <a:latin typeface="Arial" charset="0"/>
                <a:ea typeface="ＭＳ Ｐゴシック" charset="0"/>
              </a:rPr>
              <a:t>1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dedicated</a:t>
            </a:r>
            <a:r>
              <a:rPr lang="fr-FR" sz="1600" b="0" dirty="0">
                <a:latin typeface="Arial" charset="0"/>
                <a:ea typeface="ＭＳ Ｐゴシック" charset="0"/>
              </a:rPr>
              <a:t> service:</a:t>
            </a:r>
            <a:r>
              <a:rPr lang="fr-FR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600" dirty="0" err="1">
                <a:solidFill>
                  <a:srgbClr val="71B34D"/>
                </a:solidFill>
                <a:latin typeface="Arial" charset="0"/>
                <a:ea typeface="ＭＳ Ｐゴシック" charset="0"/>
              </a:rPr>
              <a:t>Lifelongtraing</a:t>
            </a:r>
            <a:r>
              <a:rPr lang="fr-FR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 Service </a:t>
            </a:r>
            <a:r>
              <a:rPr lang="fr-FR" sz="1200" b="0" dirty="0">
                <a:latin typeface="Arial" charset="0"/>
                <a:ea typeface="ＭＳ Ｐゴシック" charset="0"/>
              </a:rPr>
              <a:t>(DATADOCK </a:t>
            </a:r>
            <a:r>
              <a:rPr lang="fr-FR" sz="1200" b="0" dirty="0" err="1">
                <a:latin typeface="Arial" charset="0"/>
                <a:ea typeface="ＭＳ Ｐゴシック" charset="0"/>
              </a:rPr>
              <a:t>referencing</a:t>
            </a:r>
            <a:r>
              <a:rPr lang="fr-FR" sz="1200" b="0" dirty="0">
                <a:latin typeface="Arial" charset="0"/>
                <a:ea typeface="ＭＳ Ｐゴシック" charset="0"/>
              </a:rPr>
              <a:t> in 2017)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br>
              <a:rPr lang="fr-FR" sz="1600" dirty="0"/>
            </a:br>
            <a:r>
              <a:rPr lang="en-US" sz="1600" b="0" dirty="0"/>
              <a:t>Double </a:t>
            </a: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ISO 9001 certification, </a:t>
            </a:r>
            <a:r>
              <a:rPr lang="en-US" sz="1600" dirty="0" err="1">
                <a:solidFill>
                  <a:srgbClr val="71B34D"/>
                </a:solidFill>
                <a:latin typeface="Arial" charset="0"/>
                <a:ea typeface="ＭＳ Ｐゴシック" charset="0"/>
              </a:rPr>
              <a:t>Qualiopi</a:t>
            </a: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 RNQ </a:t>
            </a:r>
            <a:r>
              <a:rPr lang="en-US" sz="1600" b="0" dirty="0"/>
              <a:t>1st university to have obtained it by 30 July 2020, and referenced on the </a:t>
            </a: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DATADOCK</a:t>
            </a:r>
            <a:r>
              <a:rPr lang="en-US" sz="1600" b="0" dirty="0"/>
              <a:t> since 2017.</a:t>
            </a:r>
            <a:br>
              <a:rPr lang="en-US" sz="1600" b="0" dirty="0"/>
            </a:br>
            <a:r>
              <a:rPr lang="en-US" sz="1600" b="0" dirty="0"/>
              <a:t>Specific </a:t>
            </a:r>
            <a:r>
              <a:rPr lang="en-US" sz="1600" b="0" dirty="0" err="1"/>
              <a:t>personalised</a:t>
            </a:r>
            <a:r>
              <a:rPr lang="en-US" sz="1600" b="0" dirty="0"/>
              <a:t> support systems: construction of one's professional project, recommendation of training course adjustments, support for professional retraining, contribution to the management of jobs and professional careers, training engineering combining financial engineering.</a:t>
            </a:r>
            <a:br>
              <a:rPr lang="fr-FR" sz="1600" b="0" dirty="0"/>
            </a:br>
            <a:br>
              <a:rPr lang="fr-FR" sz="1600" b="0" dirty="0"/>
            </a:b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Tailor-made training </a:t>
            </a:r>
            <a:r>
              <a:rPr lang="en-US" sz="1600" b="0" dirty="0"/>
              <a:t>for companies and individuals, experimental work on themes such as Caregivers' Trajectories.</a:t>
            </a:r>
            <a:br>
              <a:rPr lang="en-US" sz="1600" b="0" dirty="0"/>
            </a:br>
            <a:r>
              <a:rPr lang="en-US" sz="1600" b="0" dirty="0">
                <a:latin typeface="Arial" charset="0"/>
                <a:ea typeface="ＭＳ Ｐゴシック" charset="0"/>
              </a:rPr>
              <a:t>Post-training support workshops </a:t>
            </a:r>
            <a:r>
              <a:rPr lang="en-US" sz="1600" b="0" dirty="0"/>
              <a:t>(resume, cover letter, </a:t>
            </a:r>
            <a:r>
              <a:rPr lang="en-US" sz="1600" b="0" dirty="0" err="1"/>
              <a:t>softskills</a:t>
            </a:r>
            <a:r>
              <a:rPr lang="en-US" sz="1600" b="0" dirty="0"/>
              <a:t>, life skills, time and priority management, ...).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Short training courses </a:t>
            </a:r>
            <a:r>
              <a:rPr lang="en-US" sz="1600" b="0" dirty="0"/>
              <a:t>based on the expertise of the components and research units.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Preparation</a:t>
            </a:r>
            <a:r>
              <a:rPr lang="en-US" sz="1600" b="0" dirty="0"/>
              <a:t> for category A and B </a:t>
            </a: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administrative competitions</a:t>
            </a:r>
            <a:r>
              <a:rPr lang="en-US" sz="1600" b="0" dirty="0"/>
              <a:t>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Validation of prior learning and experience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Skills assessment </a:t>
            </a:r>
            <a:r>
              <a:rPr lang="en-US" sz="1600" dirty="0" err="1">
                <a:solidFill>
                  <a:srgbClr val="71B34D"/>
                </a:solidFill>
                <a:latin typeface="Arial" charset="0"/>
                <a:ea typeface="ＭＳ Ｐゴシック" charset="0"/>
              </a:rPr>
              <a:t>centre</a:t>
            </a:r>
            <a:endParaRPr lang="en-US" sz="1600" dirty="0">
              <a:solidFill>
                <a:srgbClr val="71B34D"/>
              </a:solidFill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71B34D"/>
                </a:solidFill>
                <a:latin typeface="Arial" charset="0"/>
                <a:ea typeface="ＭＳ Ｐゴシック" charset="0"/>
              </a:rPr>
              <a:t>Diploma of Access to University Studies</a:t>
            </a:r>
            <a:endParaRPr lang="fr-FR" sz="1600" dirty="0">
              <a:solidFill>
                <a:srgbClr val="71B34D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5370513" y="1165225"/>
            <a:ext cx="37734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1908" y="1511881"/>
            <a:ext cx="557212" cy="296281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-103187" y="1976175"/>
            <a:ext cx="693340" cy="496589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-27981" y="3658790"/>
            <a:ext cx="612978" cy="258007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-34529" y="4998910"/>
            <a:ext cx="624682" cy="360541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cxnSpLocks/>
          </p:cNvCxnSpPr>
          <p:nvPr/>
        </p:nvCxnSpPr>
        <p:spPr>
          <a:xfrm flipH="1">
            <a:off x="-31749" y="5571702"/>
            <a:ext cx="616746" cy="766872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-50801" y="4697323"/>
            <a:ext cx="619921" cy="378671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-40084" y="5311352"/>
            <a:ext cx="606823" cy="540599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cxnSpLocks/>
          </p:cNvCxnSpPr>
          <p:nvPr/>
        </p:nvCxnSpPr>
        <p:spPr>
          <a:xfrm flipH="1">
            <a:off x="148827" y="5955138"/>
            <a:ext cx="420293" cy="1068499"/>
          </a:xfrm>
          <a:prstGeom prst="line">
            <a:avLst/>
          </a:prstGeom>
          <a:ln w="19050" cmpd="sng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 flipH="1">
            <a:off x="0" y="2282825"/>
            <a:ext cx="550863" cy="192088"/>
          </a:xfrm>
          <a:prstGeom prst="line">
            <a:avLst/>
          </a:prstGeom>
          <a:ln w="19050" cmpd="sng">
            <a:solidFill>
              <a:srgbClr val="C4377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0" y="3165475"/>
            <a:ext cx="558800" cy="371475"/>
          </a:xfrm>
          <a:prstGeom prst="line">
            <a:avLst/>
          </a:prstGeom>
          <a:ln w="19050" cmpd="sng">
            <a:solidFill>
              <a:srgbClr val="C4377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0" y="3616325"/>
            <a:ext cx="592138" cy="833438"/>
          </a:xfrm>
          <a:prstGeom prst="line">
            <a:avLst/>
          </a:prstGeom>
          <a:ln w="19050" cmpd="sng">
            <a:solidFill>
              <a:srgbClr val="C4377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7463" y="4287838"/>
            <a:ext cx="574675" cy="1905000"/>
          </a:xfrm>
          <a:prstGeom prst="line">
            <a:avLst/>
          </a:prstGeom>
          <a:ln w="19050" cmpd="sng">
            <a:solidFill>
              <a:srgbClr val="C4377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0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CIPE: Centre for </a:t>
            </a:r>
            <a:r>
              <a:rPr lang="fr-FR" sz="20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pedagogical</a:t>
            </a:r>
            <a:r>
              <a:rPr lang="fr-FR" sz="20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innovation and </a:t>
            </a:r>
            <a:r>
              <a:rPr lang="fr-FR" sz="20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evaluation</a:t>
            </a:r>
            <a:endParaRPr lang="fr-FR" sz="2000" dirty="0">
              <a:solidFill>
                <a:srgbClr val="C43771"/>
              </a:solidFill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ts val="1675"/>
              </a:spcBef>
            </a:pP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Pedagogical</a:t>
            </a: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training programs </a:t>
            </a:r>
            <a:b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</a:br>
            <a:r>
              <a:rPr lang="fr-FR" sz="1600" b="0" dirty="0">
                <a:latin typeface="Arial" charset="0"/>
                <a:ea typeface="ＭＳ Ｐゴシック" charset="0"/>
              </a:rPr>
              <a:t>117 training sessions in 2016 (800 training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hours</a:t>
            </a:r>
            <a:r>
              <a:rPr lang="fr-FR" sz="1600" b="0" dirty="0">
                <a:latin typeface="Arial" charset="0"/>
                <a:ea typeface="ＭＳ Ｐゴシック" charset="0"/>
              </a:rPr>
              <a:t>), 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r>
              <a:rPr lang="fr-FR" sz="1600" b="0" dirty="0">
                <a:latin typeface="Arial" charset="0"/>
                <a:ea typeface="ＭＳ Ｐゴシック" charset="0"/>
              </a:rPr>
              <a:t>2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diploma</a:t>
            </a:r>
            <a:r>
              <a:rPr lang="fr-FR" sz="1600" b="0" dirty="0">
                <a:latin typeface="Arial" charset="0"/>
                <a:ea typeface="ＭＳ Ｐゴシック" charset="0"/>
              </a:rPr>
              <a:t> training courses,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conferences</a:t>
            </a:r>
            <a:r>
              <a:rPr lang="fr-FR" sz="1600" b="0" dirty="0">
                <a:latin typeface="Arial" charset="0"/>
                <a:ea typeface="ＭＳ Ｐゴシック" charset="0"/>
              </a:rPr>
              <a:t>…</a:t>
            </a:r>
          </a:p>
          <a:p>
            <a:pPr marL="0" indent="0">
              <a:spcBef>
                <a:spcPts val="1675"/>
              </a:spcBef>
            </a:pP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Support to digital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projects</a:t>
            </a: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for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education</a:t>
            </a: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and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tools</a:t>
            </a: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development</a:t>
            </a:r>
            <a:r>
              <a:rPr lang="fr-FR" sz="1600" b="0" dirty="0">
                <a:latin typeface="Arial" charset="0"/>
                <a:ea typeface="ＭＳ Ｐゴシック" charset="0"/>
              </a:rPr>
              <a:t> :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AMUpod</a:t>
            </a:r>
            <a:r>
              <a:rPr lang="fr-FR" sz="1600" b="0" dirty="0">
                <a:latin typeface="Arial" charset="0"/>
                <a:ea typeface="ＭＳ Ｐゴシック" charset="0"/>
              </a:rPr>
              <a:t>…</a:t>
            </a:r>
          </a:p>
          <a:p>
            <a:pPr marL="0" indent="0">
              <a:spcBef>
                <a:spcPts val="1675"/>
              </a:spcBef>
            </a:pP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Support to exchange and initiatives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r>
              <a:rPr lang="fr-FR" sz="1600" b="0" dirty="0" err="1">
                <a:latin typeface="Arial" charset="0"/>
                <a:ea typeface="ＭＳ Ｐゴシック" charset="0"/>
              </a:rPr>
              <a:t>CaféTICE</a:t>
            </a:r>
            <a:r>
              <a:rPr lang="fr-FR" sz="1600" b="0" dirty="0">
                <a:latin typeface="Arial" charset="0"/>
                <a:ea typeface="ＭＳ Ｐゴシック" charset="0"/>
              </a:rPr>
              <a:t>, Workshops on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pedagogic</a:t>
            </a:r>
            <a:r>
              <a:rPr lang="fr-FR" sz="1600" b="0" dirty="0">
                <a:latin typeface="Arial" charset="0"/>
                <a:ea typeface="ＭＳ Ｐゴシック" charset="0"/>
              </a:rPr>
              <a:t> changes… </a:t>
            </a:r>
          </a:p>
          <a:p>
            <a:pPr marL="0" indent="0">
              <a:spcBef>
                <a:spcPts val="1675"/>
              </a:spcBef>
            </a:pPr>
            <a:r>
              <a:rPr lang="fr-FR" sz="16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For </a:t>
            </a:r>
            <a:r>
              <a:rPr lang="fr-FR" sz="160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students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r>
              <a:rPr lang="fr-FR" sz="1600" b="0" dirty="0" err="1">
                <a:latin typeface="Arial" charset="0"/>
                <a:ea typeface="ＭＳ Ｐゴシック" charset="0"/>
              </a:rPr>
              <a:t>PracTICE</a:t>
            </a:r>
            <a:r>
              <a:rPr lang="fr-FR" sz="1600" b="0" dirty="0">
                <a:latin typeface="Arial" charset="0"/>
                <a:ea typeface="ＭＳ Ｐゴシック" charset="0"/>
              </a:rPr>
              <a:t> trainings for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bachelor</a:t>
            </a:r>
            <a:r>
              <a:rPr lang="fr-FR" sz="1600" b="0" dirty="0">
                <a:latin typeface="Arial" charset="0"/>
                <a:ea typeface="ＭＳ Ｐゴシック" charset="0"/>
              </a:rPr>
              <a:t>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students</a:t>
            </a:r>
            <a:r>
              <a:rPr lang="fr-FR" sz="1600" b="0" dirty="0">
                <a:latin typeface="Arial" charset="0"/>
                <a:ea typeface="ＭＳ Ｐゴシック" charset="0"/>
              </a:rPr>
              <a:t> in TICE (Information and Communication Technologies in Education)</a:t>
            </a:r>
          </a:p>
          <a:p>
            <a:pPr marL="0" indent="0">
              <a:spcBef>
                <a:spcPts val="1675"/>
              </a:spcBef>
              <a:buFont typeface="Arial" charset="0"/>
              <a:buNone/>
            </a:pPr>
            <a:endParaRPr lang="fr-FR" sz="1600" b="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fr-FR" dirty="0">
              <a:solidFill>
                <a:srgbClr val="C43771"/>
              </a:solidFill>
              <a:latin typeface="Arial" charset="0"/>
              <a:ea typeface="ＭＳ Ｐゴシック" charset="0"/>
              <a:cs typeface="Calibri" charset="0"/>
            </a:endParaRPr>
          </a:p>
          <a:p>
            <a:pPr marL="0" indent="0"/>
            <a:endParaRPr lang="fr-FR" dirty="0">
              <a:solidFill>
                <a:srgbClr val="C4377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Pedagogical</a:t>
            </a:r>
            <a:r>
              <a:rPr lang="fr-FR" dirty="0"/>
              <a:t> training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7896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FE8EF8-28BE-ED44-8512-1C0B0D6225D2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27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3654425" y="1165225"/>
            <a:ext cx="5489575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0" y="1715805"/>
            <a:ext cx="506413" cy="92075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0" y="2106330"/>
            <a:ext cx="506413" cy="200025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0" y="2991000"/>
            <a:ext cx="503238" cy="344487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cxnSpLocks/>
          </p:cNvCxnSpPr>
          <p:nvPr/>
        </p:nvCxnSpPr>
        <p:spPr>
          <a:xfrm flipH="1">
            <a:off x="457202" y="6525635"/>
            <a:ext cx="49211" cy="332365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1" y="5459918"/>
            <a:ext cx="481806" cy="1007708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-12303" y="5030161"/>
            <a:ext cx="506413" cy="1050925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-32941" y="4651020"/>
            <a:ext cx="547688" cy="687388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228303" cy="452596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160 </a:t>
            </a:r>
            <a:r>
              <a:rPr lang="fr-FR" sz="1600" dirty="0" err="1"/>
              <a:t>student</a:t>
            </a:r>
            <a:r>
              <a:rPr lang="fr-FR" sz="1600" dirty="0"/>
              <a:t> associations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 err="1"/>
              <a:t>Federative</a:t>
            </a:r>
            <a:r>
              <a:rPr lang="fr-FR" sz="1600" dirty="0"/>
              <a:t> </a:t>
            </a:r>
            <a:r>
              <a:rPr lang="fr-FR" sz="1600" dirty="0" err="1"/>
              <a:t>events</a:t>
            </a:r>
            <a:r>
              <a:rPr lang="fr-FR" sz="1600" b="0" dirty="0"/>
              <a:t>: Forum of associations, </a:t>
            </a:r>
            <a:br>
              <a:rPr lang="fr-FR" sz="1600" b="0" dirty="0"/>
            </a:br>
            <a:r>
              <a:rPr lang="fr-FR" sz="1600" b="0" dirty="0" err="1"/>
              <a:t>Festiv’AMU</a:t>
            </a:r>
            <a:r>
              <a:rPr lang="fr-FR" sz="1600" b="0" dirty="0"/>
              <a:t>, the </a:t>
            </a:r>
            <a:r>
              <a:rPr lang="fr-FR" sz="1600" b="0" dirty="0" err="1"/>
              <a:t>prom</a:t>
            </a:r>
            <a:r>
              <a:rPr lang="fr-FR" sz="1600" b="0" dirty="0"/>
              <a:t>, OSAMU (</a:t>
            </a:r>
            <a:r>
              <a:rPr lang="fr-FR" sz="1600" b="0" dirty="0" err="1"/>
              <a:t>symphony</a:t>
            </a:r>
            <a:r>
              <a:rPr lang="fr-FR" sz="1600" b="0" dirty="0"/>
              <a:t> orchestra), the </a:t>
            </a:r>
            <a:r>
              <a:rPr lang="fr-FR" sz="1600" b="0" dirty="0" err="1"/>
              <a:t>JazzBand</a:t>
            </a:r>
            <a:r>
              <a:rPr lang="fr-FR" sz="1600" b="0" dirty="0"/>
              <a:t>…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Support to </a:t>
            </a:r>
            <a:r>
              <a:rPr lang="fr-FR" sz="1600" dirty="0" err="1"/>
              <a:t>student</a:t>
            </a:r>
            <a:r>
              <a:rPr lang="fr-FR" sz="1600" dirty="0"/>
              <a:t> initiatives (FSDIE) </a:t>
            </a:r>
            <a:r>
              <a:rPr lang="fr-FR" sz="1600" b="0" dirty="0"/>
              <a:t>:   </a:t>
            </a:r>
          </a:p>
          <a:p>
            <a:pPr marL="444500" lvl="2" indent="-2635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 err="1"/>
              <a:t>Projects</a:t>
            </a:r>
            <a:r>
              <a:rPr lang="fr-FR" sz="1600" dirty="0"/>
              <a:t> (€567,000 in 2019 – €360,000 in 2020 </a:t>
            </a:r>
            <a:r>
              <a:rPr lang="fr-FR" sz="1600" dirty="0" err="1"/>
              <a:t>covid</a:t>
            </a:r>
            <a:r>
              <a:rPr lang="fr-FR" sz="1600" dirty="0"/>
              <a:t> </a:t>
            </a:r>
            <a:r>
              <a:rPr lang="fr-FR" sz="1600" dirty="0" err="1"/>
              <a:t>crisis</a:t>
            </a:r>
            <a:r>
              <a:rPr lang="fr-FR" sz="1600" dirty="0"/>
              <a:t> impact)</a:t>
            </a:r>
          </a:p>
          <a:p>
            <a:pPr marL="444500" lvl="2" indent="-2635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Social (€80,100 in 2019 – €496,500 in 2020 </a:t>
            </a:r>
            <a:r>
              <a:rPr lang="fr-FR" sz="1600" dirty="0" err="1"/>
              <a:t>covid</a:t>
            </a:r>
            <a:r>
              <a:rPr lang="fr-FR" sz="1600" dirty="0"/>
              <a:t> </a:t>
            </a:r>
            <a:r>
              <a:rPr lang="fr-FR" sz="1600" dirty="0" err="1"/>
              <a:t>crisis</a:t>
            </a:r>
            <a:r>
              <a:rPr lang="fr-FR" sz="1600" dirty="0"/>
              <a:t> impact)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Culture </a:t>
            </a:r>
            <a:r>
              <a:rPr lang="fr-FR" sz="1600" dirty="0" err="1"/>
              <a:t>card</a:t>
            </a:r>
            <a:endParaRPr lang="fr-FR" sz="160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 err="1"/>
              <a:t>Special</a:t>
            </a:r>
            <a:r>
              <a:rPr lang="fr-FR" sz="1600" dirty="0"/>
              <a:t> </a:t>
            </a:r>
            <a:r>
              <a:rPr lang="fr-FR" sz="1600" dirty="0" err="1"/>
              <a:t>status</a:t>
            </a:r>
            <a:r>
              <a:rPr lang="fr-FR" sz="1600" dirty="0"/>
              <a:t> for </a:t>
            </a:r>
            <a:r>
              <a:rPr lang="fr-FR" sz="1600" dirty="0" err="1"/>
              <a:t>high-level</a:t>
            </a:r>
            <a:r>
              <a:rPr lang="fr-FR" sz="1600" dirty="0"/>
              <a:t> </a:t>
            </a:r>
            <a:r>
              <a:rPr lang="fr-FR" sz="1600" dirty="0" err="1"/>
              <a:t>athletes</a:t>
            </a:r>
            <a:r>
              <a:rPr lang="fr-FR" sz="1600" dirty="0"/>
              <a:t> and </a:t>
            </a:r>
            <a:r>
              <a:rPr lang="fr-FR" sz="1600" dirty="0" err="1"/>
              <a:t>artists</a:t>
            </a:r>
            <a:endParaRPr lang="fr-FR" sz="160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Access-to-</a:t>
            </a:r>
            <a:r>
              <a:rPr lang="fr-FR" sz="1600" dirty="0" err="1"/>
              <a:t>healthcare</a:t>
            </a:r>
            <a:r>
              <a:rPr lang="fr-FR" sz="1600" dirty="0"/>
              <a:t> network for </a:t>
            </a:r>
            <a:r>
              <a:rPr lang="fr-FR" sz="1600" dirty="0" err="1"/>
              <a:t>students</a:t>
            </a:r>
            <a:endParaRPr lang="fr-FR" sz="160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Services and support to </a:t>
            </a:r>
            <a:r>
              <a:rPr lang="fr-FR" sz="1600" dirty="0" err="1"/>
              <a:t>physically-challenged</a:t>
            </a:r>
            <a:r>
              <a:rPr lang="fr-FR" sz="1600" dirty="0"/>
              <a:t> </a:t>
            </a:r>
            <a:r>
              <a:rPr lang="fr-FR" sz="1600" dirty="0" err="1"/>
              <a:t>students</a:t>
            </a:r>
            <a:endParaRPr lang="fr-FR" sz="160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Network of </a:t>
            </a:r>
            <a:r>
              <a:rPr lang="fr-FR" sz="1600" dirty="0" err="1"/>
              <a:t>academic</a:t>
            </a:r>
            <a:r>
              <a:rPr lang="fr-FR" sz="1600" dirty="0"/>
              <a:t> </a:t>
            </a:r>
            <a:r>
              <a:rPr lang="fr-FR" sz="1600" dirty="0" err="1"/>
              <a:t>libraries</a:t>
            </a:r>
            <a:r>
              <a:rPr lang="fr-FR" sz="1600" dirty="0"/>
              <a:t> (BU)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life, </a:t>
            </a:r>
            <a:r>
              <a:rPr lang="fr-FR" dirty="0" err="1"/>
              <a:t>supported</a:t>
            </a:r>
            <a:r>
              <a:rPr lang="fr-FR" dirty="0"/>
              <a:t> by the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8924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1954C1-1179-B848-AECB-A7A11D6F616B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28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8399463" y="1165225"/>
            <a:ext cx="74453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27" name="Image 16" descr="RESA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18" y="4070350"/>
            <a:ext cx="27225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Image 2" descr="handicap_pic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06" y="5367338"/>
            <a:ext cx="2752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9ECA202-0C01-9C4A-8CB1-9704C335DA35}"/>
              </a:ext>
            </a:extLst>
          </p:cNvPr>
          <p:cNvCxnSpPr>
            <a:cxnSpLocks/>
          </p:cNvCxnSpPr>
          <p:nvPr/>
        </p:nvCxnSpPr>
        <p:spPr>
          <a:xfrm flipH="1">
            <a:off x="166256" y="5877232"/>
            <a:ext cx="336982" cy="980768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18" y="1916821"/>
            <a:ext cx="2898984" cy="124071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contenu 2"/>
          <p:cNvSpPr>
            <a:spLocks noGrp="1"/>
          </p:cNvSpPr>
          <p:nvPr>
            <p:ph sz="half" idx="2"/>
          </p:nvPr>
        </p:nvSpPr>
        <p:spPr>
          <a:xfrm>
            <a:off x="4559030" y="1770263"/>
            <a:ext cx="4305300" cy="3729840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fr-FR" sz="1800" dirty="0">
                <a:latin typeface="Arial" charset="0"/>
                <a:ea typeface="ＭＳ Ｐゴシック" charset="0"/>
              </a:rPr>
              <a:t>Campus </a:t>
            </a:r>
            <a:r>
              <a:rPr lang="fr-FR" sz="1800" dirty="0" err="1">
                <a:latin typeface="Arial" charset="0"/>
                <a:ea typeface="ＭＳ Ｐゴシック" charset="0"/>
              </a:rPr>
              <a:t>Operation</a:t>
            </a:r>
            <a:r>
              <a:rPr lang="fr-FR" sz="1800" dirty="0">
                <a:latin typeface="Arial" charset="0"/>
                <a:ea typeface="ＭＳ Ｐゴシック" charset="0"/>
              </a:rPr>
              <a:t> (2011-2020)</a:t>
            </a:r>
            <a:r>
              <a:rPr lang="fr-FR" altLang="ja-JP" sz="1800" dirty="0">
                <a:latin typeface="Arial" charset="0"/>
                <a:ea typeface="ＭＳ Ｐゴシック" charset="0"/>
              </a:rPr>
              <a:t>:</a:t>
            </a:r>
            <a:endParaRPr lang="fr-FR" sz="1200" b="0" u="sng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b="0" dirty="0">
                <a:latin typeface="Arial" charset="0"/>
                <a:ea typeface="ＭＳ Ｐゴシック" charset="0"/>
              </a:rPr>
              <a:t>A €500 Million state-</a:t>
            </a:r>
            <a:r>
              <a:rPr lang="fr-FR" b="0" dirty="0" err="1">
                <a:latin typeface="Arial" charset="0"/>
                <a:ea typeface="ＭＳ Ｐゴシック" charset="0"/>
              </a:rPr>
              <a:t>funded</a:t>
            </a:r>
            <a:r>
              <a:rPr lang="fr-FR" b="0" dirty="0">
                <a:latin typeface="Arial" charset="0"/>
                <a:ea typeface="ＭＳ Ｐゴシック" charset="0"/>
              </a:rPr>
              <a:t> </a:t>
            </a:r>
            <a:r>
              <a:rPr lang="fr-FR" b="0" dirty="0" err="1">
                <a:latin typeface="Arial" charset="0"/>
                <a:ea typeface="ＭＳ Ｐゴシック" charset="0"/>
              </a:rPr>
              <a:t>grant</a:t>
            </a:r>
            <a:endParaRPr lang="fr-FR" sz="1200" b="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b="0" dirty="0">
                <a:latin typeface="Arial" charset="0"/>
                <a:ea typeface="ＭＳ Ｐゴシック" charset="0"/>
              </a:rPr>
              <a:t>2 main sites:</a:t>
            </a:r>
          </a:p>
          <a:p>
            <a:pPr marL="0" indent="0">
              <a:buFont typeface="Arial" charset="0"/>
              <a:buNone/>
            </a:pPr>
            <a:r>
              <a:rPr lang="fr-FR" b="0" dirty="0">
                <a:latin typeface="Arial" charset="0"/>
                <a:ea typeface="ＭＳ Ｐゴシック" charset="0"/>
              </a:rPr>
              <a:t>	- Aix-Quartier des facultés campus</a:t>
            </a:r>
          </a:p>
          <a:p>
            <a:pPr marL="0" indent="0">
              <a:buFont typeface="Arial" charset="0"/>
              <a:buNone/>
            </a:pPr>
            <a:r>
              <a:rPr lang="fr-FR" b="0" dirty="0">
                <a:latin typeface="Arial" charset="0"/>
                <a:ea typeface="ＭＳ Ｐゴシック" charset="0"/>
              </a:rPr>
              <a:t>	- Marseille-</a:t>
            </a:r>
            <a:r>
              <a:rPr lang="fr-FR" b="0" dirty="0" err="1">
                <a:latin typeface="Arial" charset="0"/>
                <a:ea typeface="ＭＳ Ｐゴシック" charset="0"/>
              </a:rPr>
              <a:t>Luminy</a:t>
            </a:r>
            <a:r>
              <a:rPr lang="fr-FR" b="0" dirty="0">
                <a:latin typeface="Arial" charset="0"/>
                <a:ea typeface="ＭＳ Ｐゴシック" charset="0"/>
              </a:rPr>
              <a:t> campus  </a:t>
            </a:r>
          </a:p>
          <a:p>
            <a:pPr marL="0" indent="0">
              <a:buFont typeface="Arial" charset="0"/>
              <a:buNone/>
            </a:pPr>
            <a:endParaRPr lang="fr-FR" sz="1200" b="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dirty="0">
                <a:latin typeface="Arial" charset="0"/>
                <a:ea typeface="ＭＳ Ｐゴシック" charset="0"/>
              </a:rPr>
              <a:t>State-</a:t>
            </a:r>
            <a:r>
              <a:rPr lang="fr-FR" dirty="0" err="1">
                <a:latin typeface="Arial" charset="0"/>
                <a:ea typeface="ＭＳ Ｐゴシック" charset="0"/>
              </a:rPr>
              <a:t>Region</a:t>
            </a:r>
            <a:r>
              <a:rPr lang="fr-FR" dirty="0">
                <a:latin typeface="Arial" charset="0"/>
                <a:ea typeface="ＭＳ Ｐゴシック" charset="0"/>
              </a:rPr>
              <a:t> Planning </a:t>
            </a:r>
            <a:r>
              <a:rPr lang="fr-FR" dirty="0" err="1">
                <a:latin typeface="Arial" charset="0"/>
                <a:ea typeface="ＭＳ Ｐゴシック" charset="0"/>
              </a:rPr>
              <a:t>Contracts</a:t>
            </a:r>
            <a:r>
              <a:rPr lang="fr-FR" dirty="0">
                <a:latin typeface="Arial" charset="0"/>
                <a:ea typeface="ＭＳ Ｐゴシック" charset="0"/>
              </a:rPr>
              <a:t> (2015-2020)</a:t>
            </a:r>
            <a:endParaRPr lang="fr-FR" b="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fr-FR" sz="1200" b="0" dirty="0">
              <a:latin typeface="Arial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fr-FR" b="0" dirty="0">
                <a:latin typeface="Arial" charset="0"/>
                <a:ea typeface="ＭＳ Ｐゴシック" charset="0"/>
              </a:rPr>
              <a:t>For </a:t>
            </a:r>
            <a:r>
              <a:rPr lang="fr-FR" b="0" dirty="0" err="1">
                <a:latin typeface="Arial" charset="0"/>
                <a:ea typeface="ＭＳ Ｐゴシック" charset="0"/>
              </a:rPr>
              <a:t>other</a:t>
            </a:r>
            <a:r>
              <a:rPr lang="fr-FR" b="0" dirty="0">
                <a:latin typeface="Arial" charset="0"/>
                <a:ea typeface="ＭＳ Ｐゴシック" charset="0"/>
              </a:rPr>
              <a:t> sites of Aix-Marseille Université</a:t>
            </a:r>
          </a:p>
          <a:p>
            <a:pPr marL="0" indent="0">
              <a:buFont typeface="Arial" charset="0"/>
              <a:buNone/>
            </a:pPr>
            <a:endParaRPr lang="fr-FR" sz="1200" b="0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b="0" dirty="0">
                <a:latin typeface="Arial" charset="0"/>
                <a:ea typeface="ＭＳ Ｐゴシック" charset="0"/>
              </a:rPr>
              <a:t>AMU endowed with </a:t>
            </a:r>
            <a:r>
              <a:rPr lang="en-US" dirty="0">
                <a:latin typeface="Arial" charset="0"/>
                <a:ea typeface="ＭＳ Ｐゴシック" charset="0"/>
              </a:rPr>
              <a:t>€61.1 million in 2020 for the energy renovation of its buildings as part of the National Recovery Plan 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refurbished</a:t>
            </a:r>
            <a:r>
              <a:rPr lang="fr-FR" dirty="0"/>
              <a:t> </a:t>
            </a:r>
            <a:r>
              <a:rPr lang="fr-FR" dirty="0" err="1"/>
              <a:t>campuses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/>
              <a:t>in line </a:t>
            </a:r>
            <a:r>
              <a:rPr lang="fr-FR" dirty="0" err="1"/>
              <a:t>with</a:t>
            </a:r>
            <a:r>
              <a:rPr lang="fr-FR" dirty="0"/>
              <a:t> international standards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opportunities</a:t>
            </a:r>
            <a:r>
              <a:rPr lang="fr-FR" dirty="0"/>
              <a:t> and a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life</a:t>
            </a:r>
          </a:p>
        </p:txBody>
      </p:sp>
      <p:sp>
        <p:nvSpPr>
          <p:cNvPr id="3994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D58B86-8462-3047-9060-60A345594217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29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778500" y="1563688"/>
            <a:ext cx="33655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943" name="Image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06613"/>
            <a:ext cx="3511550" cy="3511550"/>
          </a:xfrm>
          <a:noFill/>
        </p:spPr>
      </p:pic>
      <p:pic>
        <p:nvPicPr>
          <p:cNvPr id="39944" name="Image 12" descr="logo-OPcamp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919788"/>
            <a:ext cx="18192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9030" y="5669805"/>
            <a:ext cx="4127770" cy="985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4625788" y="5839508"/>
            <a:ext cx="399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400" b="1" u="sng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Devolution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formely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state-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Aix-Marseille Université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90% of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occupies</a:t>
            </a:r>
            <a:endParaRPr lang="fr-FR" sz="1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bit of history!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0FFD53-3AD4-B940-9868-D1A5F2CB88F7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2836863" y="1165225"/>
            <a:ext cx="630713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0" y="946150"/>
            <a:ext cx="4572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ZoneTexte 9"/>
          <p:cNvSpPr txBox="1">
            <a:spLocks noChangeArrowheads="1"/>
          </p:cNvSpPr>
          <p:nvPr/>
        </p:nvSpPr>
        <p:spPr bwMode="auto">
          <a:xfrm>
            <a:off x="949325" y="1973263"/>
            <a:ext cx="6907213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rgbClr val="C43771"/>
                </a:solidFill>
              </a:rPr>
              <a:t>From the end of the </a:t>
            </a:r>
            <a:r>
              <a:rPr lang="en-US" sz="1600" b="1" dirty="0" err="1">
                <a:solidFill>
                  <a:srgbClr val="C43771"/>
                </a:solidFill>
              </a:rPr>
              <a:t>XIX</a:t>
            </a:r>
            <a:r>
              <a:rPr lang="en-US" sz="1600" b="1" baseline="30000" dirty="0" err="1">
                <a:solidFill>
                  <a:srgbClr val="C43771"/>
                </a:solidFill>
              </a:rPr>
              <a:t>th</a:t>
            </a:r>
            <a:r>
              <a:rPr lang="en-US" sz="1600" b="1" dirty="0">
                <a:solidFill>
                  <a:srgbClr val="C43771"/>
                </a:solidFill>
              </a:rPr>
              <a:t> century to 1968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en-US" sz="1600" dirty="0"/>
              <a:t>The faculties are merged into Aix-Marseille University, chaired by the Rector of the Academy</a:t>
            </a:r>
            <a:r>
              <a:rPr lang="fr-FR" sz="1600" dirty="0"/>
              <a:t>  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>
                <a:solidFill>
                  <a:srgbClr val="C43771"/>
                </a:solidFill>
              </a:rPr>
              <a:t>1970-1973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en-US" sz="1600" dirty="0"/>
              <a:t>Aix-Marseille Universities I, II and III are created</a:t>
            </a:r>
            <a:r>
              <a:rPr lang="fr-FR" sz="1600" dirty="0"/>
              <a:t>  </a:t>
            </a:r>
          </a:p>
          <a:p>
            <a:endParaRPr lang="fr-FR" sz="1600" b="1" dirty="0"/>
          </a:p>
          <a:p>
            <a:endParaRPr lang="fr-FR" sz="1600" b="1" dirty="0"/>
          </a:p>
          <a:p>
            <a:endParaRPr lang="fr-FR" sz="1600" b="1" dirty="0"/>
          </a:p>
          <a:p>
            <a:r>
              <a:rPr lang="fr-FR" sz="1600" b="1" dirty="0"/>
              <a:t>2007-2009</a:t>
            </a:r>
            <a:r>
              <a:rPr lang="fr-FR" sz="1600" dirty="0"/>
              <a:t>: </a:t>
            </a:r>
            <a:r>
              <a:rPr lang="en-US" sz="1600" dirty="0"/>
              <a:t>The merger of the three universities is thought through and Aix-Marseille </a:t>
            </a:r>
            <a:r>
              <a:rPr lang="en-US" sz="1600" dirty="0" err="1"/>
              <a:t>Université’s</a:t>
            </a:r>
            <a:r>
              <a:rPr lang="en-US" sz="1600" dirty="0"/>
              <a:t> founding principles are adopted</a:t>
            </a:r>
            <a:r>
              <a:rPr lang="fr-FR" sz="1600" dirty="0"/>
              <a:t> </a:t>
            </a:r>
            <a:br>
              <a:rPr lang="fr-FR" sz="1600" dirty="0"/>
            </a:br>
            <a:endParaRPr lang="fr-FR" sz="1600" dirty="0"/>
          </a:p>
          <a:p>
            <a:r>
              <a:rPr lang="en-US" sz="1600" b="1" dirty="0"/>
              <a:t>December 10</a:t>
            </a:r>
            <a:r>
              <a:rPr lang="en-US" sz="1600" b="1" baseline="30000" dirty="0"/>
              <a:t>th</a:t>
            </a:r>
            <a:r>
              <a:rPr lang="en-US" sz="1600" b="1" dirty="0"/>
              <a:t>, 2010</a:t>
            </a:r>
            <a:r>
              <a:rPr lang="fr-FR" sz="1600" dirty="0"/>
              <a:t>: </a:t>
            </a:r>
            <a:r>
              <a:rPr lang="en-US" sz="1600" dirty="0"/>
              <a:t>The university’s legal status are voted</a:t>
            </a:r>
            <a:r>
              <a:rPr lang="fr-FR" sz="1600" dirty="0"/>
              <a:t> </a:t>
            </a:r>
            <a:br>
              <a:rPr lang="fr-FR" sz="1600" dirty="0"/>
            </a:br>
            <a:endParaRPr lang="fr-FR" sz="1600" b="1" dirty="0"/>
          </a:p>
          <a:p>
            <a:r>
              <a:rPr lang="en-US" sz="1600" b="1" dirty="0"/>
              <a:t>November 28</a:t>
            </a:r>
            <a:r>
              <a:rPr lang="en-US" sz="1600" b="1" baseline="30000" dirty="0"/>
              <a:t>th</a:t>
            </a:r>
            <a:r>
              <a:rPr lang="en-US" sz="1600" b="1" dirty="0"/>
              <a:t> and 29</a:t>
            </a:r>
            <a:r>
              <a:rPr lang="en-US" sz="1600" b="1" baseline="30000" dirty="0"/>
              <a:t>th</a:t>
            </a:r>
            <a:r>
              <a:rPr lang="en-US" sz="1600" b="1" dirty="0"/>
              <a:t>, 2011</a:t>
            </a:r>
            <a:r>
              <a:rPr lang="en-US" sz="1600" dirty="0"/>
              <a:t>: The three councils are elected</a:t>
            </a:r>
            <a:r>
              <a:rPr lang="fr-FR" sz="1600" dirty="0"/>
              <a:t> </a:t>
            </a:r>
            <a:br>
              <a:rPr lang="fr-FR" sz="1600" dirty="0"/>
            </a:br>
            <a:endParaRPr lang="fr-FR" sz="1600" dirty="0"/>
          </a:p>
          <a:p>
            <a:r>
              <a:rPr lang="en-US" sz="1600" b="1" dirty="0">
                <a:solidFill>
                  <a:srgbClr val="C43771"/>
                </a:solidFill>
              </a:rPr>
              <a:t>January 1</a:t>
            </a:r>
            <a:r>
              <a:rPr lang="en-US" sz="1600" b="1" baseline="30000" dirty="0">
                <a:solidFill>
                  <a:srgbClr val="C43771"/>
                </a:solidFill>
              </a:rPr>
              <a:t>st</a:t>
            </a:r>
            <a:r>
              <a:rPr lang="en-US" sz="1600" b="1" dirty="0">
                <a:solidFill>
                  <a:srgbClr val="C43771"/>
                </a:solidFill>
              </a:rPr>
              <a:t>, 2012</a:t>
            </a:r>
            <a:r>
              <a:rPr lang="en-US" sz="1600" dirty="0"/>
              <a:t>: Aix-Marseille University is created</a:t>
            </a:r>
            <a:r>
              <a:rPr lang="fr-FR" sz="1600" dirty="0"/>
              <a:t> </a:t>
            </a:r>
          </a:p>
        </p:txBody>
      </p:sp>
      <p:grpSp>
        <p:nvGrpSpPr>
          <p:cNvPr id="20487" name="Grouper 25"/>
          <p:cNvGrpSpPr>
            <a:grpSpLocks/>
          </p:cNvGrpSpPr>
          <p:nvPr/>
        </p:nvGrpSpPr>
        <p:grpSpPr bwMode="auto">
          <a:xfrm>
            <a:off x="555625" y="1374775"/>
            <a:ext cx="0" cy="5483225"/>
            <a:chOff x="457200" y="1374709"/>
            <a:chExt cx="0" cy="5483291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457200" y="3967128"/>
              <a:ext cx="0" cy="2232052"/>
            </a:xfrm>
            <a:prstGeom prst="line">
              <a:avLst/>
            </a:prstGeom>
            <a:ln>
              <a:solidFill>
                <a:srgbClr val="DB8C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57200" y="2978103"/>
              <a:ext cx="0" cy="989025"/>
            </a:xfrm>
            <a:prstGeom prst="line">
              <a:avLst/>
            </a:prstGeom>
            <a:ln>
              <a:solidFill>
                <a:srgbClr val="DB8C3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57200" y="1374709"/>
              <a:ext cx="0" cy="369892"/>
            </a:xfrm>
            <a:prstGeom prst="line">
              <a:avLst/>
            </a:prstGeom>
            <a:ln>
              <a:solidFill>
                <a:srgbClr val="DB8C3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57200" y="1744601"/>
              <a:ext cx="0" cy="1233502"/>
            </a:xfrm>
            <a:prstGeom prst="line">
              <a:avLst/>
            </a:prstGeom>
            <a:ln>
              <a:solidFill>
                <a:srgbClr val="DB8C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57200" y="5868976"/>
              <a:ext cx="0" cy="989024"/>
            </a:xfrm>
            <a:prstGeom prst="line">
              <a:avLst/>
            </a:prstGeom>
            <a:ln>
              <a:solidFill>
                <a:srgbClr val="DB8C3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llipse 29"/>
          <p:cNvSpPr>
            <a:spLocks noChangeAspect="1"/>
          </p:cNvSpPr>
          <p:nvPr/>
        </p:nvSpPr>
        <p:spPr>
          <a:xfrm>
            <a:off x="469900" y="2060575"/>
            <a:ext cx="165100" cy="165100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469900" y="3255963"/>
            <a:ext cx="165100" cy="163512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469900" y="4243388"/>
            <a:ext cx="165100" cy="165100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469900" y="4970463"/>
            <a:ext cx="165100" cy="163512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469900" y="5454650"/>
            <a:ext cx="165100" cy="165100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469900" y="5953125"/>
            <a:ext cx="165100" cy="163513"/>
          </a:xfrm>
          <a:prstGeom prst="ellipse">
            <a:avLst/>
          </a:prstGeom>
          <a:solidFill>
            <a:srgbClr val="252E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4172" y="3144838"/>
            <a:ext cx="8969828" cy="180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/>
              <a:t>Aix-Marseille Université institutes</a:t>
            </a:r>
            <a:br>
              <a:rPr lang="fr-FR" dirty="0"/>
            </a:br>
            <a:r>
              <a:rPr lang="en-US" dirty="0"/>
              <a:t>a transversal approach based on the research units and faculties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3993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AC76F4-2CB1-2B43-B673-521B2D1B7751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30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9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/>
        </p:nvCxnSpPr>
        <p:spPr>
          <a:xfrm flipH="1">
            <a:off x="-9525" y="2167987"/>
            <a:ext cx="506413" cy="92075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-13494" y="2816865"/>
            <a:ext cx="506413" cy="200025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0" y="3669840"/>
            <a:ext cx="503238" cy="344487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-9525" y="4336181"/>
            <a:ext cx="502444" cy="687388"/>
          </a:xfrm>
          <a:prstGeom prst="line">
            <a:avLst/>
          </a:prstGeom>
          <a:ln w="19050" cmpd="sng">
            <a:solidFill>
              <a:schemeClr val="accent6">
                <a:lumMod val="75000"/>
              </a:scheme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institutes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Aix-Marseille Université institutes</a:t>
            </a:r>
          </a:p>
        </p:txBody>
      </p:sp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676900" y="1165225"/>
            <a:ext cx="34671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66329" y="2033115"/>
            <a:ext cx="8089842" cy="452596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b="0" dirty="0" err="1"/>
              <a:t>Created</a:t>
            </a:r>
            <a:r>
              <a:rPr lang="fr-FR" sz="1600" b="0" dirty="0"/>
              <a:t> </a:t>
            </a:r>
            <a:r>
              <a:rPr lang="fr-FR" sz="1600" b="0" dirty="0" err="1"/>
              <a:t>mid</a:t>
            </a:r>
            <a:r>
              <a:rPr lang="fr-FR" sz="1600" b="0" dirty="0"/>
              <a:t> 2019, </a:t>
            </a:r>
            <a:r>
              <a:rPr lang="en-US" sz="1600" b="0" dirty="0"/>
              <a:t>the result of a transdisciplinary approach based on </a:t>
            </a:r>
            <a:r>
              <a:rPr lang="en-US" sz="1600" dirty="0"/>
              <a:t>the research units and faculties of the university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0" dirty="0"/>
              <a:t>At the cutting edge of innovation, these institutes for research and education promote Aix-Marseille Université as a </a:t>
            </a:r>
            <a:r>
              <a:rPr lang="en-US" sz="1600" b="0" dirty="0" err="1"/>
              <a:t>centre</a:t>
            </a:r>
            <a:r>
              <a:rPr lang="en-US" sz="1600" b="0" dirty="0"/>
              <a:t> of excellence, with the aim of </a:t>
            </a:r>
            <a:r>
              <a:rPr lang="en-US" sz="1600" dirty="0"/>
              <a:t>increasing the visibility of the institution at the national and international levels</a:t>
            </a:r>
            <a:r>
              <a:rPr lang="en-US" sz="1600" b="0" dirty="0"/>
              <a:t>.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0" dirty="0"/>
              <a:t>Their uniqueness is </a:t>
            </a:r>
            <a:r>
              <a:rPr lang="en-US" sz="1600" dirty="0"/>
              <a:t>to combine high-level education and intensive research </a:t>
            </a:r>
            <a:r>
              <a:rPr lang="en-US" sz="1600" b="0" dirty="0"/>
              <a:t>within Graduate school, delivering an excellent training.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b="0" dirty="0" err="1"/>
              <a:t>Their</a:t>
            </a:r>
            <a:r>
              <a:rPr lang="fr-FR" sz="1600" b="0" dirty="0"/>
              <a:t> main challenges: </a:t>
            </a:r>
          </a:p>
          <a:p>
            <a:pPr marL="444500" lvl="2" indent="-2635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to generate new knowledge and know-how through the prism of </a:t>
            </a:r>
            <a:r>
              <a:rPr lang="en-US" sz="1600" dirty="0" err="1"/>
              <a:t>interdisciplinarity</a:t>
            </a:r>
            <a:r>
              <a:rPr lang="en-US" sz="1600" dirty="0"/>
              <a:t>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/>
              <a:t>to bring out talent, to attract the best researchers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600" dirty="0"/>
              <a:t>to </a:t>
            </a:r>
            <a:r>
              <a:rPr lang="fr-FR" sz="1600" dirty="0" err="1"/>
              <a:t>obtain</a:t>
            </a:r>
            <a:r>
              <a:rPr lang="fr-FR" sz="1600" dirty="0"/>
              <a:t> </a:t>
            </a:r>
            <a:r>
              <a:rPr lang="fr-FR" sz="1600" dirty="0" err="1"/>
              <a:t>external</a:t>
            </a:r>
            <a:r>
              <a:rPr lang="fr-FR" sz="1600" dirty="0"/>
              <a:t> </a:t>
            </a:r>
            <a:r>
              <a:rPr lang="fr-FR" sz="1600" dirty="0" err="1"/>
              <a:t>funding</a:t>
            </a:r>
            <a:endParaRPr lang="fr-FR" sz="1600" b="0" dirty="0"/>
          </a:p>
          <a:p>
            <a:pPr marL="0" indent="0">
              <a:buFont typeface="Arial" charset="0"/>
              <a:buNone/>
              <a:defRPr/>
            </a:pP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19172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32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687786" y="1165225"/>
            <a:ext cx="345621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88101" y="2288931"/>
            <a:ext cx="4205424" cy="824385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To be a place for the </a:t>
            </a:r>
            <a:r>
              <a:rPr lang="en-US" sz="1200" dirty="0"/>
              <a:t>emergence of new inter-team</a:t>
            </a:r>
            <a:r>
              <a:rPr lang="en-US" sz="1200" b="0" dirty="0"/>
              <a:t>, disciplinary or interdisciplinary collaborations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To conduct a prospective approach, i.e. to carry a vision for the future on a given scientific research theme and to support its implementation</a:t>
            </a:r>
            <a:endParaRPr lang="fr-FR" sz="1600" b="0" dirty="0"/>
          </a:p>
        </p:txBody>
      </p:sp>
      <p:sp>
        <p:nvSpPr>
          <p:cNvPr id="3" name="Pentagone 2"/>
          <p:cNvSpPr/>
          <p:nvPr/>
        </p:nvSpPr>
        <p:spPr>
          <a:xfrm>
            <a:off x="903515" y="1741716"/>
            <a:ext cx="1850571" cy="3701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1"/>
          <p:cNvSpPr>
            <a:spLocks noGrp="1"/>
          </p:cNvSpPr>
          <p:nvPr>
            <p:ph sz="half" idx="1"/>
          </p:nvPr>
        </p:nvSpPr>
        <p:spPr>
          <a:xfrm>
            <a:off x="4787954" y="2288931"/>
            <a:ext cx="4128436" cy="1245939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Establish a strong link between education and research link to train new generations of scientists based on the </a:t>
            </a:r>
            <a:r>
              <a:rPr lang="en-US" sz="1200" dirty="0"/>
              <a:t>graduate school </a:t>
            </a:r>
            <a:r>
              <a:rPr lang="en-US" sz="1200" b="0" dirty="0"/>
              <a:t>model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To promote a far-reaching and farsighted </a:t>
            </a:r>
            <a:r>
              <a:rPr lang="en-US" sz="1200" dirty="0"/>
              <a:t>international policy</a:t>
            </a:r>
            <a:endParaRPr lang="fr-FR" sz="1200" dirty="0"/>
          </a:p>
        </p:txBody>
      </p:sp>
      <p:sp>
        <p:nvSpPr>
          <p:cNvPr id="14" name="Pentagone 13"/>
          <p:cNvSpPr/>
          <p:nvPr/>
        </p:nvSpPr>
        <p:spPr>
          <a:xfrm>
            <a:off x="5203368" y="1741716"/>
            <a:ext cx="1850571" cy="3701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8" name="Espace réservé du contenu 1"/>
          <p:cNvSpPr>
            <a:spLocks noGrp="1"/>
          </p:cNvSpPr>
          <p:nvPr>
            <p:ph sz="half" idx="1"/>
          </p:nvPr>
        </p:nvSpPr>
        <p:spPr>
          <a:xfrm>
            <a:off x="482650" y="4259246"/>
            <a:ext cx="4116565" cy="1809536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To develop and attract </a:t>
            </a:r>
            <a:r>
              <a:rPr lang="en-US" sz="1200" dirty="0"/>
              <a:t>talented people </a:t>
            </a:r>
            <a:r>
              <a:rPr lang="en-US" sz="1200" b="0" dirty="0"/>
              <a:t>(national and international students, research engineers, research teaching fellows)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To draw attention to the institute’s core thematic areas and be better placed </a:t>
            </a:r>
            <a:r>
              <a:rPr lang="en-US" sz="1200" dirty="0"/>
              <a:t>for international outreach, </a:t>
            </a:r>
            <a:r>
              <a:rPr lang="en-US" sz="1200" b="0" dirty="0"/>
              <a:t>together with a consolidation of long term relationships with a number of academic partners</a:t>
            </a:r>
            <a:endParaRPr lang="fr-FR" sz="1200" b="0" dirty="0"/>
          </a:p>
        </p:txBody>
      </p:sp>
      <p:sp>
        <p:nvSpPr>
          <p:cNvPr id="19" name="Pentagone 18"/>
          <p:cNvSpPr/>
          <p:nvPr/>
        </p:nvSpPr>
        <p:spPr>
          <a:xfrm>
            <a:off x="898063" y="3712031"/>
            <a:ext cx="3205851" cy="3701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Attractiveness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/ International</a:t>
            </a:r>
          </a:p>
        </p:txBody>
      </p:sp>
      <p:sp>
        <p:nvSpPr>
          <p:cNvPr id="20" name="Espace réservé du contenu 1"/>
          <p:cNvSpPr>
            <a:spLocks noGrp="1"/>
          </p:cNvSpPr>
          <p:nvPr>
            <p:ph sz="half" idx="1"/>
          </p:nvPr>
        </p:nvSpPr>
        <p:spPr>
          <a:xfrm>
            <a:off x="4787954" y="4259186"/>
            <a:ext cx="4128436" cy="1809536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Strengthen collaborations with </a:t>
            </a:r>
            <a:r>
              <a:rPr lang="en-US" sz="1200" dirty="0"/>
              <a:t>socio-economic and cultural key players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Develop </a:t>
            </a:r>
            <a:r>
              <a:rPr lang="en-US" sz="1200" dirty="0"/>
              <a:t>vocational training </a:t>
            </a:r>
            <a:r>
              <a:rPr lang="en-US" sz="1200" b="0" dirty="0"/>
              <a:t>practice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Collaborate with </a:t>
            </a:r>
            <a:r>
              <a:rPr lang="en-US" sz="1200" dirty="0"/>
              <a:t>innovation stakeholders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Enhance the value of Aix-Marseille Université </a:t>
            </a:r>
            <a:r>
              <a:rPr lang="en-US" sz="1200" dirty="0"/>
              <a:t>technological platforms</a:t>
            </a:r>
            <a:endParaRPr lang="fr-FR" sz="1200" dirty="0"/>
          </a:p>
        </p:txBody>
      </p:sp>
      <p:sp>
        <p:nvSpPr>
          <p:cNvPr id="21" name="Pentagone 20"/>
          <p:cNvSpPr/>
          <p:nvPr/>
        </p:nvSpPr>
        <p:spPr>
          <a:xfrm>
            <a:off x="5203367" y="3603171"/>
            <a:ext cx="3347361" cy="4789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Innovation &amp; cultural and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socio-economic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impact </a:t>
            </a:r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dirty="0"/>
              <a:t>Aix-Marseille Université institutes</a:t>
            </a: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Aix-Marseille Université institutes</a:t>
            </a:r>
          </a:p>
        </p:txBody>
      </p:sp>
    </p:spTree>
    <p:extLst>
      <p:ext uri="{BB962C8B-B14F-4D97-AF65-F5344CB8AC3E}">
        <p14:creationId xmlns:p14="http://schemas.microsoft.com/office/powerpoint/2010/main" val="2611015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98FE4-29CF-8746-8F15-9AE94B3A552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33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715000" y="1165225"/>
            <a:ext cx="3429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dirty="0"/>
              <a:t>Aix-Marseille Université institutes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941513" y="171450"/>
            <a:ext cx="6053137" cy="401638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Aix-Marseille Université institutes</a:t>
            </a:r>
          </a:p>
        </p:txBody>
      </p:sp>
      <p:sp>
        <p:nvSpPr>
          <p:cNvPr id="16" name="Espace réservé du contenu 1"/>
          <p:cNvSpPr>
            <a:spLocks noGrp="1"/>
          </p:cNvSpPr>
          <p:nvPr>
            <p:ph sz="half" idx="1"/>
          </p:nvPr>
        </p:nvSpPr>
        <p:spPr>
          <a:xfrm>
            <a:off x="488101" y="1907931"/>
            <a:ext cx="3964156" cy="579741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b="0" dirty="0"/>
              <a:t>Institute for Cancer and </a:t>
            </a:r>
            <a:r>
              <a:rPr lang="fr-FR" sz="1200" b="0" dirty="0" err="1"/>
              <a:t>Immunology</a:t>
            </a:r>
            <a:r>
              <a:rPr lang="fr-FR" sz="1200" b="0" dirty="0"/>
              <a:t>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Marseille Imaging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Mediterranean Archaeology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</a:t>
            </a:r>
            <a:r>
              <a:rPr lang="en-US" sz="1200" b="0" dirty="0" err="1"/>
              <a:t>NeuroMarseille</a:t>
            </a:r>
            <a:endParaRPr lang="en-US" sz="1200" b="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Aix-Marseille Institute for Creativity and Innovations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Marseille Rare diseases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Microbiology, Bioenergy and Biotechnology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Physics of the Universe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Archimedes Mathematics and Computer Science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Mechanical Science and Engineering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endParaRPr lang="en-US" sz="1200" b="0" dirty="0"/>
          </a:p>
        </p:txBody>
      </p:sp>
      <p:sp>
        <p:nvSpPr>
          <p:cNvPr id="17" name="Pentagone 16"/>
          <p:cNvSpPr/>
          <p:nvPr/>
        </p:nvSpPr>
        <p:spPr>
          <a:xfrm>
            <a:off x="903515" y="1360716"/>
            <a:ext cx="1850571" cy="3701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18 institutes</a:t>
            </a:r>
          </a:p>
        </p:txBody>
      </p:sp>
      <p:sp>
        <p:nvSpPr>
          <p:cNvPr id="18" name="Espace réservé du contenu 1"/>
          <p:cNvSpPr>
            <a:spLocks noGrp="1"/>
          </p:cNvSpPr>
          <p:nvPr>
            <p:ph sz="half" idx="1"/>
          </p:nvPr>
        </p:nvSpPr>
        <p:spPr>
          <a:xfrm>
            <a:off x="488101" y="5848847"/>
            <a:ext cx="4317943" cy="1727481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200" b="0" dirty="0" err="1"/>
              <a:t>Energy</a:t>
            </a:r>
            <a:endParaRPr lang="fr-FR" sz="1200" b="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Environment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Health and life sciences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endParaRPr lang="fr-FR" sz="1600" b="0" dirty="0"/>
          </a:p>
        </p:txBody>
      </p:sp>
      <p:sp>
        <p:nvSpPr>
          <p:cNvPr id="19" name="Pentagone 18"/>
          <p:cNvSpPr/>
          <p:nvPr/>
        </p:nvSpPr>
        <p:spPr>
          <a:xfrm>
            <a:off x="903515" y="5397303"/>
            <a:ext cx="4261758" cy="37011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Interdiciplinary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ce réservé du contenu 1"/>
          <p:cNvSpPr>
            <a:spLocks noGrp="1"/>
          </p:cNvSpPr>
          <p:nvPr>
            <p:ph sz="half" idx="1"/>
          </p:nvPr>
        </p:nvSpPr>
        <p:spPr>
          <a:xfrm>
            <a:off x="4735282" y="1907931"/>
            <a:ext cx="4262803" cy="579741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of Mediterranean Societies in Transition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Mediterranean Institute for the Environmental Transition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Fusion and Instrumentation Sciences in Nuclear Environments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Advanced Materials and Nanotechnologies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Aix-Marseille Institute for Public Health Sciences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for Ocean Sciences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</a:t>
            </a:r>
            <a:r>
              <a:rPr lang="en-US" sz="1200" b="0" dirty="0" err="1"/>
              <a:t>Laënnec</a:t>
            </a:r>
            <a:r>
              <a:rPr lang="en-US" sz="1200" b="0" dirty="0"/>
              <a:t> - Digital sciences and AI for health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Institute </a:t>
            </a:r>
            <a:r>
              <a:rPr lang="en-US" sz="1200" b="0" dirty="0" err="1"/>
              <a:t>Origines</a:t>
            </a:r>
            <a:r>
              <a:rPr lang="en-US" sz="1200" b="0" dirty="0"/>
              <a:t> – From the formation of planets to the emergence of life</a:t>
            </a:r>
            <a:endParaRPr lang="fr-FR" sz="1200" b="0" dirty="0"/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1EC9D61C-474D-48DD-B601-8BE94F044E4C}"/>
              </a:ext>
            </a:extLst>
          </p:cNvPr>
          <p:cNvSpPr txBox="1">
            <a:spLocks/>
          </p:cNvSpPr>
          <p:nvPr/>
        </p:nvSpPr>
        <p:spPr bwMode="auto">
          <a:xfrm>
            <a:off x="4735283" y="5844528"/>
            <a:ext cx="4317943" cy="172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 dirty="0"/>
              <a:t>Advanced sciences and technologies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0"/>
              <a:t>Humanities</a:t>
            </a:r>
            <a:endParaRPr lang="en-US" sz="1200" b="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94911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pc="-60" dirty="0"/>
              <a:t>One of the few IDEX (Initiative of Excellence) </a:t>
            </a:r>
            <a:r>
              <a:rPr lang="fr-FR" spc="-60" dirty="0" err="1"/>
              <a:t>awarded</a:t>
            </a:r>
            <a:r>
              <a:rPr lang="fr-FR" spc="-60" dirty="0"/>
              <a:t> </a:t>
            </a:r>
            <a:r>
              <a:rPr lang="fr-FR" spc="-60" dirty="0" err="1"/>
              <a:t>universities</a:t>
            </a:r>
            <a:endParaRPr lang="fr-FR" spc="-6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096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C926BF-467B-E54E-8FBA-49E18E108F4B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34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35313" cy="4525963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fr-FR" sz="2000" b="0" dirty="0"/>
              <a:t>A </a:t>
            </a:r>
            <a:r>
              <a:rPr lang="fr-FR" sz="2000" b="0" dirty="0" err="1"/>
              <a:t>funding</a:t>
            </a:r>
            <a:r>
              <a:rPr lang="fr-FR" sz="2000" b="0" dirty="0"/>
              <a:t> in capital </a:t>
            </a:r>
            <a:br>
              <a:rPr lang="fr-FR" sz="2000" b="0" dirty="0"/>
            </a:br>
            <a:r>
              <a:rPr lang="fr-FR" sz="2000" b="0" dirty="0"/>
              <a:t>of €750 Million</a:t>
            </a:r>
          </a:p>
          <a:p>
            <a:pPr marL="0" indent="0" algn="ctr">
              <a:buFont typeface="Arial" charset="0"/>
              <a:buNone/>
              <a:defRPr/>
            </a:pPr>
            <a:endParaRPr lang="fr-FR" sz="2000" dirty="0"/>
          </a:p>
          <a:p>
            <a:pPr marL="0" indent="0" algn="ctr">
              <a:buFont typeface="Arial" charset="0"/>
              <a:buNone/>
              <a:defRPr/>
            </a:pPr>
            <a:r>
              <a:rPr lang="fr-FR" sz="2000" dirty="0"/>
              <a:t>or €26 Million/</a:t>
            </a:r>
            <a:r>
              <a:rPr lang="fr-FR" sz="2000" dirty="0" err="1"/>
              <a:t>year</a:t>
            </a:r>
            <a:endParaRPr lang="fr-FR" sz="2000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One of the few IDEX (Initiative of Excellence) </a:t>
            </a:r>
            <a:r>
              <a:rPr lang="fr-FR" dirty="0" err="1"/>
              <a:t>awarded</a:t>
            </a:r>
            <a:r>
              <a:rPr lang="fr-FR" dirty="0"/>
              <a:t> </a:t>
            </a:r>
            <a:r>
              <a:rPr lang="fr-FR" dirty="0" err="1"/>
              <a:t>universities</a:t>
            </a:r>
            <a:endParaRPr lang="fr-FR" dirty="0"/>
          </a:p>
        </p:txBody>
      </p:sp>
      <p:sp>
        <p:nvSpPr>
          <p:cNvPr id="41987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4B257-54F9-074E-9CBD-E5EC9F9A7680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2297113" y="1563688"/>
            <a:ext cx="68468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</p:nvPr>
        </p:nvGraphicFramePr>
        <p:xfrm>
          <a:off x="3826290" y="1563688"/>
          <a:ext cx="474414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91" name="Image 11" descr="logo_amidexCMJ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3870325"/>
            <a:ext cx="20272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One of the 3 IDEX </a:t>
            </a:r>
            <a:r>
              <a:rPr lang="fr-FR" dirty="0" err="1"/>
              <a:t>awarded</a:t>
            </a:r>
            <a:r>
              <a:rPr lang="fr-FR" dirty="0"/>
              <a:t> French </a:t>
            </a:r>
            <a:r>
              <a:rPr lang="fr-FR" dirty="0" err="1"/>
              <a:t>universities</a:t>
            </a:r>
            <a:r>
              <a:rPr lang="fr-FR" dirty="0"/>
              <a:t> (</a:t>
            </a:r>
            <a:r>
              <a:rPr lang="fr-FR" dirty="0" err="1"/>
              <a:t>since</a:t>
            </a:r>
            <a:r>
              <a:rPr lang="fr-FR" dirty="0"/>
              <a:t> 2016)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3392869-072D-4BFB-978F-2B50CCAA619F}"/>
              </a:ext>
            </a:extLst>
          </p:cNvPr>
          <p:cNvGrpSpPr/>
          <p:nvPr/>
        </p:nvGrpSpPr>
        <p:grpSpPr>
          <a:xfrm>
            <a:off x="506413" y="6231146"/>
            <a:ext cx="8312263" cy="634540"/>
            <a:chOff x="506413" y="6231146"/>
            <a:chExt cx="8312263" cy="63454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6F066B6-9CE5-4DA6-A0F5-DFB4AD521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6360" y="6314204"/>
              <a:ext cx="1655745" cy="551482"/>
            </a:xfrm>
            <a:prstGeom prst="rect">
              <a:avLst/>
            </a:prstGeom>
          </p:spPr>
        </p:pic>
        <p:pic>
          <p:nvPicPr>
            <p:cNvPr id="30" name="Image 15" descr="CEA_logo_quadri-sur-fond-rouge.png">
              <a:extLst>
                <a:ext uri="{FF2B5EF4-FFF2-40B4-BE49-F238E27FC236}">
                  <a16:creationId xmlns:a16="http://schemas.microsoft.com/office/drawing/2014/main" id="{1CC1F845-532E-4E44-8D2A-148659F1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869" y="6363858"/>
              <a:ext cx="518370" cy="42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16" descr="logo_ird.png">
              <a:extLst>
                <a:ext uri="{FF2B5EF4-FFF2-40B4-BE49-F238E27FC236}">
                  <a16:creationId xmlns:a16="http://schemas.microsoft.com/office/drawing/2014/main" id="{A847B5D9-DAA8-4FAF-87D4-50483BA8C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945" y="6445219"/>
              <a:ext cx="1117083" cy="25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19" descr="Logo_sciencespoaix.png">
              <a:extLst>
                <a:ext uri="{FF2B5EF4-FFF2-40B4-BE49-F238E27FC236}">
                  <a16:creationId xmlns:a16="http://schemas.microsoft.com/office/drawing/2014/main" id="{92DE1FEE-B641-4F6C-BD4A-BF72CBD8A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388" y="6429028"/>
              <a:ext cx="741990" cy="29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25FCFB2-0776-4982-BCE9-8FCD8CF49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2" y="6333830"/>
              <a:ext cx="483816" cy="483816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552300AA-AB89-475A-9242-05E64504A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336" y="6396641"/>
              <a:ext cx="1022340" cy="395305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575210B4-A105-48AA-B73A-E19CA7583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13" y="6363858"/>
              <a:ext cx="1222557" cy="419046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1D71E60E-26EC-430F-8D4F-1654141A3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542" y="6231146"/>
              <a:ext cx="1149350" cy="586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00954" cy="4525963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endParaRPr lang="fr-FR" sz="2000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fr-FR" sz="2000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fr-FR" sz="2000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endParaRPr lang="fr-FR" sz="2000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1600" dirty="0">
                <a:latin typeface="Arial" charset="0"/>
                <a:ea typeface="ＭＳ Ｐゴシック" charset="0"/>
              </a:rPr>
              <a:t>5 </a:t>
            </a:r>
            <a:r>
              <a:rPr lang="fr-FR" sz="1600" dirty="0" err="1">
                <a:latin typeface="Arial" charset="0"/>
                <a:ea typeface="ＭＳ Ｐゴシック" charset="0"/>
              </a:rPr>
              <a:t>strategic</a:t>
            </a:r>
            <a:r>
              <a:rPr lang="fr-FR" sz="1600" dirty="0">
                <a:latin typeface="Arial" charset="0"/>
                <a:ea typeface="ＭＳ Ｐゴシック" charset="0"/>
              </a:rPr>
              <a:t> </a:t>
            </a:r>
            <a:r>
              <a:rPr lang="fr-FR" sz="1600" dirty="0" err="1">
                <a:latin typeface="Arial" charset="0"/>
                <a:ea typeface="ＭＳ Ｐゴシック" charset="0"/>
              </a:rPr>
              <a:t>priorities</a:t>
            </a:r>
            <a:endParaRPr lang="fr-FR" sz="1600" dirty="0">
              <a:latin typeface="Arial" charset="0"/>
              <a:ea typeface="ＭＳ Ｐゴシック" charset="0"/>
            </a:endParaRPr>
          </a:p>
          <a:p>
            <a:pPr marL="0" indent="0" algn="ctr">
              <a:buFont typeface="Arial" charset="0"/>
              <a:buNone/>
            </a:pPr>
            <a:r>
              <a:rPr lang="fr-FR" sz="1600" b="0" dirty="0">
                <a:latin typeface="Arial" charset="0"/>
                <a:ea typeface="ＭＳ Ｐゴシック" charset="0"/>
              </a:rPr>
              <a:t>A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leverage</a:t>
            </a:r>
            <a:r>
              <a:rPr lang="fr-FR" sz="1600" b="0" dirty="0">
                <a:latin typeface="Arial" charset="0"/>
                <a:ea typeface="ＭＳ Ｐゴシック" charset="0"/>
              </a:rPr>
              <a:t>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tool</a:t>
            </a:r>
            <a:r>
              <a:rPr lang="fr-FR" sz="1600" b="0" dirty="0">
                <a:latin typeface="Arial" charset="0"/>
                <a:ea typeface="ＭＳ Ｐゴシック" charset="0"/>
              </a:rPr>
              <a:t> for Aix-Marseille Université 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r>
              <a:rPr lang="fr-FR" sz="1600" b="0" dirty="0">
                <a:latin typeface="Arial" charset="0"/>
                <a:ea typeface="ＭＳ Ｐゴシック" charset="0"/>
              </a:rPr>
              <a:t>to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fund</a:t>
            </a:r>
            <a:r>
              <a:rPr lang="fr-FR" sz="1600" b="0" dirty="0">
                <a:latin typeface="Arial" charset="0"/>
                <a:ea typeface="ＭＳ Ｐゴシック" charset="0"/>
              </a:rPr>
              <a:t>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cutting-edge</a:t>
            </a:r>
            <a:r>
              <a:rPr lang="fr-FR" sz="1600" b="0" dirty="0">
                <a:latin typeface="Arial" charset="0"/>
                <a:ea typeface="ＭＳ Ｐゴシック" charset="0"/>
              </a:rPr>
              <a:t> </a:t>
            </a:r>
            <a:br>
              <a:rPr lang="fr-FR" sz="1600" b="0" dirty="0">
                <a:latin typeface="Arial" charset="0"/>
                <a:ea typeface="ＭＳ Ｐゴシック" charset="0"/>
              </a:rPr>
            </a:br>
            <a:r>
              <a:rPr lang="fr-FR" sz="1600" b="0" dirty="0" err="1">
                <a:latin typeface="Arial" charset="0"/>
                <a:ea typeface="ＭＳ Ｐゴシック" charset="0"/>
              </a:rPr>
              <a:t>academic</a:t>
            </a:r>
            <a:r>
              <a:rPr lang="fr-FR" sz="1600" b="0" dirty="0">
                <a:latin typeface="Arial" charset="0"/>
                <a:ea typeface="ＭＳ Ｐゴシック" charset="0"/>
              </a:rPr>
              <a:t>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projects</a:t>
            </a:r>
            <a:endParaRPr lang="fr-FR" b="0" dirty="0">
              <a:latin typeface="Arial" charset="0"/>
              <a:ea typeface="ＭＳ Ｐゴシック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One of the 3 IDEX </a:t>
            </a:r>
            <a:r>
              <a:rPr lang="fr-FR" dirty="0" err="1"/>
              <a:t>awarded</a:t>
            </a:r>
            <a:r>
              <a:rPr lang="fr-FR" dirty="0"/>
              <a:t> French </a:t>
            </a:r>
            <a:r>
              <a:rPr lang="fr-FR" dirty="0" err="1"/>
              <a:t>universities</a:t>
            </a:r>
            <a:r>
              <a:rPr lang="fr-FR" dirty="0"/>
              <a:t> (</a:t>
            </a:r>
            <a:r>
              <a:rPr lang="fr-FR" dirty="0" err="1"/>
              <a:t>since</a:t>
            </a:r>
            <a:r>
              <a:rPr lang="fr-FR" dirty="0"/>
              <a:t> 2016)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One of the few IDEX (Initiative of Excellence) </a:t>
            </a:r>
            <a:r>
              <a:rPr lang="fr-FR" dirty="0" err="1"/>
              <a:t>awarded</a:t>
            </a:r>
            <a:r>
              <a:rPr lang="fr-FR" dirty="0"/>
              <a:t> </a:t>
            </a:r>
            <a:r>
              <a:rPr lang="fr-FR" dirty="0" err="1"/>
              <a:t>universities</a:t>
            </a:r>
            <a:endParaRPr lang="fr-FR" dirty="0"/>
          </a:p>
        </p:txBody>
      </p:sp>
      <p:sp>
        <p:nvSpPr>
          <p:cNvPr id="43012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E27244-A545-EE4A-92EB-FD4D199B593C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36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2297113" y="1563688"/>
            <a:ext cx="68468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Espace réservé du contenu 20"/>
          <p:cNvGraphicFramePr>
            <a:graphicFrameLocks noGrp="1"/>
          </p:cNvGraphicFramePr>
          <p:nvPr>
            <p:ph sz="half" idx="2"/>
          </p:nvPr>
        </p:nvGraphicFramePr>
        <p:xfrm>
          <a:off x="4216626" y="1626370"/>
          <a:ext cx="416537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7" name="ZoneTexte 8"/>
          <p:cNvSpPr txBox="1">
            <a:spLocks noChangeArrowheads="1"/>
          </p:cNvSpPr>
          <p:nvPr/>
        </p:nvSpPr>
        <p:spPr bwMode="auto">
          <a:xfrm>
            <a:off x="227013" y="1858963"/>
            <a:ext cx="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1000" b="1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pic>
        <p:nvPicPr>
          <p:cNvPr id="43018" name="Image 21" descr="logo_amidexCMJ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878138"/>
            <a:ext cx="29733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CB8598A8-90EA-4E3F-8BEF-6F8266C6AD5B}"/>
              </a:ext>
            </a:extLst>
          </p:cNvPr>
          <p:cNvGrpSpPr/>
          <p:nvPr/>
        </p:nvGrpSpPr>
        <p:grpSpPr>
          <a:xfrm>
            <a:off x="506413" y="6231146"/>
            <a:ext cx="8312263" cy="634540"/>
            <a:chOff x="506413" y="6231146"/>
            <a:chExt cx="8312263" cy="63454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665E3ED-0EA9-4FB3-B300-3C6C9ED52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6360" y="6314204"/>
              <a:ext cx="1655745" cy="551482"/>
            </a:xfrm>
            <a:prstGeom prst="rect">
              <a:avLst/>
            </a:prstGeom>
          </p:spPr>
        </p:pic>
        <p:pic>
          <p:nvPicPr>
            <p:cNvPr id="24" name="Image 15" descr="CEA_logo_quadri-sur-fond-rouge.png">
              <a:extLst>
                <a:ext uri="{FF2B5EF4-FFF2-40B4-BE49-F238E27FC236}">
                  <a16:creationId xmlns:a16="http://schemas.microsoft.com/office/drawing/2014/main" id="{5B518FF5-A879-428E-8048-598A3525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869" y="6363858"/>
              <a:ext cx="518370" cy="42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16" descr="logo_ird.png">
              <a:extLst>
                <a:ext uri="{FF2B5EF4-FFF2-40B4-BE49-F238E27FC236}">
                  <a16:creationId xmlns:a16="http://schemas.microsoft.com/office/drawing/2014/main" id="{6C238E80-0382-4CD7-93FB-66BFCE579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945" y="6445219"/>
              <a:ext cx="1117083" cy="25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19" descr="Logo_sciencespoaix.png">
              <a:extLst>
                <a:ext uri="{FF2B5EF4-FFF2-40B4-BE49-F238E27FC236}">
                  <a16:creationId xmlns:a16="http://schemas.microsoft.com/office/drawing/2014/main" id="{6FED5FED-D75F-4896-B7C1-0709AA4C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388" y="6429028"/>
              <a:ext cx="741990" cy="29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379EFEDB-2063-48A9-B89C-FC56E4F0C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2" y="6333830"/>
              <a:ext cx="483816" cy="483816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6F3E62D-B029-451C-AB00-36FA7234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336" y="6396641"/>
              <a:ext cx="1022340" cy="39530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DC4B79F-F630-47B1-AD2D-ABF12DB5C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13" y="6363858"/>
              <a:ext cx="1222557" cy="419046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8C54547D-B141-4334-921E-BF151E521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542" y="6231146"/>
              <a:ext cx="1149350" cy="586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0899" y="1357526"/>
            <a:ext cx="3675443" cy="3201380"/>
          </a:xfrm>
        </p:spPr>
        <p:txBody>
          <a:bodyPr anchor="ctr"/>
          <a:lstStyle/>
          <a:p>
            <a:pPr marL="14288" indent="0">
              <a:buNone/>
              <a:tabLst>
                <a:tab pos="268288" algn="l"/>
              </a:tabLst>
              <a:defRPr/>
            </a:pPr>
            <a:r>
              <a:rPr lang="fr-FR" sz="1600" b="0" dirty="0"/>
              <a:t>PIA 2 :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22 </a:t>
            </a:r>
            <a:r>
              <a:rPr lang="fr-FR" sz="1500" b="0" dirty="0" err="1"/>
              <a:t>Laboratories</a:t>
            </a:r>
            <a:r>
              <a:rPr lang="fr-FR" sz="1500" b="0" dirty="0"/>
              <a:t> of Excellence (LABEX),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11 </a:t>
            </a:r>
            <a:r>
              <a:rPr lang="fr-FR" sz="1500" b="0" dirty="0" err="1"/>
              <a:t>Equipments</a:t>
            </a:r>
            <a:r>
              <a:rPr lang="fr-FR" sz="1500" b="0" dirty="0"/>
              <a:t> of Excellence (EQUIPEX),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5 Carnot institutes,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2 Convergence institutes,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2 RHU,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1 </a:t>
            </a:r>
            <a:r>
              <a:rPr lang="fr-FR" sz="1500" b="0" dirty="0" err="1"/>
              <a:t>Development</a:t>
            </a:r>
            <a:r>
              <a:rPr lang="fr-FR" sz="1500" b="0" dirty="0"/>
              <a:t> structure (SATT),</a:t>
            </a:r>
          </a:p>
          <a:p>
            <a:pPr marL="173038" indent="-158750">
              <a:buFontTx/>
              <a:buChar char="-"/>
              <a:tabLst>
                <a:tab pos="268288" algn="l"/>
              </a:tabLst>
              <a:defRPr/>
            </a:pPr>
            <a:r>
              <a:rPr lang="fr-FR" sz="1500" b="0" dirty="0"/>
              <a:t>	1 </a:t>
            </a:r>
            <a:r>
              <a:rPr lang="fr-FR" sz="1500" b="0" dirty="0" err="1"/>
              <a:t>Hospital-University</a:t>
            </a:r>
            <a:r>
              <a:rPr lang="fr-FR" sz="1500" b="0" dirty="0"/>
              <a:t> Institute (IHU)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842963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sz="2200" dirty="0" err="1"/>
              <a:t>Other</a:t>
            </a:r>
            <a:r>
              <a:rPr lang="fr-FR" sz="2200" dirty="0"/>
              <a:t> </a:t>
            </a:r>
            <a:r>
              <a:rPr lang="fr-FR" sz="2200" dirty="0" err="1"/>
              <a:t>projects</a:t>
            </a:r>
            <a:r>
              <a:rPr lang="fr-FR" sz="2200" dirty="0"/>
              <a:t> </a:t>
            </a:r>
            <a:r>
              <a:rPr lang="fr-FR" sz="2200" dirty="0" err="1"/>
              <a:t>funded</a:t>
            </a:r>
            <a:r>
              <a:rPr lang="fr-FR" sz="2200" dirty="0"/>
              <a:t> by the </a:t>
            </a:r>
            <a:br>
              <a:rPr lang="fr-FR" sz="2200" dirty="0"/>
            </a:br>
            <a:r>
              <a:rPr lang="fr-FR" sz="2200" i="1" dirty="0"/>
              <a:t>Investissements d’Avenir </a:t>
            </a:r>
            <a:r>
              <a:rPr lang="fr-FR" sz="2200" dirty="0"/>
              <a:t>Program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One of the few IDEX (Initiative of Excellence) </a:t>
            </a:r>
            <a:r>
              <a:rPr lang="fr-FR" dirty="0" err="1"/>
              <a:t>awarded</a:t>
            </a:r>
            <a:r>
              <a:rPr lang="fr-FR" dirty="0"/>
              <a:t> </a:t>
            </a:r>
            <a:r>
              <a:rPr lang="fr-FR" dirty="0" err="1"/>
              <a:t>universities</a:t>
            </a:r>
            <a:endParaRPr lang="fr-FR" dirty="0"/>
          </a:p>
        </p:txBody>
      </p:sp>
      <p:sp>
        <p:nvSpPr>
          <p:cNvPr id="44036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4B379E-4D4F-754C-9357-385C9B466D11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37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0" name="ZoneTexte 8"/>
          <p:cNvSpPr txBox="1">
            <a:spLocks noChangeArrowheads="1"/>
          </p:cNvSpPr>
          <p:nvPr/>
        </p:nvSpPr>
        <p:spPr bwMode="auto">
          <a:xfrm>
            <a:off x="227013" y="1858963"/>
            <a:ext cx="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fr-FR" sz="1000" b="1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sp>
        <p:nvSpPr>
          <p:cNvPr id="28" name="Espace réservé du contenu 1"/>
          <p:cNvSpPr txBox="1">
            <a:spLocks/>
          </p:cNvSpPr>
          <p:nvPr/>
        </p:nvSpPr>
        <p:spPr bwMode="auto">
          <a:xfrm>
            <a:off x="3865140" y="1460813"/>
            <a:ext cx="5221735" cy="40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600" b="0" dirty="0"/>
              <a:t>PIA 3 : </a:t>
            </a:r>
            <a:r>
              <a:rPr lang="en-US" sz="1600" dirty="0"/>
              <a:t>5 major projects for student success</a:t>
            </a:r>
            <a:r>
              <a:rPr lang="en-US" sz="1600" b="0" dirty="0"/>
              <a:t>, including</a:t>
            </a:r>
            <a:r>
              <a:rPr lang="fr-FR" sz="1600" b="0" dirty="0"/>
              <a:t>:</a:t>
            </a:r>
          </a:p>
          <a:p>
            <a:pPr>
              <a:buFontTx/>
              <a:buChar char="-"/>
              <a:defRPr/>
            </a:pPr>
            <a:r>
              <a:rPr lang="fr-FR" dirty="0"/>
              <a:t>DREAM-U</a:t>
            </a:r>
            <a:r>
              <a:rPr lang="fr-FR" b="0" dirty="0"/>
              <a:t> « Dessine ton </a:t>
            </a:r>
            <a:r>
              <a:rPr lang="fr-FR" b="0" dirty="0" err="1"/>
              <a:t>PaRcours</a:t>
            </a:r>
            <a:r>
              <a:rPr lang="fr-FR" b="0" dirty="0"/>
              <a:t> vers la </a:t>
            </a:r>
            <a:r>
              <a:rPr lang="fr-FR" b="0" dirty="0" err="1"/>
              <a:t>REussite</a:t>
            </a:r>
            <a:r>
              <a:rPr lang="fr-FR" b="0" dirty="0"/>
              <a:t> à </a:t>
            </a:r>
            <a:r>
              <a:rPr lang="fr-FR" b="0" dirty="0" err="1"/>
              <a:t>AixMarseille</a:t>
            </a:r>
            <a:r>
              <a:rPr lang="fr-FR" b="0" dirty="0"/>
              <a:t> Université »</a:t>
            </a:r>
            <a:br>
              <a:rPr lang="fr-FR" b="0" dirty="0"/>
            </a:br>
            <a:r>
              <a:rPr lang="fr-FR" b="0" dirty="0" err="1"/>
              <a:t>Funding</a:t>
            </a:r>
            <a:r>
              <a:rPr lang="fr-FR" b="0" dirty="0"/>
              <a:t> of 10 400 000€ for 10 </a:t>
            </a:r>
            <a:r>
              <a:rPr lang="fr-FR" b="0" dirty="0" err="1"/>
              <a:t>years</a:t>
            </a:r>
            <a:endParaRPr lang="fr-FR" b="0" dirty="0"/>
          </a:p>
          <a:p>
            <a:pPr>
              <a:buFontTx/>
              <a:buChar char="-"/>
              <a:defRPr/>
            </a:pPr>
            <a:r>
              <a:rPr lang="fr-FR" dirty="0"/>
              <a:t>PANORAMA</a:t>
            </a:r>
            <a:r>
              <a:rPr lang="fr-FR" b="0" dirty="0"/>
              <a:t> « Pour </a:t>
            </a:r>
            <a:r>
              <a:rPr lang="fr-FR" b="0" dirty="0" err="1"/>
              <a:t>l’AccompagNement</a:t>
            </a:r>
            <a:r>
              <a:rPr lang="fr-FR" b="0" dirty="0"/>
              <a:t> à l’Orientation et à la Réussite à Aix-Marseille Avignon et Toulon »</a:t>
            </a:r>
            <a:br>
              <a:rPr lang="fr-FR" b="0" dirty="0"/>
            </a:br>
            <a:r>
              <a:rPr lang="fr-FR" b="0" dirty="0" err="1"/>
              <a:t>Funding</a:t>
            </a:r>
            <a:r>
              <a:rPr lang="fr-FR" b="0" dirty="0"/>
              <a:t> of  7 500 000 € for </a:t>
            </a:r>
            <a:r>
              <a:rPr lang="fr-FR" b="0" dirty="0" err="1"/>
              <a:t>years</a:t>
            </a:r>
            <a:endParaRPr lang="fr-FR" b="0" dirty="0"/>
          </a:p>
          <a:p>
            <a:pPr>
              <a:buFontTx/>
              <a:buChar char="-"/>
              <a:defRPr/>
            </a:pPr>
            <a:r>
              <a:rPr lang="en-US" dirty="0"/>
              <a:t>TIGER</a:t>
            </a:r>
            <a:r>
              <a:rPr lang="en-US" b="0" dirty="0"/>
              <a:t> « Transform and Innovate in Graduate Education with Research » Funding of </a:t>
            </a:r>
            <a:r>
              <a:rPr lang="fr-FR" b="0" dirty="0"/>
              <a:t>23 000 000 € pour 9 </a:t>
            </a:r>
            <a:r>
              <a:rPr lang="fr-FR" b="0" dirty="0" err="1"/>
              <a:t>years</a:t>
            </a:r>
            <a:endParaRPr lang="fr-FR" b="0" dirty="0"/>
          </a:p>
          <a:p>
            <a:pPr>
              <a:buFontTx/>
              <a:buChar char="-"/>
              <a:defRPr/>
            </a:pPr>
            <a:r>
              <a:rPr lang="en-US" dirty="0" err="1"/>
              <a:t>IDeAL</a:t>
            </a:r>
            <a:r>
              <a:rPr lang="en-US" dirty="0"/>
              <a:t> </a:t>
            </a:r>
            <a:r>
              <a:rPr lang="en-US" b="0" dirty="0"/>
              <a:t>« Integration and Development at Aix-Marseille through Learning » Funding of </a:t>
            </a:r>
            <a:r>
              <a:rPr lang="fr-FR" b="0" dirty="0"/>
              <a:t>19 000 000 € for 9 </a:t>
            </a:r>
            <a:r>
              <a:rPr lang="fr-FR" b="0" dirty="0" err="1"/>
              <a:t>years</a:t>
            </a:r>
            <a:endParaRPr lang="fr-FR" b="0" dirty="0"/>
          </a:p>
          <a:p>
            <a:pPr>
              <a:buFontTx/>
              <a:buChar char="-"/>
              <a:defRPr/>
            </a:pPr>
            <a:r>
              <a:rPr lang="fr-FR" dirty="0"/>
              <a:t>AMPIRIC</a:t>
            </a:r>
            <a:r>
              <a:rPr lang="fr-FR" b="0" dirty="0"/>
              <a:t> « Aix-Marseille – Pôle d’Innovation, de Recherche, d’Enseignement pour l’Éducation » </a:t>
            </a:r>
            <a:br>
              <a:rPr lang="fr-FR" b="0" dirty="0"/>
            </a:br>
            <a:r>
              <a:rPr lang="fr-FR" b="0" dirty="0" err="1"/>
              <a:t>Funding</a:t>
            </a:r>
            <a:r>
              <a:rPr lang="fr-FR" b="0" dirty="0"/>
              <a:t> of 9 900 000 € for 10 </a:t>
            </a:r>
            <a:r>
              <a:rPr lang="fr-FR" b="0" dirty="0" err="1"/>
              <a:t>years</a:t>
            </a:r>
            <a:br>
              <a:rPr lang="fr-FR" b="0" dirty="0"/>
            </a:br>
            <a:r>
              <a:rPr lang="fr-FR" sz="900" b="0" dirty="0" err="1">
                <a:solidFill>
                  <a:schemeClr val="bg1"/>
                </a:solidFill>
              </a:rPr>
              <a:t>yzai</a:t>
            </a:r>
            <a:endParaRPr lang="fr-FR" sz="900" b="0" dirty="0">
              <a:solidFill>
                <a:schemeClr val="bg1"/>
              </a:solidFill>
            </a:endParaRPr>
          </a:p>
          <a:p>
            <a:pPr marL="0" indent="0" algn="ctr">
              <a:buNone/>
              <a:defRPr/>
            </a:pPr>
            <a:r>
              <a:rPr lang="fr-FR" sz="1200" b="0" dirty="0"/>
              <a:t>+ d’infos  </a:t>
            </a:r>
            <a:r>
              <a:rPr lang="fr-FR" sz="1200" b="0" dirty="0">
                <a:hlinkClick r:id="rId2"/>
              </a:rPr>
              <a:t>http://url.univ-amu.fr/lettreamu_projets-structurants</a:t>
            </a:r>
            <a:r>
              <a:rPr lang="fr-FR" sz="1200" b="0" dirty="0"/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8E54C97-D2AF-45F3-935D-4BDC03D9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918" y="388151"/>
            <a:ext cx="919584" cy="902449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9660274-43CB-4002-9829-F8E032CF330F}"/>
              </a:ext>
            </a:extLst>
          </p:cNvPr>
          <p:cNvCxnSpPr>
            <a:cxnSpLocks/>
          </p:cNvCxnSpPr>
          <p:nvPr/>
        </p:nvCxnSpPr>
        <p:spPr>
          <a:xfrm flipH="1">
            <a:off x="5022909" y="1426908"/>
            <a:ext cx="428332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5AB0340B-5B25-4EB2-8123-CFA6BB98B3A3}"/>
              </a:ext>
            </a:extLst>
          </p:cNvPr>
          <p:cNvSpPr txBox="1">
            <a:spLocks/>
          </p:cNvSpPr>
          <p:nvPr/>
        </p:nvSpPr>
        <p:spPr bwMode="auto">
          <a:xfrm>
            <a:off x="278304" y="4633947"/>
            <a:ext cx="3730307" cy="149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80000"/>
              <a:buAutoNum type="circleNumDbPlain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Wingdings" charset="0"/>
              <a:buChar char="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1600" b="0" dirty="0"/>
              <a:t>PIA 4 : 1 </a:t>
            </a:r>
            <a:r>
              <a:rPr lang="fr-FR" sz="1600" dirty="0"/>
              <a:t>major </a:t>
            </a:r>
            <a:r>
              <a:rPr lang="fr-FR" sz="1600" dirty="0" err="1"/>
              <a:t>project</a:t>
            </a:r>
            <a:r>
              <a:rPr lang="fr-FR" sz="1600" dirty="0"/>
              <a:t> </a:t>
            </a:r>
            <a:r>
              <a:rPr lang="en-US" sz="1600" b="0" dirty="0"/>
              <a:t>to participate </a:t>
            </a:r>
            <a:br>
              <a:rPr lang="en-US" sz="1600" b="0" dirty="0"/>
            </a:br>
            <a:r>
              <a:rPr lang="en-US" sz="1600" b="0" dirty="0"/>
              <a:t>in the </a:t>
            </a:r>
            <a:r>
              <a:rPr lang="en-US" sz="1600" dirty="0"/>
              <a:t>creation of value in the metropolitan area</a:t>
            </a:r>
            <a:endParaRPr lang="fr-FR" sz="1600" dirty="0"/>
          </a:p>
          <a:p>
            <a:pPr>
              <a:buFontTx/>
              <a:buChar char="-"/>
              <a:defRPr/>
            </a:pPr>
            <a:r>
              <a:rPr lang="fr-FR" sz="1500" dirty="0"/>
              <a:t>CISAM+ </a:t>
            </a:r>
          </a:p>
          <a:p>
            <a:pPr marL="0" indent="0">
              <a:buNone/>
              <a:defRPr/>
            </a:pPr>
            <a:r>
              <a:rPr lang="fr-FR" sz="1500" b="0" dirty="0" err="1"/>
              <a:t>Funding</a:t>
            </a:r>
            <a:r>
              <a:rPr lang="fr-FR" sz="1500" b="0" dirty="0"/>
              <a:t> of 40 000 000€ for 10 </a:t>
            </a:r>
            <a:r>
              <a:rPr lang="fr-FR" sz="1500" b="0" dirty="0" err="1"/>
              <a:t>years</a:t>
            </a:r>
            <a:endParaRPr lang="fr-FR" sz="1500" b="0" dirty="0"/>
          </a:p>
          <a:p>
            <a:pPr marL="0" indent="0">
              <a:buNone/>
              <a:defRPr/>
            </a:pPr>
            <a:r>
              <a:rPr lang="fr-FR" sz="900" b="0" dirty="0" err="1">
                <a:solidFill>
                  <a:schemeClr val="bg1"/>
                </a:solidFill>
              </a:rPr>
              <a:t>jjdp</a:t>
            </a:r>
            <a:endParaRPr lang="fr-FR" sz="900" b="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fr-FR" sz="1200" b="0" dirty="0"/>
              <a:t>+ d’infos  </a:t>
            </a:r>
            <a:r>
              <a:rPr lang="fr-FR" sz="1200" b="0" dirty="0">
                <a:hlinkClick r:id="rId4"/>
              </a:rPr>
              <a:t>http://url.univ-amu.fr/lettre-amu_cisamplus</a:t>
            </a:r>
            <a:r>
              <a:rPr lang="fr-FR" sz="1200" b="0" dirty="0"/>
              <a:t> </a:t>
            </a:r>
          </a:p>
          <a:p>
            <a:pPr marL="0" indent="0">
              <a:buNone/>
              <a:defRPr/>
            </a:pPr>
            <a:endParaRPr lang="fr-FR" sz="15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BB2E82D-E916-4945-8756-68B175FB00A3}"/>
              </a:ext>
            </a:extLst>
          </p:cNvPr>
          <p:cNvGrpSpPr/>
          <p:nvPr/>
        </p:nvGrpSpPr>
        <p:grpSpPr>
          <a:xfrm>
            <a:off x="476433" y="6186426"/>
            <a:ext cx="8312263" cy="634540"/>
            <a:chOff x="506413" y="6231146"/>
            <a:chExt cx="8312263" cy="63454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EBC86EE-A1C2-4CA0-A651-48E74745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6360" y="6314204"/>
              <a:ext cx="1655745" cy="551482"/>
            </a:xfrm>
            <a:prstGeom prst="rect">
              <a:avLst/>
            </a:prstGeom>
          </p:spPr>
        </p:pic>
        <p:pic>
          <p:nvPicPr>
            <p:cNvPr id="26" name="Image 15" descr="CEA_logo_quadri-sur-fond-rouge.png">
              <a:extLst>
                <a:ext uri="{FF2B5EF4-FFF2-40B4-BE49-F238E27FC236}">
                  <a16:creationId xmlns:a16="http://schemas.microsoft.com/office/drawing/2014/main" id="{B27F3630-D470-4DF7-B60F-7C39D1CA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869" y="6363858"/>
              <a:ext cx="518370" cy="42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16" descr="logo_ird.png">
              <a:extLst>
                <a:ext uri="{FF2B5EF4-FFF2-40B4-BE49-F238E27FC236}">
                  <a16:creationId xmlns:a16="http://schemas.microsoft.com/office/drawing/2014/main" id="{D61142BE-DEF5-4619-970A-36A44B1C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945" y="6445219"/>
              <a:ext cx="1117083" cy="25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Image 19" descr="Logo_sciencespoaix.png">
              <a:extLst>
                <a:ext uri="{FF2B5EF4-FFF2-40B4-BE49-F238E27FC236}">
                  <a16:creationId xmlns:a16="http://schemas.microsoft.com/office/drawing/2014/main" id="{377F909E-FB95-469C-982C-5D06A9D2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388" y="6429028"/>
              <a:ext cx="741990" cy="29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8D83B2D-0DC7-498A-BCA7-1CFAF6F63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2" y="6333830"/>
              <a:ext cx="483816" cy="483816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4FA98849-CED3-4B53-9D1E-984EE660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336" y="6396641"/>
              <a:ext cx="1022340" cy="395305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D25D2C8-8759-4416-956E-233663007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13" y="6363858"/>
              <a:ext cx="1222557" cy="419046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325CF074-12C1-4A3A-A00F-10F24F00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542" y="6231146"/>
              <a:ext cx="1149350" cy="586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The Aix-Marseille Université </a:t>
            </a:r>
            <a:r>
              <a:rPr lang="fr-FR" dirty="0" err="1"/>
              <a:t>foundation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One of the few IDEX (Initiative of Excellence) </a:t>
            </a:r>
            <a:r>
              <a:rPr lang="fr-FR" dirty="0" err="1"/>
              <a:t>awarded</a:t>
            </a:r>
            <a:r>
              <a:rPr lang="fr-FR" dirty="0"/>
              <a:t> </a:t>
            </a:r>
            <a:r>
              <a:rPr lang="fr-FR" dirty="0" err="1"/>
              <a:t>universities</a:t>
            </a:r>
            <a:endParaRPr lang="fr-FR" dirty="0"/>
          </a:p>
        </p:txBody>
      </p:sp>
      <p:sp>
        <p:nvSpPr>
          <p:cNvPr id="4505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412A90-FE06-C544-8A14-666ED5BA3F8E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38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3625850" y="1165225"/>
            <a:ext cx="55181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52525" y="4570413"/>
            <a:ext cx="2913063" cy="1206500"/>
          </a:xfrm>
          <a:prstGeom prst="rect">
            <a:avLst/>
          </a:prstGeom>
          <a:solidFill>
            <a:srgbClr val="C4377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400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IDEX </a:t>
            </a:r>
            <a:r>
              <a:rPr lang="fr-FR" sz="2400" dirty="0" err="1">
                <a:solidFill>
                  <a:schemeClr val="lt1"/>
                </a:solidFill>
                <a:latin typeface="Arial"/>
                <a:ea typeface="+mn-ea"/>
                <a:cs typeface="Arial"/>
              </a:rPr>
              <a:t>grant</a:t>
            </a:r>
            <a:r>
              <a:rPr lang="fr-FR" sz="2400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2400" dirty="0" err="1">
                <a:solidFill>
                  <a:schemeClr val="lt1"/>
                </a:solidFill>
                <a:latin typeface="Arial"/>
                <a:ea typeface="+mn-ea"/>
                <a:cs typeface="Arial"/>
              </a:rPr>
              <a:t>funding</a:t>
            </a:r>
            <a:endParaRPr lang="fr-FR" sz="24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70438" y="4570413"/>
            <a:ext cx="2913062" cy="1206500"/>
          </a:xfrm>
          <a:prstGeom prst="rect">
            <a:avLst/>
          </a:prstGeom>
          <a:solidFill>
            <a:srgbClr val="EA953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400" dirty="0" err="1">
                <a:solidFill>
                  <a:schemeClr val="lt1"/>
                </a:solidFill>
                <a:latin typeface="Arial"/>
                <a:ea typeface="+mn-ea"/>
                <a:cs typeface="Arial"/>
              </a:rPr>
              <a:t>Donor</a:t>
            </a:r>
            <a:r>
              <a:rPr lang="fr-FR" sz="2400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 </a:t>
            </a:r>
            <a:r>
              <a:rPr lang="fr-FR" sz="2400" dirty="0" err="1">
                <a:solidFill>
                  <a:schemeClr val="lt1"/>
                </a:solidFill>
                <a:latin typeface="Arial"/>
                <a:ea typeface="+mn-ea"/>
                <a:cs typeface="Arial"/>
              </a:rPr>
              <a:t>partners</a:t>
            </a:r>
            <a:endParaRPr lang="fr-FR" sz="24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45064" name="Connecteur droit 11"/>
          <p:cNvCxnSpPr>
            <a:cxnSpLocks noChangeShapeType="1"/>
            <a:stCxn id="10" idx="0"/>
          </p:cNvCxnSpPr>
          <p:nvPr/>
        </p:nvCxnSpPr>
        <p:spPr bwMode="auto">
          <a:xfrm flipV="1">
            <a:off x="2609850" y="3430588"/>
            <a:ext cx="1195388" cy="1139825"/>
          </a:xfrm>
          <a:prstGeom prst="line">
            <a:avLst/>
          </a:prstGeom>
          <a:noFill/>
          <a:ln w="25400">
            <a:solidFill>
              <a:srgbClr val="C4377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065" name="Connecteur droit 12"/>
          <p:cNvCxnSpPr>
            <a:cxnSpLocks noChangeShapeType="1"/>
            <a:stCxn id="11" idx="0"/>
          </p:cNvCxnSpPr>
          <p:nvPr/>
        </p:nvCxnSpPr>
        <p:spPr bwMode="auto">
          <a:xfrm flipH="1" flipV="1">
            <a:off x="5075238" y="3430588"/>
            <a:ext cx="1152525" cy="1139825"/>
          </a:xfrm>
          <a:prstGeom prst="line">
            <a:avLst/>
          </a:prstGeom>
          <a:noFill/>
          <a:ln w="25400">
            <a:solidFill>
              <a:srgbClr val="EA95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5066" name="Image 13" descr="logo_amidexCMJ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339975"/>
            <a:ext cx="3241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/>
              <a:t>A world-class </a:t>
            </a:r>
            <a:r>
              <a:rPr lang="fr-FR" dirty="0" err="1"/>
              <a:t>university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strong</a:t>
            </a:r>
            <a:r>
              <a:rPr lang="fr-FR" dirty="0"/>
              <a:t> local </a:t>
            </a:r>
            <a:r>
              <a:rPr lang="fr-FR" dirty="0" err="1"/>
              <a:t>roots</a:t>
            </a:r>
            <a:r>
              <a:rPr lang="fr-FR" dirty="0"/>
              <a:t> in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Euro-Mediterranean</a:t>
            </a:r>
            <a:r>
              <a:rPr lang="fr-FR" dirty="0"/>
              <a:t> area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6083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2E51E2-917E-164A-A615-DF4F18B09092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39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1"/>
          <p:cNvSpPr>
            <a:spLocks noGrp="1"/>
          </p:cNvSpPr>
          <p:nvPr>
            <p:ph idx="1"/>
          </p:nvPr>
        </p:nvSpPr>
        <p:spPr>
          <a:xfrm>
            <a:off x="457199" y="1262743"/>
            <a:ext cx="9105901" cy="5127171"/>
          </a:xfrm>
        </p:spPr>
        <p:txBody>
          <a:bodyPr/>
          <a:lstStyle/>
          <a:p>
            <a:pPr marL="628650" indent="-179388">
              <a:defRPr/>
            </a:pPr>
            <a:r>
              <a:rPr lang="en-US" sz="2000" dirty="0">
                <a:solidFill>
                  <a:srgbClr val="0497AA"/>
                </a:solidFill>
              </a:rPr>
              <a:t>More than </a:t>
            </a:r>
            <a:r>
              <a:rPr lang="fr-FR" sz="2000" dirty="0">
                <a:solidFill>
                  <a:srgbClr val="0497AA"/>
                </a:solidFill>
                <a:latin typeface="Arial" charset="0"/>
                <a:ea typeface="ＭＳ Ｐゴシック" charset="0"/>
              </a:rPr>
              <a:t>80,000 </a:t>
            </a:r>
            <a:r>
              <a:rPr lang="en-US" sz="1800" b="0" dirty="0">
                <a:solidFill>
                  <a:srgbClr val="0497AA"/>
                </a:solidFill>
              </a:rPr>
              <a:t>students, including </a:t>
            </a:r>
            <a:r>
              <a:rPr lang="fr-FR" sz="2000" dirty="0">
                <a:solidFill>
                  <a:srgbClr val="0497AA"/>
                </a:solidFill>
                <a:latin typeface="Arial" charset="0"/>
                <a:ea typeface="ＭＳ Ｐゴシック" charset="0"/>
              </a:rPr>
              <a:t>10,000</a:t>
            </a:r>
            <a:r>
              <a:rPr lang="fr-FR" sz="1800" dirty="0">
                <a:solidFill>
                  <a:srgbClr val="0497AA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solidFill>
                  <a:srgbClr val="0497AA"/>
                </a:solidFill>
              </a:rPr>
              <a:t>international students</a:t>
            </a:r>
            <a:r>
              <a:rPr lang="fr-FR" sz="1800" b="0" dirty="0">
                <a:solidFill>
                  <a:srgbClr val="0497AA"/>
                </a:solidFill>
              </a:rPr>
              <a:t> </a:t>
            </a:r>
            <a:endParaRPr lang="fr-FR" sz="1800" b="0" dirty="0">
              <a:solidFill>
                <a:srgbClr val="0497AA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fr-FR" sz="1800" dirty="0">
                <a:solidFill>
                  <a:srgbClr val="0097AA"/>
                </a:solidFill>
                <a:latin typeface="Arial" charset="0"/>
                <a:ea typeface="ＭＳ Ｐゴシック" charset="0"/>
              </a:rPr>
              <a:t>Over 3,000 </a:t>
            </a:r>
            <a:r>
              <a:rPr lang="en-US" sz="1800" b="0" dirty="0">
                <a:solidFill>
                  <a:srgbClr val="0497AA"/>
                </a:solidFill>
              </a:rPr>
              <a:t>doctoral students 39,5% of whom are from abroad </a:t>
            </a:r>
            <a:r>
              <a:rPr lang="en-US" b="0" dirty="0">
                <a:solidFill>
                  <a:srgbClr val="0497AA"/>
                </a:solidFill>
              </a:rPr>
              <a:t>(from 105 countries</a:t>
            </a:r>
            <a:r>
              <a:rPr lang="fr-FR" b="0" dirty="0">
                <a:solidFill>
                  <a:srgbClr val="0497AA"/>
                </a:solidFill>
                <a:latin typeface="Arial" charset="0"/>
                <a:ea typeface="ＭＳ Ｐゴシック" charset="0"/>
              </a:rPr>
              <a:t>)</a:t>
            </a:r>
            <a:endParaRPr lang="en-US" sz="1600" b="0" dirty="0">
              <a:solidFill>
                <a:srgbClr val="0497AA"/>
              </a:solidFill>
            </a:endParaRPr>
          </a:p>
          <a:p>
            <a:pPr marL="628650" indent="-179388">
              <a:defRPr/>
            </a:pPr>
            <a:r>
              <a:rPr lang="fr-FR" sz="1800" b="0" dirty="0">
                <a:solidFill>
                  <a:srgbClr val="E88D23"/>
                </a:solidFill>
                <a:latin typeface="Arial" charset="0"/>
                <a:ea typeface="ＭＳ Ｐゴシック" charset="0"/>
              </a:rPr>
              <a:t>A</a:t>
            </a:r>
            <a:r>
              <a:rPr lang="fr-FR" sz="1800" dirty="0">
                <a:solidFill>
                  <a:srgbClr val="E88D23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staff of </a:t>
            </a:r>
            <a:r>
              <a:rPr lang="fr-FR" sz="20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8,000</a:t>
            </a:r>
            <a:r>
              <a:rPr lang="en-US" sz="1800" dirty="0">
                <a:solidFill>
                  <a:srgbClr val="DB8C31"/>
                </a:solidFill>
              </a:rPr>
              <a:t>, </a:t>
            </a:r>
            <a:r>
              <a:rPr lang="en-US" sz="1800" b="0" dirty="0">
                <a:solidFill>
                  <a:srgbClr val="DB8C31"/>
                </a:solidFill>
              </a:rPr>
              <a:t>including</a:t>
            </a:r>
            <a:r>
              <a:rPr lang="en-US" sz="1800" dirty="0">
                <a:solidFill>
                  <a:srgbClr val="DB8C31"/>
                </a:solidFill>
              </a:rPr>
              <a:t> </a:t>
            </a:r>
            <a:r>
              <a:rPr lang="fr-FR" sz="20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4,400</a:t>
            </a: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solidFill>
                  <a:srgbClr val="DB8C31"/>
                </a:solidFill>
              </a:rPr>
              <a:t>senior lecturers</a:t>
            </a:r>
            <a:r>
              <a:rPr lang="fr-FR" sz="1800" b="0" dirty="0">
                <a:solidFill>
                  <a:srgbClr val="DB8C31"/>
                </a:solidFill>
              </a:rPr>
              <a:t> </a:t>
            </a:r>
            <a:endParaRPr lang="fr-FR" sz="1800" b="0" dirty="0">
              <a:solidFill>
                <a:srgbClr val="DB8C31"/>
              </a:solidFill>
              <a:latin typeface="Arial" charset="0"/>
              <a:ea typeface="ＭＳ Ｐゴシック" charset="0"/>
            </a:endParaRPr>
          </a:p>
          <a:p>
            <a:pPr marL="630238" indent="-180975">
              <a:defRPr/>
            </a:pPr>
            <a:r>
              <a:rPr lang="fr-FR" sz="20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17</a:t>
            </a: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faculties</a:t>
            </a:r>
            <a:r>
              <a:rPr lang="fr-FR" sz="1800" b="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, </a:t>
            </a:r>
            <a:r>
              <a:rPr lang="en-US" sz="1800" b="0" dirty="0">
                <a:solidFill>
                  <a:srgbClr val="DB8C31"/>
                </a:solidFill>
              </a:rPr>
              <a:t>schools or institutes</a:t>
            </a:r>
            <a:r>
              <a:rPr lang="fr-FR" sz="1800" b="0" dirty="0">
                <a:solidFill>
                  <a:srgbClr val="DB8C31"/>
                </a:solidFill>
              </a:rPr>
              <a:t> </a:t>
            </a:r>
          </a:p>
          <a:p>
            <a:pPr marL="630238" indent="-180975">
              <a:defRPr/>
            </a:pPr>
            <a:r>
              <a:rPr lang="fr-FR" altLang="fr-FR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fr-FR" altLang="fr-FR" sz="18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Aix-Marseille Université institutes</a:t>
            </a:r>
          </a:p>
          <a:p>
            <a:pPr marL="630238" indent="-180975">
              <a:defRPr/>
            </a:pPr>
            <a:r>
              <a:rPr lang="fr-FR" sz="20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8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fr-FR" sz="18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800" b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fr-FR" sz="18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fr-FR" sz="1800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Aix-Marseille Université :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IMéRA</a:t>
            </a:r>
            <a:endParaRPr lang="fr-FR" sz="1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180975">
              <a:defRPr/>
            </a:pPr>
            <a:r>
              <a:rPr lang="fr-FR" sz="20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122</a:t>
            </a:r>
            <a:r>
              <a:rPr lang="fr-FR" sz="1800" b="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research</a:t>
            </a:r>
            <a:r>
              <a:rPr lang="fr-FR" sz="1800" b="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structures </a:t>
            </a:r>
            <a:br>
              <a:rPr lang="fr-FR" sz="1800" b="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</a:br>
            <a:r>
              <a:rPr lang="fr-FR" sz="1600" b="0" i="1" dirty="0" err="1">
                <a:solidFill>
                  <a:srgbClr val="C43771"/>
                </a:solidFill>
                <a:latin typeface="Arial" charset="0"/>
                <a:ea typeface="ＭＳ Ｐゴシック" charset="0"/>
              </a:rPr>
              <a:t>including</a:t>
            </a:r>
            <a:r>
              <a:rPr lang="fr-FR" sz="1600" b="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60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113</a:t>
            </a:r>
            <a:r>
              <a:rPr lang="fr-FR" sz="1600" b="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0" i="1" dirty="0">
                <a:solidFill>
                  <a:srgbClr val="C43771"/>
                </a:solidFill>
              </a:rPr>
              <a:t>research units </a:t>
            </a:r>
            <a:r>
              <a:rPr lang="fr-FR" sz="1600" b="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and </a:t>
            </a:r>
            <a:r>
              <a:rPr lang="fr-FR" sz="160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9</a:t>
            </a:r>
            <a:r>
              <a:rPr lang="fr-FR" sz="1600" b="0" i="1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600" b="0" i="1" dirty="0">
                <a:solidFill>
                  <a:srgbClr val="C43771"/>
                </a:solidFill>
              </a:rPr>
              <a:t>federative research structures</a:t>
            </a:r>
            <a:endParaRPr lang="fr-FR" sz="1600" b="0" i="1" dirty="0">
              <a:solidFill>
                <a:srgbClr val="C43771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fr-FR" sz="200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12</a:t>
            </a:r>
            <a:r>
              <a:rPr lang="fr-FR" sz="1800" b="0" dirty="0">
                <a:solidFill>
                  <a:srgbClr val="C4377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solidFill>
                  <a:srgbClr val="C43771"/>
                </a:solidFill>
              </a:rPr>
              <a:t>doctoral schools</a:t>
            </a:r>
            <a:r>
              <a:rPr lang="fr-FR" sz="1800" dirty="0">
                <a:solidFill>
                  <a:srgbClr val="C43771"/>
                </a:solidFill>
              </a:rPr>
              <a:t> </a:t>
            </a:r>
            <a:endParaRPr lang="fr-FR" sz="1800" b="0" dirty="0">
              <a:solidFill>
                <a:srgbClr val="C43771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fr-FR" sz="2000" dirty="0">
                <a:solidFill>
                  <a:srgbClr val="6EB33E"/>
                </a:solidFill>
                <a:latin typeface="Arial" charset="0"/>
                <a:ea typeface="ＭＳ Ｐゴシック" charset="0"/>
              </a:rPr>
              <a:t>820,000 m</a:t>
            </a:r>
            <a:r>
              <a:rPr lang="fr-FR" sz="2000" baseline="30000" dirty="0">
                <a:solidFill>
                  <a:srgbClr val="6EB33E"/>
                </a:solidFill>
                <a:latin typeface="Arial" charset="0"/>
                <a:ea typeface="ＭＳ Ｐゴシック" charset="0"/>
              </a:rPr>
              <a:t>2</a:t>
            </a:r>
            <a:r>
              <a:rPr lang="fr-FR" sz="2000" dirty="0">
                <a:solidFill>
                  <a:srgbClr val="6EB33E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solidFill>
                  <a:srgbClr val="71B34D"/>
                </a:solidFill>
              </a:rPr>
              <a:t>net floor area for 5 campuses</a:t>
            </a:r>
            <a:r>
              <a:rPr lang="fr-FR" sz="1800" b="0" dirty="0">
                <a:solidFill>
                  <a:srgbClr val="71B34D"/>
                </a:solidFill>
              </a:rPr>
              <a:t> </a:t>
            </a:r>
            <a:endParaRPr lang="fr-FR" sz="1800" b="0" dirty="0">
              <a:solidFill>
                <a:srgbClr val="71B34D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en-US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A budget of </a:t>
            </a:r>
            <a:r>
              <a:rPr lang="en-US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€</a:t>
            </a:r>
            <a:r>
              <a:rPr lang="fr-FR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720 Millions</a:t>
            </a:r>
          </a:p>
          <a:p>
            <a:pPr marL="628650" indent="-179388">
              <a:defRPr/>
            </a:pP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1</a:t>
            </a:r>
            <a:r>
              <a:rPr lang="en-GB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City of Innovation and Knowledge (CISAM)</a:t>
            </a:r>
            <a:endParaRPr lang="fr-FR" sz="18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1</a:t>
            </a:r>
            <a:r>
              <a:rPr lang="en-GB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European Civic University (CIVIS) in cooperation with 9 universities</a:t>
            </a:r>
            <a:endParaRPr lang="fr-FR" sz="18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fr-FR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1</a:t>
            </a:r>
            <a:r>
              <a:rPr lang="fr-FR" sz="20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long-term Initiative of Excellence (IDEX) project</a:t>
            </a:r>
            <a:r>
              <a:rPr lang="fr-FR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(</a:t>
            </a:r>
            <a:r>
              <a:rPr lang="fr-FR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€26 Million</a:t>
            </a:r>
            <a:r>
              <a:rPr lang="fr-FR" sz="20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per </a:t>
            </a:r>
            <a:r>
              <a:rPr lang="fr-FR" sz="1800" b="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year</a:t>
            </a:r>
            <a:r>
              <a:rPr lang="fr-FR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in a </a:t>
            </a:r>
            <a:r>
              <a:rPr lang="fr-FR" dirty="0" err="1"/>
              <a:t>nutshell</a:t>
            </a:r>
            <a:r>
              <a:rPr lang="fr-FR" dirty="0"/>
              <a:t> </a:t>
            </a:r>
            <a:r>
              <a:rPr lang="fr-FR" sz="2000" dirty="0"/>
              <a:t>1/2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253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8F399-F11A-5445-B7D4-E23D01F78715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 flipH="1">
            <a:off x="6738257" y="1151805"/>
            <a:ext cx="240574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0" y="946150"/>
            <a:ext cx="5524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1590" r="16734" b="4747"/>
          <a:stretch/>
        </p:blipFill>
        <p:spPr>
          <a:xfrm>
            <a:off x="5493730" y="3824291"/>
            <a:ext cx="2927350" cy="2936875"/>
          </a:xfrm>
          <a:prstGeom prst="ellipse">
            <a:avLst/>
          </a:prstGeom>
          <a:ln cap="rnd">
            <a:prstDash val="sysDot"/>
            <a:round/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30" name="Image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" b="-1026"/>
          <a:stretch/>
        </p:blipFill>
        <p:spPr>
          <a:xfrm>
            <a:off x="2590254" y="836614"/>
            <a:ext cx="5963195" cy="2987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107" name="ZoneTexte 12"/>
          <p:cNvSpPr txBox="1">
            <a:spLocks noChangeArrowheads="1"/>
          </p:cNvSpPr>
          <p:nvPr/>
        </p:nvSpPr>
        <p:spPr bwMode="auto">
          <a:xfrm>
            <a:off x="184150" y="1610524"/>
            <a:ext cx="2999196" cy="52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103188" indent="-103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350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international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cooperation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agreements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367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Erasmus+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partnerships</a:t>
            </a:r>
            <a:endParaRPr lang="fr-FR" sz="1200" dirty="0">
              <a:solidFill>
                <a:srgbClr val="252E44"/>
              </a:solidFill>
              <a:cs typeface="Arial" charset="0"/>
            </a:endParaRPr>
          </a:p>
          <a:p>
            <a:pPr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Near 30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Erasmus+ and Erasmus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mundus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projects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</a:p>
          <a:p>
            <a:pPr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More </a:t>
            </a:r>
            <a:r>
              <a:rPr lang="fr-FR" sz="1800" b="1" dirty="0" err="1">
                <a:solidFill>
                  <a:srgbClr val="252E44"/>
                </a:solidFill>
                <a:cs typeface="Arial" charset="0"/>
              </a:rPr>
              <a:t>than</a:t>
            </a: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1,100 </a:t>
            </a:r>
            <a:r>
              <a:rPr lang="en-US" sz="1200" dirty="0">
                <a:solidFill>
                  <a:srgbClr val="252E44"/>
                </a:solidFill>
                <a:cs typeface="Arial" charset="0"/>
              </a:rPr>
              <a:t>outgoing students, in </a:t>
            </a:r>
            <a:r>
              <a:rPr lang="en-US" sz="1800" b="1" dirty="0">
                <a:solidFill>
                  <a:srgbClr val="252E44"/>
                </a:solidFill>
                <a:cs typeface="Arial" charset="0"/>
              </a:rPr>
              <a:t>590</a:t>
            </a:r>
            <a:r>
              <a:rPr lang="en-US" sz="1200" dirty="0">
                <a:solidFill>
                  <a:srgbClr val="252E44"/>
                </a:solidFill>
                <a:cs typeface="Arial" charset="0"/>
              </a:rPr>
              <a:t> partner institutions in </a:t>
            </a:r>
            <a:r>
              <a:rPr lang="en-US" sz="1800" b="1" dirty="0">
                <a:solidFill>
                  <a:srgbClr val="252E44"/>
                </a:solidFill>
                <a:cs typeface="Arial" charset="0"/>
              </a:rPr>
              <a:t>62 </a:t>
            </a:r>
            <a:r>
              <a:rPr lang="en-US" sz="1200" dirty="0">
                <a:solidFill>
                  <a:srgbClr val="252E44"/>
                </a:solidFill>
                <a:cs typeface="Arial" charset="0"/>
              </a:rPr>
              <a:t>countries</a:t>
            </a:r>
            <a:endParaRPr lang="fr-FR" sz="1200" dirty="0">
              <a:solidFill>
                <a:srgbClr val="252E44"/>
              </a:solidFill>
              <a:cs typeface="Arial" charset="0"/>
            </a:endParaRPr>
          </a:p>
          <a:p>
            <a:pPr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More </a:t>
            </a:r>
            <a:r>
              <a:rPr lang="fr-FR" sz="1800" b="1" dirty="0" err="1">
                <a:solidFill>
                  <a:srgbClr val="252E44"/>
                </a:solidFill>
                <a:cs typeface="Arial" charset="0"/>
              </a:rPr>
              <a:t>than</a:t>
            </a: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40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international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diplomas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in international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cooperation</a:t>
            </a:r>
            <a:endParaRPr lang="fr-FR" sz="1200" dirty="0">
              <a:solidFill>
                <a:srgbClr val="252E44"/>
              </a:solidFill>
              <a:cs typeface="Arial" charset="0"/>
            </a:endParaRPr>
          </a:p>
          <a:p>
            <a:pPr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22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international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laboratories</a:t>
            </a:r>
            <a:endParaRPr lang="fr-FR" sz="1200" dirty="0">
              <a:solidFill>
                <a:srgbClr val="252E44"/>
              </a:solidFill>
              <a:cs typeface="Arial" charset="0"/>
            </a:endParaRPr>
          </a:p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 1 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French-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Chinese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institute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«WUT-AMU» in Wuhan (China)</a:t>
            </a:r>
          </a:p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Creation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of </a:t>
            </a: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1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European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Civic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University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(CIVIS) </a:t>
            </a:r>
          </a:p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r>
              <a:rPr lang="fr-FR" sz="1200" dirty="0">
                <a:solidFill>
                  <a:srgbClr val="252E44"/>
                </a:solidFill>
                <a:cs typeface="Arial" charset="0"/>
              </a:rPr>
              <a:t> </a:t>
            </a:r>
            <a:r>
              <a:rPr lang="fr-FR" sz="1800" b="1" dirty="0">
                <a:solidFill>
                  <a:srgbClr val="252E44"/>
                </a:solidFill>
                <a:cs typeface="Arial" charset="0"/>
              </a:rPr>
              <a:t>1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permanent 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represantation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 of Aix-Marseille Université in Brussels (</a:t>
            </a:r>
            <a:r>
              <a:rPr lang="fr-FR" sz="1200" dirty="0" err="1">
                <a:solidFill>
                  <a:srgbClr val="252E44"/>
                </a:solidFill>
                <a:cs typeface="Arial" charset="0"/>
              </a:rPr>
              <a:t>Belgium</a:t>
            </a:r>
            <a:r>
              <a:rPr lang="fr-FR" sz="1200" dirty="0">
                <a:solidFill>
                  <a:srgbClr val="252E44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ts val="1763"/>
              </a:lnSpc>
              <a:spcBef>
                <a:spcPts val="1000"/>
              </a:spcBef>
              <a:buFont typeface="Arial" charset="0"/>
              <a:buChar char="•"/>
            </a:pPr>
            <a:endParaRPr lang="fr-FR" sz="1200" dirty="0">
              <a:solidFill>
                <a:srgbClr val="71B34D"/>
              </a:solidFill>
              <a:cs typeface="Arial" charset="0"/>
            </a:endParaRPr>
          </a:p>
        </p:txBody>
      </p:sp>
      <p:grpSp>
        <p:nvGrpSpPr>
          <p:cNvPr id="47108" name="Grouper 28"/>
          <p:cNvGrpSpPr>
            <a:grpSpLocks/>
          </p:cNvGrpSpPr>
          <p:nvPr/>
        </p:nvGrpSpPr>
        <p:grpSpPr bwMode="auto">
          <a:xfrm>
            <a:off x="3197911" y="4405536"/>
            <a:ext cx="2281918" cy="869950"/>
            <a:chOff x="2927682" y="5146715"/>
            <a:chExt cx="2282718" cy="870336"/>
          </a:xfrm>
        </p:grpSpPr>
        <p:sp>
          <p:nvSpPr>
            <p:cNvPr id="32" name="Légende encadrée avec une bordure 2 31"/>
            <p:cNvSpPr/>
            <p:nvPr/>
          </p:nvSpPr>
          <p:spPr>
            <a:xfrm rot="16200000" flipH="1">
              <a:off x="3602566" y="4471831"/>
              <a:ext cx="870336" cy="2220103"/>
            </a:xfrm>
            <a:prstGeom prst="accentBorderCallout2">
              <a:avLst>
                <a:gd name="adj1" fmla="val 49533"/>
                <a:gd name="adj2" fmla="val -5207"/>
                <a:gd name="adj3" fmla="val 56257"/>
                <a:gd name="adj4" fmla="val -26048"/>
                <a:gd name="adj5" fmla="val 56933"/>
                <a:gd name="adj6" fmla="val -100866"/>
              </a:avLst>
            </a:prstGeom>
            <a:noFill/>
            <a:ln>
              <a:solidFill>
                <a:srgbClr val="252E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47118" name="Grouper 14"/>
            <p:cNvGrpSpPr>
              <a:grpSpLocks/>
            </p:cNvGrpSpPr>
            <p:nvPr/>
          </p:nvGrpSpPr>
          <p:grpSpPr bwMode="auto">
            <a:xfrm>
              <a:off x="3000733" y="5200976"/>
              <a:ext cx="2209667" cy="734886"/>
              <a:chOff x="2934280" y="5232251"/>
              <a:chExt cx="2209667" cy="734886"/>
            </a:xfrm>
          </p:grpSpPr>
          <p:sp>
            <p:nvSpPr>
              <p:cNvPr id="47119" name="ZoneTexte 10"/>
              <p:cNvSpPr txBox="1">
                <a:spLocks noChangeArrowheads="1"/>
              </p:cNvSpPr>
              <p:nvPr/>
            </p:nvSpPr>
            <p:spPr bwMode="auto">
              <a:xfrm>
                <a:off x="3188235" y="5232251"/>
                <a:ext cx="1955712" cy="734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fr-FR" sz="800" dirty="0">
                    <a:cs typeface="Arial" charset="0"/>
                  </a:rPr>
                  <a:t>Partner </a:t>
                </a:r>
                <a:r>
                  <a:rPr lang="fr-FR" sz="800" dirty="0" err="1">
                    <a:cs typeface="Arial" charset="0"/>
                  </a:rPr>
                  <a:t>University</a:t>
                </a:r>
                <a:endParaRPr lang="fr-FR" sz="800" dirty="0">
                  <a:cs typeface="Arial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FR" sz="800" dirty="0">
                    <a:cs typeface="Arial" charset="0"/>
                  </a:rPr>
                  <a:t>Partner </a:t>
                </a:r>
                <a:r>
                  <a:rPr lang="fr-FR" sz="800" dirty="0" err="1">
                    <a:cs typeface="Arial" charset="0"/>
                  </a:rPr>
                  <a:t>University</a:t>
                </a:r>
                <a:r>
                  <a:rPr lang="fr-FR" sz="800" dirty="0">
                    <a:cs typeface="Arial" charset="0"/>
                  </a:rPr>
                  <a:t> for a </a:t>
                </a:r>
                <a:r>
                  <a:rPr lang="fr-FR" sz="800" dirty="0" err="1">
                    <a:cs typeface="Arial" charset="0"/>
                  </a:rPr>
                  <a:t>diploma</a:t>
                </a:r>
                <a:endParaRPr lang="fr-FR" sz="800" dirty="0">
                  <a:cs typeface="Arial" charset="0"/>
                </a:endParaRPr>
              </a:p>
              <a:p>
                <a:pPr>
                  <a:lnSpc>
                    <a:spcPct val="120000"/>
                  </a:lnSpc>
                </a:pPr>
                <a:endParaRPr lang="fr-FR" sz="800" dirty="0">
                  <a:cs typeface="Arial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FR" sz="800" dirty="0">
                    <a:cs typeface="Arial" charset="0"/>
                  </a:rPr>
                  <a:t>Country </a:t>
                </a:r>
                <a:r>
                  <a:rPr lang="fr-FR" sz="800" dirty="0" err="1">
                    <a:cs typeface="Arial" charset="0"/>
                  </a:rPr>
                  <a:t>with</a:t>
                </a:r>
                <a:r>
                  <a:rPr lang="fr-FR" sz="800" dirty="0">
                    <a:cs typeface="Arial" charset="0"/>
                  </a:rPr>
                  <a:t> a </a:t>
                </a:r>
                <a:r>
                  <a:rPr lang="fr-FR" sz="800" dirty="0" err="1">
                    <a:cs typeface="Arial" charset="0"/>
                  </a:rPr>
                  <a:t>cooperation</a:t>
                </a:r>
                <a:r>
                  <a:rPr lang="fr-FR" sz="800" dirty="0">
                    <a:cs typeface="Arial" charset="0"/>
                  </a:rPr>
                  <a:t> agreement</a:t>
                </a:r>
              </a:p>
              <a:p>
                <a:pPr>
                  <a:lnSpc>
                    <a:spcPct val="120000"/>
                  </a:lnSpc>
                </a:pPr>
                <a:r>
                  <a:rPr lang="fr-FR" sz="800" dirty="0">
                    <a:cs typeface="Arial" charset="0"/>
                  </a:rPr>
                  <a:t>Country </a:t>
                </a:r>
                <a:r>
                  <a:rPr lang="fr-FR" sz="800" dirty="0" err="1">
                    <a:cs typeface="Arial" charset="0"/>
                  </a:rPr>
                  <a:t>without</a:t>
                </a:r>
                <a:r>
                  <a:rPr lang="fr-FR" sz="800" dirty="0">
                    <a:cs typeface="Arial" charset="0"/>
                  </a:rPr>
                  <a:t> a </a:t>
                </a:r>
                <a:r>
                  <a:rPr lang="fr-FR" sz="800" dirty="0" err="1">
                    <a:cs typeface="Arial" charset="0"/>
                  </a:rPr>
                  <a:t>cooperation</a:t>
                </a:r>
                <a:r>
                  <a:rPr lang="fr-FR" sz="800" dirty="0">
                    <a:cs typeface="Arial" charset="0"/>
                  </a:rPr>
                  <a:t> agreement</a:t>
                </a: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989862" y="5411455"/>
                <a:ext cx="107988" cy="107998"/>
              </a:xfrm>
              <a:prstGeom prst="rect">
                <a:avLst/>
              </a:prstGeom>
              <a:solidFill>
                <a:srgbClr val="DB8C31"/>
              </a:solidFill>
              <a:ln w="12700" cmpd="sng">
                <a:solidFill>
                  <a:srgbClr val="EDBF8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Ellipse 16"/>
              <p:cNvSpPr>
                <a:spLocks noChangeAspect="1"/>
              </p:cNvSpPr>
              <p:nvPr/>
            </p:nvSpPr>
            <p:spPr>
              <a:xfrm>
                <a:off x="2989862" y="5262164"/>
                <a:ext cx="107988" cy="107998"/>
              </a:xfrm>
              <a:prstGeom prst="ellipse">
                <a:avLst/>
              </a:prstGeom>
              <a:solidFill>
                <a:srgbClr val="C43771"/>
              </a:solidFill>
              <a:ln w="12700" cmpd="sng">
                <a:solidFill>
                  <a:srgbClr val="DE91A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934280" y="5694156"/>
                <a:ext cx="215976" cy="107998"/>
              </a:xfrm>
              <a:prstGeom prst="rect">
                <a:avLst/>
              </a:prstGeom>
              <a:solidFill>
                <a:srgbClr val="252E44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934280" y="5846624"/>
                <a:ext cx="215976" cy="107998"/>
              </a:xfrm>
              <a:prstGeom prst="rect">
                <a:avLst/>
              </a:prstGeom>
              <a:solidFill>
                <a:srgbClr val="0097AA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47109" name="Grouper 27"/>
          <p:cNvGrpSpPr>
            <a:grpSpLocks/>
          </p:cNvGrpSpPr>
          <p:nvPr/>
        </p:nvGrpSpPr>
        <p:grpSpPr bwMode="auto">
          <a:xfrm>
            <a:off x="3481388" y="5708650"/>
            <a:ext cx="1619250" cy="669925"/>
            <a:chOff x="3888846" y="6186714"/>
            <a:chExt cx="1618782" cy="671286"/>
          </a:xfrm>
        </p:grpSpPr>
        <p:grpSp>
          <p:nvGrpSpPr>
            <p:cNvPr id="47112" name="Grouper 13"/>
            <p:cNvGrpSpPr>
              <a:grpSpLocks/>
            </p:cNvGrpSpPr>
            <p:nvPr/>
          </p:nvGrpSpPr>
          <p:grpSpPr bwMode="auto">
            <a:xfrm>
              <a:off x="3941219" y="6279629"/>
              <a:ext cx="1514776" cy="441568"/>
              <a:chOff x="3381004" y="6371774"/>
              <a:chExt cx="1514776" cy="441568"/>
            </a:xfrm>
          </p:grpSpPr>
          <p:sp>
            <p:nvSpPr>
              <p:cNvPr id="47114" name="ZoneTexte 21"/>
              <p:cNvSpPr txBox="1">
                <a:spLocks noChangeArrowheads="1"/>
              </p:cNvSpPr>
              <p:nvPr/>
            </p:nvSpPr>
            <p:spPr bwMode="auto">
              <a:xfrm>
                <a:off x="3629991" y="6371774"/>
                <a:ext cx="1265789" cy="439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fr-FR" sz="800">
                    <a:cs typeface="Arial" charset="0"/>
                  </a:rPr>
                  <a:t>ERASMUS partner</a:t>
                </a:r>
              </a:p>
              <a:p>
                <a:pPr>
                  <a:lnSpc>
                    <a:spcPct val="120000"/>
                  </a:lnSpc>
                </a:pPr>
                <a:endParaRPr lang="fr-FR" sz="800">
                  <a:cs typeface="Arial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FR" sz="800">
                    <a:cs typeface="Arial" charset="0"/>
                  </a:rPr>
                  <a:t>Téthys Consortium country</a:t>
                </a:r>
              </a:p>
            </p:txBody>
          </p:sp>
          <p:sp>
            <p:nvSpPr>
              <p:cNvPr id="25" name="Rectangle 24"/>
              <p:cNvSpPr>
                <a:spLocks/>
              </p:cNvSpPr>
              <p:nvPr/>
            </p:nvSpPr>
            <p:spPr>
              <a:xfrm>
                <a:off x="3381003" y="6705173"/>
                <a:ext cx="215838" cy="108169"/>
              </a:xfrm>
              <a:prstGeom prst="rect">
                <a:avLst/>
              </a:prstGeom>
              <a:solidFill>
                <a:srgbClr val="71B34D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Triangle isocèle 26"/>
              <p:cNvSpPr>
                <a:spLocks noChangeAspect="1"/>
              </p:cNvSpPr>
              <p:nvPr/>
            </p:nvSpPr>
            <p:spPr>
              <a:xfrm>
                <a:off x="3469877" y="6399754"/>
                <a:ext cx="107919" cy="108169"/>
              </a:xfrm>
              <a:prstGeom prst="triangle">
                <a:avLst/>
              </a:prstGeom>
              <a:solidFill>
                <a:srgbClr val="252E44"/>
              </a:solidFill>
              <a:ln w="12700" cmpd="sng">
                <a:solidFill>
                  <a:srgbClr val="6D6F8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9" name="Légende encadrée avec une bordure 2 18"/>
            <p:cNvSpPr/>
            <p:nvPr/>
          </p:nvSpPr>
          <p:spPr>
            <a:xfrm flipH="1" flipV="1">
              <a:off x="3888846" y="6186714"/>
              <a:ext cx="1618782" cy="671286"/>
            </a:xfrm>
            <a:prstGeom prst="accentBorderCallout2">
              <a:avLst>
                <a:gd name="adj1" fmla="val 49750"/>
                <a:gd name="adj2" fmla="val -3850"/>
                <a:gd name="adj3" fmla="val 26858"/>
                <a:gd name="adj4" fmla="val -16107"/>
                <a:gd name="adj5" fmla="val 112500"/>
                <a:gd name="adj6" fmla="val -46667"/>
              </a:avLst>
            </a:prstGeom>
            <a:noFill/>
            <a:ln>
              <a:solidFill>
                <a:srgbClr val="252E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</a:t>
            </a:r>
          </a:p>
          <a:p>
            <a:pPr>
              <a:defRPr/>
            </a:pPr>
            <a:r>
              <a:rPr lang="fr-FR" dirty="0"/>
              <a:t>A world-class </a:t>
            </a:r>
            <a:r>
              <a:rPr lang="fr-FR" dirty="0" err="1"/>
              <a:t>university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the </a:t>
            </a:r>
            <a:r>
              <a:rPr lang="fr-FR" dirty="0" err="1"/>
              <a:t>Euro-Mediterranean</a:t>
            </a:r>
            <a:r>
              <a:rPr lang="fr-FR" dirty="0"/>
              <a:t> area</a:t>
            </a:r>
          </a:p>
        </p:txBody>
      </p:sp>
      <p:sp>
        <p:nvSpPr>
          <p:cNvPr id="47111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3B626E-3E66-574D-AFED-22D9E2DA9E08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40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2" b="-996"/>
          <a:stretch/>
        </p:blipFill>
        <p:spPr bwMode="auto">
          <a:xfrm>
            <a:off x="446088" y="2038350"/>
            <a:ext cx="8096250" cy="4162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Main </a:t>
            </a:r>
            <a:r>
              <a:rPr lang="fr-FR" dirty="0" err="1"/>
              <a:t>partners</a:t>
            </a:r>
            <a:r>
              <a:rPr lang="fr-FR" dirty="0"/>
              <a:t> in regard to international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</a:t>
            </a:r>
          </a:p>
          <a:p>
            <a:pPr>
              <a:defRPr/>
            </a:pPr>
            <a:r>
              <a:rPr lang="fr-FR" dirty="0"/>
              <a:t>A world-class </a:t>
            </a:r>
            <a:r>
              <a:rPr lang="fr-FR" dirty="0" err="1"/>
              <a:t>university</a:t>
            </a:r>
            <a:r>
              <a:rPr lang="fr-FR" dirty="0"/>
              <a:t>,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the </a:t>
            </a:r>
            <a:r>
              <a:rPr lang="fr-FR" dirty="0" err="1"/>
              <a:t>Euro-Mediterranean</a:t>
            </a:r>
            <a:r>
              <a:rPr lang="fr-FR" dirty="0"/>
              <a:t> area</a:t>
            </a:r>
          </a:p>
        </p:txBody>
      </p:sp>
      <p:sp>
        <p:nvSpPr>
          <p:cNvPr id="4813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475F70-2670-A246-B3ED-316E06081C1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558088" y="1171575"/>
            <a:ext cx="158591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2"/>
          <p:cNvSpPr>
            <a:spLocks noChangeArrowheads="1"/>
          </p:cNvSpPr>
          <p:nvPr/>
        </p:nvSpPr>
        <p:spPr bwMode="auto">
          <a:xfrm>
            <a:off x="95250" y="2279650"/>
            <a:ext cx="1019175" cy="352425"/>
          </a:xfrm>
          <a:prstGeom prst="wedgeRoundRectCallout">
            <a:avLst>
              <a:gd name="adj1" fmla="val 119149"/>
              <a:gd name="adj2" fmla="val 226016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Canada</a:t>
            </a:r>
          </a:p>
        </p:txBody>
      </p:sp>
      <p:sp>
        <p:nvSpPr>
          <p:cNvPr id="18" name="Rectangle à coins arrondis 13"/>
          <p:cNvSpPr>
            <a:spLocks noChangeArrowheads="1"/>
          </p:cNvSpPr>
          <p:nvPr/>
        </p:nvSpPr>
        <p:spPr bwMode="auto">
          <a:xfrm>
            <a:off x="552450" y="4776788"/>
            <a:ext cx="1123950" cy="355600"/>
          </a:xfrm>
          <a:prstGeom prst="wedgeRoundRectCallout">
            <a:avLst>
              <a:gd name="adj1" fmla="val 75787"/>
              <a:gd name="adj2" fmla="val -20804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Mexico</a:t>
            </a:r>
          </a:p>
        </p:txBody>
      </p:sp>
      <p:sp>
        <p:nvSpPr>
          <p:cNvPr id="20" name="Rectangle à coins arrondis 12"/>
          <p:cNvSpPr>
            <a:spLocks noChangeArrowheads="1"/>
          </p:cNvSpPr>
          <p:nvPr/>
        </p:nvSpPr>
        <p:spPr bwMode="auto">
          <a:xfrm>
            <a:off x="209550" y="3725863"/>
            <a:ext cx="1019175" cy="346075"/>
          </a:xfrm>
          <a:prstGeom prst="wedgeRoundRectCallout">
            <a:avLst>
              <a:gd name="adj1" fmla="val 121799"/>
              <a:gd name="adj2" fmla="val -44645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USA</a:t>
            </a:r>
          </a:p>
        </p:txBody>
      </p:sp>
      <p:sp>
        <p:nvSpPr>
          <p:cNvPr id="21" name="Rectangle à coins arrondis 13"/>
          <p:cNvSpPr>
            <a:spLocks noChangeArrowheads="1"/>
          </p:cNvSpPr>
          <p:nvPr/>
        </p:nvSpPr>
        <p:spPr bwMode="auto">
          <a:xfrm>
            <a:off x="1228725" y="5581650"/>
            <a:ext cx="1041400" cy="388938"/>
          </a:xfrm>
          <a:prstGeom prst="wedgeRoundRectCallout">
            <a:avLst>
              <a:gd name="adj1" fmla="val 131083"/>
              <a:gd name="adj2" fmla="val -215711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Brazil</a:t>
            </a:r>
          </a:p>
        </p:txBody>
      </p:sp>
      <p:sp>
        <p:nvSpPr>
          <p:cNvPr id="48" name="Rectangle à coins arrondis 13"/>
          <p:cNvSpPr>
            <a:spLocks noChangeArrowheads="1"/>
          </p:cNvSpPr>
          <p:nvPr/>
        </p:nvSpPr>
        <p:spPr bwMode="auto">
          <a:xfrm>
            <a:off x="2957513" y="6027738"/>
            <a:ext cx="1123950" cy="355600"/>
          </a:xfrm>
          <a:prstGeom prst="wedgeRoundRectCallout">
            <a:avLst>
              <a:gd name="adj1" fmla="val 34401"/>
              <a:gd name="adj2" fmla="val -506826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err="1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Senegal</a:t>
            </a:r>
            <a:endParaRPr lang="fr-FR" dirty="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9" name="Rectangle à coins arrondis 13"/>
          <p:cNvSpPr>
            <a:spLocks noChangeArrowheads="1"/>
          </p:cNvSpPr>
          <p:nvPr/>
        </p:nvSpPr>
        <p:spPr bwMode="auto">
          <a:xfrm>
            <a:off x="4237038" y="6205538"/>
            <a:ext cx="800100" cy="355600"/>
          </a:xfrm>
          <a:prstGeom prst="wedgeRoundRectCallout">
            <a:avLst>
              <a:gd name="adj1" fmla="val -55727"/>
              <a:gd name="adj2" fmla="val -57228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Mali</a:t>
            </a:r>
          </a:p>
        </p:txBody>
      </p:sp>
      <p:sp>
        <p:nvSpPr>
          <p:cNvPr id="50" name="Rectangle à coins arrondis 13"/>
          <p:cNvSpPr>
            <a:spLocks noChangeArrowheads="1"/>
          </p:cNvSpPr>
          <p:nvPr/>
        </p:nvSpPr>
        <p:spPr bwMode="auto">
          <a:xfrm>
            <a:off x="6807200" y="5638800"/>
            <a:ext cx="1123950" cy="355600"/>
          </a:xfrm>
          <a:prstGeom prst="wedgeRoundRectCallout">
            <a:avLst>
              <a:gd name="adj1" fmla="val -260117"/>
              <a:gd name="adj2" fmla="val -52645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err="1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Tunisia</a:t>
            </a:r>
            <a:endParaRPr lang="fr-FR" dirty="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51" name="Rectangle à coins arrondis 13"/>
          <p:cNvSpPr>
            <a:spLocks noChangeArrowheads="1"/>
          </p:cNvSpPr>
          <p:nvPr/>
        </p:nvSpPr>
        <p:spPr bwMode="auto">
          <a:xfrm>
            <a:off x="7312025" y="5072063"/>
            <a:ext cx="1123950" cy="355600"/>
          </a:xfrm>
          <a:prstGeom prst="wedgeRoundRectCallout">
            <a:avLst>
              <a:gd name="adj1" fmla="val -252430"/>
              <a:gd name="adj2" fmla="val -362855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rPr>
              <a:t>Lebanon</a:t>
            </a:r>
          </a:p>
        </p:txBody>
      </p:sp>
      <p:sp>
        <p:nvSpPr>
          <p:cNvPr id="52" name="Rectangle à coins arrondis 12"/>
          <p:cNvSpPr>
            <a:spLocks noChangeArrowheads="1"/>
          </p:cNvSpPr>
          <p:nvPr/>
        </p:nvSpPr>
        <p:spPr bwMode="auto">
          <a:xfrm>
            <a:off x="5264150" y="1566863"/>
            <a:ext cx="1273175" cy="352425"/>
          </a:xfrm>
          <a:prstGeom prst="wedgeRoundRectCallout">
            <a:avLst>
              <a:gd name="adj1" fmla="val -108978"/>
              <a:gd name="adj2" fmla="val 483313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Germany</a:t>
            </a:r>
          </a:p>
        </p:txBody>
      </p:sp>
      <p:sp>
        <p:nvSpPr>
          <p:cNvPr id="53" name="Rectangle à coins arrondis 12"/>
          <p:cNvSpPr>
            <a:spLocks noChangeArrowheads="1"/>
          </p:cNvSpPr>
          <p:nvPr/>
        </p:nvSpPr>
        <p:spPr bwMode="auto">
          <a:xfrm>
            <a:off x="2981325" y="1555750"/>
            <a:ext cx="1019175" cy="352425"/>
          </a:xfrm>
          <a:prstGeom prst="wedgeRoundRectCallout">
            <a:avLst>
              <a:gd name="adj1" fmla="val 98634"/>
              <a:gd name="adj2" fmla="val 55003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err="1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Italy</a:t>
            </a:r>
            <a:endParaRPr lang="fr-FR" dirty="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54" name="Rectangle à coins arrondis 12"/>
          <p:cNvSpPr>
            <a:spLocks noChangeArrowheads="1"/>
          </p:cNvSpPr>
          <p:nvPr/>
        </p:nvSpPr>
        <p:spPr bwMode="auto">
          <a:xfrm>
            <a:off x="1365250" y="1657350"/>
            <a:ext cx="1019175" cy="352425"/>
          </a:xfrm>
          <a:prstGeom prst="wedgeRoundRectCallout">
            <a:avLst>
              <a:gd name="adj1" fmla="val 224608"/>
              <a:gd name="adj2" fmla="val 546529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Spain</a:t>
            </a:r>
          </a:p>
        </p:txBody>
      </p:sp>
      <p:sp>
        <p:nvSpPr>
          <p:cNvPr id="55" name="Rectangle à coins arrondis 13"/>
          <p:cNvSpPr>
            <a:spLocks noChangeArrowheads="1"/>
          </p:cNvSpPr>
          <p:nvPr/>
        </p:nvSpPr>
        <p:spPr bwMode="auto">
          <a:xfrm>
            <a:off x="7097713" y="2009775"/>
            <a:ext cx="1123950" cy="355600"/>
          </a:xfrm>
          <a:prstGeom prst="wedgeRoundRectCallout">
            <a:avLst>
              <a:gd name="adj1" fmla="val -108377"/>
              <a:gd name="adj2" fmla="val 484992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China</a:t>
            </a:r>
          </a:p>
        </p:txBody>
      </p:sp>
      <p:sp>
        <p:nvSpPr>
          <p:cNvPr id="56" name="Rectangle à coins arrondis 13"/>
          <p:cNvSpPr>
            <a:spLocks noChangeArrowheads="1"/>
          </p:cNvSpPr>
          <p:nvPr/>
        </p:nvSpPr>
        <p:spPr bwMode="auto">
          <a:xfrm>
            <a:off x="7659688" y="3336925"/>
            <a:ext cx="1041400" cy="388938"/>
          </a:xfrm>
          <a:prstGeom prst="wedgeRoundRectCallout">
            <a:avLst>
              <a:gd name="adj1" fmla="val -79768"/>
              <a:gd name="adj2" fmla="val 8756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Japan</a:t>
            </a:r>
          </a:p>
        </p:txBody>
      </p:sp>
      <p:sp>
        <p:nvSpPr>
          <p:cNvPr id="57" name="Rectangle à coins arrondis 13"/>
          <p:cNvSpPr>
            <a:spLocks noChangeArrowheads="1"/>
          </p:cNvSpPr>
          <p:nvPr/>
        </p:nvSpPr>
        <p:spPr bwMode="auto">
          <a:xfrm>
            <a:off x="7558088" y="4170363"/>
            <a:ext cx="1041400" cy="388937"/>
          </a:xfrm>
          <a:prstGeom prst="wedgeRoundRectCallout">
            <a:avLst>
              <a:gd name="adj1" fmla="val -136047"/>
              <a:gd name="adj2" fmla="val 18984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Vietnam</a:t>
            </a:r>
          </a:p>
        </p:txBody>
      </p:sp>
      <p:sp>
        <p:nvSpPr>
          <p:cNvPr id="30" name="Rectangle à coins arrondis 13"/>
          <p:cNvSpPr>
            <a:spLocks noChangeArrowheads="1"/>
          </p:cNvSpPr>
          <p:nvPr/>
        </p:nvSpPr>
        <p:spPr bwMode="auto">
          <a:xfrm>
            <a:off x="6343650" y="6146800"/>
            <a:ext cx="1123950" cy="355600"/>
          </a:xfrm>
          <a:prstGeom prst="wedgeRoundRectCallout">
            <a:avLst>
              <a:gd name="adj1" fmla="val -229453"/>
              <a:gd name="adj2" fmla="val -628748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err="1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Algeria</a:t>
            </a:r>
            <a:endParaRPr lang="fr-FR" dirty="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angle à coins arrondis 13"/>
          <p:cNvSpPr>
            <a:spLocks noChangeArrowheads="1"/>
          </p:cNvSpPr>
          <p:nvPr/>
        </p:nvSpPr>
        <p:spPr bwMode="auto">
          <a:xfrm>
            <a:off x="5168900" y="6270625"/>
            <a:ext cx="1123950" cy="355600"/>
          </a:xfrm>
          <a:prstGeom prst="wedgeRoundRectCallout">
            <a:avLst>
              <a:gd name="adj1" fmla="val -145415"/>
              <a:gd name="adj2" fmla="val -693356"/>
              <a:gd name="adj3" fmla="val 16667"/>
            </a:avLst>
          </a:prstGeom>
          <a:solidFill>
            <a:srgbClr val="252E4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 err="1">
                <a:solidFill>
                  <a:srgbClr val="FFFFFF"/>
                </a:solidFill>
                <a:latin typeface="+mn-lt"/>
                <a:ea typeface="ＭＳ Ｐゴシック" pitchFamily="34" charset="-128"/>
                <a:cs typeface="+mn-cs"/>
              </a:rPr>
              <a:t>Morocco</a:t>
            </a:r>
            <a:endParaRPr lang="fr-FR" dirty="0">
              <a:solidFill>
                <a:srgbClr val="FFFF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3144838"/>
            <a:ext cx="8171316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/>
              <a:t>A world-class </a:t>
            </a:r>
            <a:r>
              <a:rPr lang="fr-FR" dirty="0" err="1"/>
              <a:t>university</a:t>
            </a:r>
            <a:br>
              <a:rPr lang="fr-FR" dirty="0"/>
            </a:b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5059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920057-7B03-234C-9875-017124C4DC1D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42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20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660145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CIVIS – </a:t>
            </a:r>
            <a:r>
              <a:rPr lang="en-US" sz="2800" dirty="0"/>
              <a:t>Creation of a European Civic University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941512" y="171450"/>
            <a:ext cx="7252833" cy="401638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world-class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sp>
        <p:nvSpPr>
          <p:cNvPr id="4710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FCD91-B35E-4C44-B7A8-3ABF941EED4D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43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8430985" y="946150"/>
            <a:ext cx="76336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-15483" y="77470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" y="1385416"/>
            <a:ext cx="615042" cy="154091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-15482" y="2177258"/>
            <a:ext cx="615041" cy="328180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3" y="2983619"/>
            <a:ext cx="625362" cy="424291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-15483" y="5897335"/>
            <a:ext cx="615041" cy="462643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1"/>
          <p:cNvSpPr>
            <a:spLocks noGrp="1"/>
          </p:cNvSpPr>
          <p:nvPr>
            <p:ph sz="half" idx="1"/>
          </p:nvPr>
        </p:nvSpPr>
        <p:spPr>
          <a:xfrm>
            <a:off x="466328" y="1227565"/>
            <a:ext cx="7964657" cy="614206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Emerging from the Bologna process initiated in 1998, </a:t>
            </a:r>
            <a:r>
              <a:rPr lang="en-US" dirty="0"/>
              <a:t>the "CIVIS" alliance</a:t>
            </a:r>
            <a:r>
              <a:rPr lang="en-US" b="0" dirty="0"/>
              <a:t>, led by Aix-Marseille Université alongside 7 European universities, </a:t>
            </a:r>
            <a:r>
              <a:rPr lang="en-US" dirty="0"/>
              <a:t>is the winner of the European Commission's call</a:t>
            </a:r>
            <a:r>
              <a:rPr lang="en-US" b="0" dirty="0"/>
              <a:t> for projects on European universities in June 2019.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As an essential instrument for the renewal of the European integration process, the alliance must </a:t>
            </a:r>
            <a:r>
              <a:rPr lang="en-US" dirty="0"/>
              <a:t>promote the physical and virtual mobility of staff and students </a:t>
            </a:r>
            <a:r>
              <a:rPr lang="en-US" b="0" dirty="0"/>
              <a:t>and build bridges between the academic, socio-economic and cultural worlds.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/>
              <a:t>Aix-Marseille Université </a:t>
            </a:r>
            <a:r>
              <a:rPr lang="en-US" b="0" dirty="0"/>
              <a:t>is a leader alongside 8 universities</a:t>
            </a:r>
            <a:r>
              <a:rPr lang="fr-FR" b="0" dirty="0"/>
              <a:t>: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err="1"/>
              <a:t>Kapodistrian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of </a:t>
            </a:r>
            <a:r>
              <a:rPr lang="fr-FR" dirty="0" err="1"/>
              <a:t>Athens</a:t>
            </a:r>
            <a:r>
              <a:rPr lang="fr-FR" dirty="0"/>
              <a:t> (</a:t>
            </a:r>
            <a:r>
              <a:rPr lang="fr-FR" dirty="0" err="1"/>
              <a:t>Greece</a:t>
            </a:r>
            <a:r>
              <a:rPr lang="fr-FR" dirty="0"/>
              <a:t>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Bucarest </a:t>
            </a:r>
            <a:r>
              <a:rPr lang="fr-FR" dirty="0" err="1"/>
              <a:t>University</a:t>
            </a:r>
            <a:r>
              <a:rPr lang="fr-FR" dirty="0"/>
              <a:t> (</a:t>
            </a:r>
            <a:r>
              <a:rPr lang="fr-FR" dirty="0" err="1"/>
              <a:t>Roumania</a:t>
            </a:r>
            <a:r>
              <a:rPr lang="fr-FR" dirty="0"/>
              <a:t>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« Université Libre de Bruxelles » (</a:t>
            </a:r>
            <a:r>
              <a:rPr lang="fr-FR" dirty="0" err="1"/>
              <a:t>Belgium</a:t>
            </a:r>
            <a:r>
              <a:rPr lang="fr-FR" dirty="0"/>
              <a:t>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of Madrid (Spain),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Roma la </a:t>
            </a:r>
            <a:r>
              <a:rPr lang="fr-FR" dirty="0" err="1"/>
              <a:t>Sapienza</a:t>
            </a:r>
            <a:r>
              <a:rPr lang="fr-FR" dirty="0"/>
              <a:t> </a:t>
            </a:r>
            <a:r>
              <a:rPr lang="fr-FR" dirty="0" err="1"/>
              <a:t>university</a:t>
            </a:r>
            <a:r>
              <a:rPr lang="fr-FR" dirty="0"/>
              <a:t> (</a:t>
            </a:r>
            <a:r>
              <a:rPr lang="fr-FR" dirty="0" err="1"/>
              <a:t>Italy</a:t>
            </a:r>
            <a:r>
              <a:rPr lang="fr-FR" dirty="0"/>
              <a:t>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Stockholm </a:t>
            </a:r>
            <a:r>
              <a:rPr lang="fr-FR" dirty="0" err="1"/>
              <a:t>University</a:t>
            </a:r>
            <a:r>
              <a:rPr lang="fr-FR" dirty="0"/>
              <a:t> (</a:t>
            </a:r>
            <a:r>
              <a:rPr lang="fr-FR" dirty="0" err="1"/>
              <a:t>Sweden</a:t>
            </a:r>
            <a:r>
              <a:rPr lang="fr-FR" dirty="0"/>
              <a:t>),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Eberhard Karls Universität Tübingen (Germany)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Glasgow (Scotland)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Paris </a:t>
            </a:r>
            <a:r>
              <a:rPr lang="en-US" dirty="0" err="1"/>
              <a:t>Lodron</a:t>
            </a:r>
            <a:r>
              <a:rPr lang="en-US" dirty="0"/>
              <a:t> University of Salzburg - PLUS (Austria)</a:t>
            </a:r>
            <a:endParaRPr lang="de-DE" dirty="0"/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r-FR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CIVIS will </a:t>
            </a:r>
            <a:r>
              <a:rPr lang="en-US" b="0"/>
              <a:t>federate more than </a:t>
            </a:r>
            <a:r>
              <a:rPr lang="en-US"/>
              <a:t>470,000 </a:t>
            </a:r>
            <a:r>
              <a:rPr lang="en-US" dirty="0"/>
              <a:t>students </a:t>
            </a:r>
            <a:r>
              <a:rPr lang="en-US"/>
              <a:t>and 68,000 </a:t>
            </a:r>
            <a:r>
              <a:rPr lang="en-US" dirty="0"/>
              <a:t>staff</a:t>
            </a:r>
            <a:r>
              <a:rPr lang="en-US" b="0" dirty="0"/>
              <a:t>. This integrated university space aims to allow students, academics, researchers and staff to move and collaborate as freely as in their home institution.</a:t>
            </a:r>
            <a:endParaRPr lang="de-DE" b="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endParaRPr lang="fr-FR" b="0" dirty="0"/>
          </a:p>
          <a:p>
            <a:pPr marL="0" indent="0">
              <a:buFont typeface="Arial" charset="0"/>
              <a:buNone/>
              <a:defRPr/>
            </a:pPr>
            <a:endParaRPr lang="fr-FR" b="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6D1110-9194-4A60-B63F-A3FC2F7C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08" y="3627834"/>
            <a:ext cx="2314330" cy="17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3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7FCD91-B35E-4C44-B7A8-3ABF941EED4D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44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8398329" y="946150"/>
            <a:ext cx="796019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77470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1" y="1385416"/>
            <a:ext cx="615042" cy="154091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-5159" y="2187196"/>
            <a:ext cx="615041" cy="328180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-59475" y="4075085"/>
            <a:ext cx="625362" cy="424291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1"/>
          <p:cNvSpPr>
            <a:spLocks noGrp="1"/>
          </p:cNvSpPr>
          <p:nvPr>
            <p:ph sz="half" idx="1"/>
          </p:nvPr>
        </p:nvSpPr>
        <p:spPr>
          <a:xfrm>
            <a:off x="466328" y="1227565"/>
            <a:ext cx="7746943" cy="6142063"/>
          </a:xfrm>
        </p:spPr>
        <p:txBody>
          <a:bodyPr/>
          <a:lstStyle/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A space for innovative and responsible education, research, cultural exchanges and civic action in Europe, from the Baltic Sea to the Mediterranean Sea and Africa: </a:t>
            </a:r>
            <a:r>
              <a:rPr lang="en-US" dirty="0"/>
              <a:t>Europe's bridge to the South</a:t>
            </a:r>
            <a:r>
              <a:rPr lang="en-US" b="0" dirty="0"/>
              <a:t> over the Mediterranean area and Africa.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With its strong partnership dimension, CIVIS aims to become an important European player in </a:t>
            </a:r>
            <a:r>
              <a:rPr lang="en-US" dirty="0"/>
              <a:t>5 priority areas: </a:t>
            </a:r>
            <a:endParaRPr lang="fr-FR" b="0" dirty="0"/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err="1"/>
              <a:t>health</a:t>
            </a:r>
            <a:endParaRPr lang="fr-FR" dirty="0"/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err="1"/>
              <a:t>cities</a:t>
            </a:r>
            <a:r>
              <a:rPr lang="fr-FR" dirty="0"/>
              <a:t>, </a:t>
            </a:r>
            <a:r>
              <a:rPr lang="fr-FR" dirty="0" err="1"/>
              <a:t>territories</a:t>
            </a:r>
            <a:r>
              <a:rPr lang="fr-FR" dirty="0"/>
              <a:t> and </a:t>
            </a:r>
            <a:r>
              <a:rPr lang="fr-FR" dirty="0" err="1"/>
              <a:t>mobility</a:t>
            </a:r>
            <a:r>
              <a:rPr lang="fr-FR" dirty="0"/>
              <a:t>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err="1"/>
              <a:t>climate</a:t>
            </a:r>
            <a:r>
              <a:rPr lang="fr-FR" dirty="0"/>
              <a:t>, </a:t>
            </a:r>
            <a:r>
              <a:rPr lang="fr-FR" dirty="0" err="1"/>
              <a:t>environment</a:t>
            </a:r>
            <a:r>
              <a:rPr lang="fr-FR" dirty="0"/>
              <a:t> and </a:t>
            </a:r>
            <a:r>
              <a:rPr lang="fr-FR" dirty="0" err="1"/>
              <a:t>energy</a:t>
            </a:r>
            <a:r>
              <a:rPr lang="fr-FR" dirty="0"/>
              <a:t>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digital and </a:t>
            </a:r>
            <a:r>
              <a:rPr lang="fr-FR" dirty="0" err="1"/>
              <a:t>technological</a:t>
            </a:r>
            <a:r>
              <a:rPr lang="fr-FR" dirty="0"/>
              <a:t> transformations </a:t>
            </a:r>
          </a:p>
          <a:p>
            <a:pPr marL="444500" lvl="2" indent="-263525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/>
              <a:t>society, cultures and </a:t>
            </a:r>
            <a:r>
              <a:rPr lang="fr-FR" dirty="0" err="1"/>
              <a:t>heritage</a:t>
            </a:r>
            <a:r>
              <a:rPr lang="fr-FR" dirty="0"/>
              <a:t>.  </a:t>
            </a:r>
            <a:endParaRPr lang="de-DE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0" dirty="0"/>
              <a:t>Themes address important societal issues and challenges, such as </a:t>
            </a:r>
            <a:br>
              <a:rPr lang="en-US" b="0" dirty="0"/>
            </a:br>
            <a:r>
              <a:rPr lang="en-US" b="0" dirty="0"/>
              <a:t>sustainable development objectives as defined by the United Nations.</a:t>
            </a:r>
            <a:endParaRPr lang="fr-FR" b="0" dirty="0"/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/>
              <a:t>A decisive contribution to the attractiveness of the </a:t>
            </a:r>
            <a:br>
              <a:rPr lang="en-US" dirty="0"/>
            </a:br>
            <a:r>
              <a:rPr lang="en-US" dirty="0"/>
              <a:t>alliance's universities on the world stage.</a:t>
            </a:r>
            <a:r>
              <a:rPr lang="fr-FR" b="0" dirty="0"/>
              <a:t> </a:t>
            </a:r>
          </a:p>
          <a:p>
            <a:pPr marL="179388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/>
              <a:t>CIVIS - </a:t>
            </a:r>
            <a:r>
              <a:rPr lang="en-US" b="0" dirty="0"/>
              <a:t>A European Civic University </a:t>
            </a:r>
            <a:r>
              <a:rPr lang="en-US" dirty="0"/>
              <a:t>w</a:t>
            </a:r>
            <a:r>
              <a:rPr lang="fr-FR" dirty="0" err="1"/>
              <a:t>ebsite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			</a:t>
            </a:r>
            <a:r>
              <a:rPr lang="fr-FR" dirty="0">
                <a:hlinkClick r:id="rId2"/>
              </a:rPr>
              <a:t>https://civis.eu/en</a:t>
            </a:r>
            <a:endParaRPr lang="fr-FR" b="0" dirty="0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-38831" y="4655688"/>
            <a:ext cx="604718" cy="814680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-38831" y="5226017"/>
            <a:ext cx="615040" cy="1426095"/>
          </a:xfrm>
          <a:prstGeom prst="line">
            <a:avLst/>
          </a:prstGeom>
          <a:ln w="19050" cmpd="sng">
            <a:solidFill>
              <a:srgbClr val="00B05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re 2"/>
          <p:cNvSpPr>
            <a:spLocks noGrp="1"/>
          </p:cNvSpPr>
          <p:nvPr>
            <p:ph type="title"/>
          </p:nvPr>
        </p:nvSpPr>
        <p:spPr>
          <a:xfrm>
            <a:off x="457200" y="660145"/>
            <a:ext cx="8229600" cy="64293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CIVIS – </a:t>
            </a:r>
            <a:r>
              <a:rPr lang="en-US" sz="2800" dirty="0"/>
              <a:t>Creation of a European Civic University</a:t>
            </a:r>
            <a:endParaRPr lang="fr-FR" sz="2800" dirty="0"/>
          </a:p>
        </p:txBody>
      </p:sp>
      <p:sp>
        <p:nvSpPr>
          <p:cNvPr id="18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941512" y="171450"/>
            <a:ext cx="7252833" cy="401638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world-class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in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05DC4B-553C-4CD9-9084-3AD8482CB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08" y="3627834"/>
            <a:ext cx="2314330" cy="17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6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7475" y="3144838"/>
            <a:ext cx="8982075" cy="18065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, and </a:t>
            </a:r>
            <a:r>
              <a:rPr lang="fr-FR" dirty="0" err="1"/>
              <a:t>participating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prestige and </a:t>
            </a:r>
            <a:r>
              <a:rPr lang="fr-FR" dirty="0" err="1"/>
              <a:t>attractiveness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49155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64AEF7-0293-394C-B0A1-C7CD7D1AFF62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334278"/>
            <a:ext cx="8413955" cy="4525963"/>
          </a:xfrm>
        </p:spPr>
        <p:txBody>
          <a:bodyPr/>
          <a:lstStyle/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rgbClr val="0497AA"/>
                </a:solidFill>
                <a:ea typeface="ＭＳ Ｐゴシック" charset="0"/>
              </a:rPr>
              <a:t>A vice-presidency dedicated to sustainable development: </a:t>
            </a:r>
            <a:r>
              <a:rPr lang="en-US" dirty="0"/>
              <a:t>the fight against global warming and commitment to sustainable development are major issues of the university policy: adoption of a real estate energy plan, building renovation plan, travel plan, green plan, public education and information actions, </a:t>
            </a:r>
            <a:r>
              <a:rPr lang="en-US" dirty="0" err="1"/>
              <a:t>ect</a:t>
            </a:r>
            <a:r>
              <a:rPr lang="en-US" dirty="0"/>
              <a:t>.</a:t>
            </a:r>
            <a:br>
              <a:rPr lang="en-US" dirty="0"/>
            </a:br>
            <a:endParaRPr lang="fr-FR" sz="900" b="1" dirty="0">
              <a:solidFill>
                <a:srgbClr val="0497AA"/>
              </a:solidFill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rgbClr val="0497AA"/>
                </a:solidFill>
                <a:ea typeface="ＭＳ Ｐゴシック" charset="0"/>
              </a:rPr>
              <a:t>A vice-presidency dedicated to gender equality and the fight against discrimination: </a:t>
            </a:r>
            <a:r>
              <a:rPr lang="fr-FR" dirty="0"/>
              <a:t>Aix-Marseille Université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en-US" dirty="0"/>
              <a:t>signatory to the charter "gender equality at work" carried by the NGO Business Professional Women. It also developed its own gender equality charter as well as a charter of commitment to LGBTI struggles. A system to combat sexual harassment, sexist, sexual and homophobic violence has been put in place for the whole community. </a:t>
            </a:r>
            <a:br>
              <a:rPr lang="en-US" dirty="0"/>
            </a:br>
            <a:endParaRPr lang="fr-FR" sz="900" b="1" dirty="0">
              <a:solidFill>
                <a:srgbClr val="0497AA"/>
              </a:solidFill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rgbClr val="0497AA"/>
                </a:solidFill>
                <a:ea typeface="ＭＳ Ｐゴシック" charset="0"/>
              </a:rPr>
              <a:t>A vice-presidency dedicated to health and integration of disabilities people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fr-FR" sz="900" b="1" dirty="0">
              <a:solidFill>
                <a:srgbClr val="0497AA"/>
              </a:solidFill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rgbClr val="0497AA"/>
                </a:solidFill>
                <a:ea typeface="ＭＳ Ｐゴシック" charset="0"/>
              </a:rPr>
              <a:t>A vice-presidency dedicated to campus life, quality of life at work and safety at work: </a:t>
            </a:r>
            <a:r>
              <a:rPr lang="en-US" dirty="0">
                <a:ea typeface="ＭＳ Ｐゴシック" charset="0"/>
              </a:rPr>
              <a:t>a natural extension of global "human" development, for the benefit of students and staff on all university’s sites.</a:t>
            </a: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en-US" sz="2000" b="1" dirty="0">
                <a:solidFill>
                  <a:srgbClr val="0497AA"/>
                </a:solidFill>
                <a:ea typeface="ＭＳ Ｐゴシック" charset="0"/>
              </a:rPr>
              <a:t>Ranked 1st French university and 20th in the world by THE IMPACT in 2020: </a:t>
            </a:r>
            <a:r>
              <a:rPr lang="en-US" dirty="0">
                <a:ea typeface="ＭＳ Ｐゴシック" charset="0"/>
              </a:rPr>
              <a:t>for its CSR policy</a:t>
            </a:r>
            <a:endParaRPr lang="fr-FR" dirty="0">
              <a:ea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responsible university committed to CSR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762125" y="169863"/>
            <a:ext cx="6342063" cy="401637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, and </a:t>
            </a:r>
            <a:r>
              <a:rPr lang="fr-FR" dirty="0" err="1"/>
              <a:t>participating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prestige and </a:t>
            </a:r>
            <a:r>
              <a:rPr lang="fr-FR" dirty="0" err="1"/>
              <a:t>attractiveness</a:t>
            </a:r>
            <a:endParaRPr lang="fr-FR" dirty="0"/>
          </a:p>
        </p:txBody>
      </p:sp>
      <p:sp>
        <p:nvSpPr>
          <p:cNvPr id="49156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B33E16-76F3-DA4D-B7B7-8840B7B6F1F6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46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248525" y="1158875"/>
            <a:ext cx="1895475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-46754" y="1589087"/>
            <a:ext cx="609522" cy="306389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6451" y="4105241"/>
            <a:ext cx="558800" cy="444500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-26194" y="6035643"/>
            <a:ext cx="588962" cy="844583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-26194" y="4959317"/>
            <a:ext cx="613005" cy="444500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-41788" y="2729596"/>
            <a:ext cx="609522" cy="306389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3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300"/>
              </a:spcBef>
              <a:buFontTx/>
              <a:buNone/>
              <a:defRPr/>
            </a:pPr>
            <a:endParaRPr lang="fr-FR" sz="2000" b="1" dirty="0"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None/>
              <a:defRPr/>
            </a:pP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More than30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framework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agreements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have been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signed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with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important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industrial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groups:</a:t>
            </a:r>
            <a:r>
              <a:rPr lang="fr-FR" sz="2000" dirty="0">
                <a:ea typeface="ＭＳ Ｐゴシック" charset="0"/>
              </a:rPr>
              <a:t> : </a:t>
            </a:r>
            <a:r>
              <a:rPr lang="fr-FR" sz="2000" dirty="0"/>
              <a:t>Airbus </a:t>
            </a:r>
            <a:r>
              <a:rPr lang="fr-FR" sz="2000" dirty="0" err="1"/>
              <a:t>Helicopters</a:t>
            </a:r>
            <a:r>
              <a:rPr lang="fr-FR" sz="2000" dirty="0"/>
              <a:t>, Crédit agricole, EDF, Société des eaux de Marseille, Safran, SNCF </a:t>
            </a:r>
            <a:r>
              <a:rPr lang="fr-FR" sz="2000" dirty="0" err="1"/>
              <a:t>Logistics</a:t>
            </a:r>
            <a:r>
              <a:rPr lang="fr-FR" sz="2000" dirty="0"/>
              <a:t>…</a:t>
            </a:r>
            <a:endParaRPr lang="fr-FR" sz="2000" dirty="0"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FontTx/>
              <a:buNone/>
              <a:defRPr/>
            </a:pPr>
            <a:endParaRPr lang="fr-FR" sz="2000" dirty="0">
              <a:ea typeface="ＭＳ Ｐゴシック" charset="0"/>
            </a:endParaRPr>
          </a:p>
          <a:p>
            <a:pPr marL="0" lvl="1" indent="0" eaLnBrk="1" hangingPunct="1">
              <a:spcBef>
                <a:spcPts val="300"/>
              </a:spcBef>
              <a:buFontTx/>
              <a:buNone/>
              <a:defRPr/>
            </a:pPr>
            <a:r>
              <a:rPr lang="fr-FR" sz="2000" dirty="0">
                <a:ea typeface="ＭＳ Ｐゴシック" charset="0"/>
              </a:rPr>
              <a:t>A </a:t>
            </a:r>
            <a:r>
              <a:rPr lang="fr-FR" sz="2000" dirty="0" err="1">
                <a:ea typeface="ＭＳ Ｐゴシック" charset="0"/>
              </a:rPr>
              <a:t>commitment</a:t>
            </a:r>
            <a:r>
              <a:rPr lang="fr-FR" sz="2000" dirty="0">
                <a:ea typeface="ＭＳ Ｐゴシック" charset="0"/>
              </a:rPr>
              <a:t> </a:t>
            </a:r>
            <a:r>
              <a:rPr lang="fr-FR" sz="2000" dirty="0" err="1">
                <a:ea typeface="ＭＳ Ｐゴシック" charset="0"/>
              </a:rPr>
              <a:t>with</a:t>
            </a:r>
            <a:r>
              <a:rPr lang="fr-FR" sz="2000" dirty="0">
                <a:ea typeface="ＭＳ Ｐゴシック" charset="0"/>
              </a:rPr>
              <a:t> 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the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competitive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clusters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fr-FR" sz="2000" b="0" dirty="0">
              <a:ea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fr-FR" sz="2000" b="0" dirty="0">
                <a:ea typeface="ＭＳ Ｐゴシック" charset="0"/>
              </a:rPr>
              <a:t>A </a:t>
            </a:r>
            <a:r>
              <a:rPr lang="fr-FR" sz="2000" dirty="0" err="1">
                <a:solidFill>
                  <a:srgbClr val="0497AA"/>
                </a:solidFill>
                <a:ea typeface="ＭＳ Ｐゴシック" charset="0"/>
              </a:rPr>
              <a:t>strategic</a:t>
            </a:r>
            <a:r>
              <a:rPr lang="fr-FR" sz="2000" dirty="0">
                <a:solidFill>
                  <a:srgbClr val="0497AA"/>
                </a:solidFill>
                <a:ea typeface="ＭＳ Ｐゴシック" charset="0"/>
              </a:rPr>
              <a:t> exploration </a:t>
            </a:r>
            <a:r>
              <a:rPr lang="fr-FR" sz="2000" dirty="0" err="1">
                <a:solidFill>
                  <a:srgbClr val="0497AA"/>
                </a:solidFill>
                <a:ea typeface="ＭＳ Ｐゴシック" charset="0"/>
              </a:rPr>
              <a:t>committee</a:t>
            </a:r>
            <a:endParaRPr lang="fr-FR" sz="2000" dirty="0">
              <a:solidFill>
                <a:srgbClr val="0497AA"/>
              </a:solidFill>
              <a:ea typeface="ＭＳ Ｐゴシック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fr-FR" sz="2000" b="0" dirty="0">
              <a:ea typeface="ＭＳ Ｐゴシック" charset="0"/>
            </a:endParaRPr>
          </a:p>
          <a:p>
            <a:pPr marL="0" lvl="1" indent="0">
              <a:lnSpc>
                <a:spcPts val="2000"/>
              </a:lnSpc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Actions to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foster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the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students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’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vocational</a:t>
            </a:r>
            <a:r>
              <a:rPr lang="fr-FR" sz="2000" b="1" dirty="0">
                <a:solidFill>
                  <a:srgbClr val="0497AA"/>
                </a:solidFill>
                <a:ea typeface="ＭＳ Ｐゴシック" charset="0"/>
              </a:rPr>
              <a:t> </a:t>
            </a:r>
            <a:r>
              <a:rPr lang="fr-FR" sz="2000" b="1" dirty="0" err="1">
                <a:solidFill>
                  <a:srgbClr val="0497AA"/>
                </a:solidFill>
                <a:ea typeface="ＭＳ Ｐゴシック" charset="0"/>
              </a:rPr>
              <a:t>integration</a:t>
            </a:r>
            <a:r>
              <a:rPr lang="fr-FR" altLang="ja-JP" sz="2000" b="1" dirty="0">
                <a:solidFill>
                  <a:srgbClr val="0497AA"/>
                </a:solidFill>
                <a:ea typeface="ＭＳ Ｐゴシック" charset="0"/>
              </a:rPr>
              <a:t>:</a:t>
            </a:r>
            <a:r>
              <a:rPr lang="fr-FR" altLang="ja-JP" sz="2000" b="1" dirty="0">
                <a:ea typeface="ＭＳ Ｐゴシック" charset="0"/>
              </a:rPr>
              <a:t> </a:t>
            </a:r>
          </a:p>
          <a:p>
            <a:pPr marL="285750" lvl="1" indent="-285750">
              <a:lnSpc>
                <a:spcPts val="2000"/>
              </a:lnSpc>
              <a:spcBef>
                <a:spcPct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fr-FR" sz="1800" dirty="0">
                <a:ea typeface="ＭＳ Ｐゴシック" charset="0"/>
              </a:rPr>
              <a:t>The </a:t>
            </a:r>
            <a:r>
              <a:rPr lang="fr-FR" sz="1800" dirty="0" err="1">
                <a:ea typeface="ＭＳ Ｐゴシック" charset="0"/>
              </a:rPr>
              <a:t>professional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integration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platform</a:t>
            </a:r>
            <a:r>
              <a:rPr lang="fr-FR" sz="1800" dirty="0">
                <a:ea typeface="ＭＳ Ｐゴシック" charset="0"/>
              </a:rPr>
              <a:t> IPRO (for </a:t>
            </a:r>
            <a:r>
              <a:rPr lang="fr-FR" sz="1800" dirty="0" err="1">
                <a:ea typeface="ＭＳ Ｐゴシック" charset="0"/>
              </a:rPr>
              <a:t>internships</a:t>
            </a:r>
            <a:r>
              <a:rPr lang="fr-FR" sz="1800" dirty="0">
                <a:ea typeface="ＭＳ Ｐゴシック" charset="0"/>
              </a:rPr>
              <a:t> and </a:t>
            </a:r>
            <a:r>
              <a:rPr lang="fr-FR" sz="1800" dirty="0" err="1">
                <a:ea typeface="ＭＳ Ｐゴシック" charset="0"/>
              </a:rPr>
              <a:t>recruitment</a:t>
            </a:r>
            <a:r>
              <a:rPr lang="fr-FR" sz="1800" dirty="0">
                <a:ea typeface="ＭＳ Ｐゴシック" charset="0"/>
              </a:rPr>
              <a:t>)</a:t>
            </a:r>
          </a:p>
          <a:p>
            <a:pPr marL="285750" lvl="1" indent="-285750">
              <a:lnSpc>
                <a:spcPts val="2000"/>
              </a:lnSpc>
              <a:spcBef>
                <a:spcPct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fr-FR" sz="1800" dirty="0">
                <a:ea typeface="ＭＳ Ｐゴシック" charset="0"/>
              </a:rPr>
              <a:t>The PEPITE PACA OUEST hub for </a:t>
            </a:r>
            <a:r>
              <a:rPr lang="fr-FR" sz="1800" dirty="0" err="1">
                <a:ea typeface="ＭＳ Ｐゴシック" charset="0"/>
              </a:rPr>
              <a:t>student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entrepreneurship</a:t>
            </a:r>
            <a:endParaRPr lang="fr-FR" sz="1800" dirty="0">
              <a:ea typeface="ＭＳ Ｐゴシック" charset="0"/>
            </a:endParaRPr>
          </a:p>
          <a:p>
            <a:pPr marL="285750" lvl="1" indent="-285750">
              <a:lnSpc>
                <a:spcPts val="2000"/>
              </a:lnSpc>
              <a:spcBef>
                <a:spcPct val="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fr-FR" sz="1800" dirty="0">
                <a:ea typeface="ＭＳ Ｐゴシック" charset="0"/>
              </a:rPr>
              <a:t>An </a:t>
            </a:r>
            <a:r>
              <a:rPr lang="fr-FR" sz="1800" dirty="0" err="1">
                <a:ea typeface="ＭＳ Ｐゴシック" charset="0"/>
              </a:rPr>
              <a:t>annual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event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dedicated</a:t>
            </a:r>
            <a:r>
              <a:rPr lang="fr-FR" sz="1800" dirty="0">
                <a:ea typeface="ＭＳ Ｐゴシック" charset="0"/>
              </a:rPr>
              <a:t> to </a:t>
            </a:r>
            <a:r>
              <a:rPr lang="fr-FR" sz="1800" dirty="0" err="1">
                <a:ea typeface="ＭＳ Ｐゴシック" charset="0"/>
              </a:rPr>
              <a:t>it</a:t>
            </a:r>
            <a:r>
              <a:rPr lang="fr-FR" sz="1800" dirty="0">
                <a:ea typeface="ＭＳ Ｐゴシック" charset="0"/>
              </a:rPr>
              <a:t>: “AHU / </a:t>
            </a:r>
            <a:r>
              <a:rPr lang="fr-FR" sz="1800" dirty="0" err="1">
                <a:ea typeface="ＭＳ Ｐゴシック" charset="0"/>
              </a:rPr>
              <a:t>Companies</a:t>
            </a:r>
            <a:r>
              <a:rPr lang="fr-FR" sz="1800" dirty="0">
                <a:ea typeface="ＭＳ Ｐゴシック" charset="0"/>
              </a:rPr>
              <a:t> </a:t>
            </a:r>
            <a:r>
              <a:rPr lang="fr-FR" sz="1800" dirty="0" err="1">
                <a:ea typeface="ＭＳ Ｐゴシック" charset="0"/>
              </a:rPr>
              <a:t>encounters</a:t>
            </a:r>
            <a:r>
              <a:rPr lang="fr-FR" sz="1800" dirty="0">
                <a:ea typeface="ＭＳ Ｐゴシック" charset="0"/>
              </a:rPr>
              <a:t>” (lasting one </a:t>
            </a:r>
            <a:r>
              <a:rPr lang="fr-FR" sz="1800" dirty="0" err="1">
                <a:ea typeface="ＭＳ Ｐゴシック" charset="0"/>
              </a:rPr>
              <a:t>week</a:t>
            </a:r>
            <a:r>
              <a:rPr lang="fr-FR" sz="1800" dirty="0">
                <a:ea typeface="ＭＳ Ｐゴシック" charset="0"/>
              </a:rPr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partnerships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socio-economic</a:t>
            </a:r>
            <a:r>
              <a:rPr lang="fr-FR" dirty="0"/>
              <a:t> </a:t>
            </a:r>
            <a:r>
              <a:rPr lang="fr-FR" dirty="0" err="1"/>
              <a:t>actors</a:t>
            </a:r>
            <a:endParaRPr lang="fr-FR" dirty="0"/>
          </a:p>
        </p:txBody>
      </p:sp>
      <p:sp>
        <p:nvSpPr>
          <p:cNvPr id="50180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1305A9-9FDE-994C-9683-42A9985621B9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47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7754938" y="1158875"/>
            <a:ext cx="138906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0" y="2222500"/>
            <a:ext cx="550863" cy="290513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-52387" y="3519488"/>
            <a:ext cx="558800" cy="444500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-123217" y="4143375"/>
            <a:ext cx="655823" cy="512931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" y="4656306"/>
            <a:ext cx="550862" cy="2201694"/>
          </a:xfrm>
          <a:prstGeom prst="line">
            <a:avLst/>
          </a:prstGeom>
          <a:ln w="19050" cmpd="sng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762125" y="169863"/>
            <a:ext cx="6342063" cy="401637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, and </a:t>
            </a:r>
            <a:r>
              <a:rPr lang="fr-FR" dirty="0" err="1"/>
              <a:t>participating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prestige and </a:t>
            </a:r>
            <a:r>
              <a:rPr lang="fr-FR" dirty="0" err="1"/>
              <a:t>attractiveness</a:t>
            </a:r>
            <a:endParaRPr lang="fr-F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A close cooperation with local authorities:</a:t>
            </a:r>
            <a:endParaRPr lang="fr-FR" sz="1800" dirty="0">
              <a:solidFill>
                <a:srgbClr val="DB8C31"/>
              </a:solidFill>
              <a:latin typeface="Arial" charset="0"/>
              <a:ea typeface="ＭＳ Ｐゴシック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0" dirty="0">
                <a:latin typeface="Arial" charset="0"/>
                <a:ea typeface="ＭＳ Ｐゴシック" charset="0"/>
              </a:rPr>
              <a:t>With the Region (regional scheme for higher education, research and innovation), with the Aix-Marseille-Provence Metropolis (member of the economic governance committee), with the </a:t>
            </a:r>
            <a:r>
              <a:rPr lang="en-US" sz="1600" b="0" dirty="0" err="1">
                <a:latin typeface="Arial" charset="0"/>
                <a:ea typeface="ＭＳ Ｐゴシック" charset="0"/>
              </a:rPr>
              <a:t>Bouches</a:t>
            </a:r>
            <a:r>
              <a:rPr lang="en-US" sz="1600" b="0" dirty="0">
                <a:latin typeface="Arial" charset="0"/>
                <a:ea typeface="ＭＳ Ｐゴシック" charset="0"/>
              </a:rPr>
              <a:t>-du-Rhône department (with an upcoming cooperation agreement)…</a:t>
            </a:r>
            <a:endParaRPr lang="fr-FR" sz="1600" b="0" dirty="0">
              <a:latin typeface="Arial" charset="0"/>
              <a:ea typeface="ＭＳ Ｐゴシック" charset="0"/>
            </a:endParaRPr>
          </a:p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Partnerships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1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with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the main local cultural </a:t>
            </a:r>
            <a:r>
              <a:rPr lang="fr-FR" sz="1800" b="1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actors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: </a:t>
            </a:r>
            <a:br>
              <a:rPr lang="fr-FR" sz="1800" dirty="0">
                <a:latin typeface="Arial" charset="0"/>
                <a:ea typeface="ＭＳ Ｐゴシック" charset="0"/>
              </a:rPr>
            </a:br>
            <a:r>
              <a:rPr lang="fr-FR" sz="1600" dirty="0">
                <a:latin typeface="Arial" charset="0"/>
                <a:ea typeface="ＭＳ Ｐゴシック" charset="0"/>
              </a:rPr>
              <a:t>DRAC, La Criée National </a:t>
            </a:r>
            <a:r>
              <a:rPr lang="fr-FR" sz="1600" dirty="0" err="1">
                <a:latin typeface="Arial" charset="0"/>
                <a:ea typeface="ＭＳ Ｐゴシック" charset="0"/>
              </a:rPr>
              <a:t>Theatre</a:t>
            </a:r>
            <a:r>
              <a:rPr lang="fr-FR" sz="1600" dirty="0">
                <a:latin typeface="Arial" charset="0"/>
                <a:ea typeface="ＭＳ Ｐゴシック" charset="0"/>
              </a:rPr>
              <a:t>, Vasarely </a:t>
            </a:r>
            <a:r>
              <a:rPr lang="fr-FR" sz="1600" dirty="0" err="1">
                <a:latin typeface="Arial" charset="0"/>
                <a:ea typeface="ＭＳ Ｐゴシック" charset="0"/>
              </a:rPr>
              <a:t>Foundation</a:t>
            </a:r>
            <a:r>
              <a:rPr lang="fr-FR" sz="1600" dirty="0">
                <a:latin typeface="Arial" charset="0"/>
                <a:ea typeface="ＭＳ Ｐゴシック" charset="0"/>
              </a:rPr>
              <a:t>, Aix-en-Provence festival, </a:t>
            </a:r>
            <a:r>
              <a:rPr lang="fr-FR" sz="1600" dirty="0" err="1">
                <a:latin typeface="Arial" charset="0"/>
                <a:ea typeface="ＭＳ Ｐゴシック" charset="0"/>
              </a:rPr>
              <a:t>MuCEM</a:t>
            </a:r>
            <a:r>
              <a:rPr lang="fr-FR" sz="1600" dirty="0">
                <a:latin typeface="Arial" charset="0"/>
                <a:ea typeface="ＭＳ Ｐゴシック" charset="0"/>
              </a:rPr>
              <a:t>…</a:t>
            </a:r>
          </a:p>
          <a:p>
            <a:pPr marL="0" lvl="1" indent="0" eaLnBrk="1" hangingPunct="1">
              <a:spcBef>
                <a:spcPts val="800"/>
              </a:spcBef>
              <a:buFontTx/>
              <a:buNone/>
            </a:pPr>
            <a:r>
              <a:rPr lang="en-US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Partnerships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1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with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the </a:t>
            </a:r>
            <a:r>
              <a:rPr lang="fr-FR" sz="1800" b="1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region’s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major </a:t>
            </a:r>
            <a:r>
              <a:rPr lang="fr-FR" sz="1800" b="1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projects</a:t>
            </a:r>
            <a:r>
              <a:rPr lang="fr-FR" sz="1800" b="1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1600" dirty="0">
                <a:latin typeface="Arial" charset="0"/>
                <a:ea typeface="ＭＳ Ｐゴシック" charset="0"/>
              </a:rPr>
              <a:t>Marseille-Provence Capital of culture 2013, Marseille-Provence Capital of sport 2017, Marseille-Provence association 2018</a:t>
            </a:r>
          </a:p>
          <a:p>
            <a:pPr marL="0" indent="0" eaLnBrk="1" hangingPunct="1">
              <a:spcBef>
                <a:spcPts val="800"/>
              </a:spcBef>
              <a:buFont typeface="Arial" charset="0"/>
              <a:buNone/>
            </a:pP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Aix-Marseille Université, a key </a:t>
            </a:r>
            <a:r>
              <a:rPr lang="fr-FR" sz="1800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actor</a:t>
            </a: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in the </a:t>
            </a:r>
            <a:r>
              <a:rPr lang="fr-FR" sz="1800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dissemination</a:t>
            </a: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of </a:t>
            </a:r>
            <a:r>
              <a:rPr lang="fr-FR" sz="1800" dirty="0" err="1">
                <a:solidFill>
                  <a:srgbClr val="DB8C31"/>
                </a:solidFill>
                <a:latin typeface="Arial" charset="0"/>
                <a:ea typeface="ＭＳ Ｐゴシック" charset="0"/>
              </a:rPr>
              <a:t>scientific</a:t>
            </a:r>
            <a: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  <a:t> culture:</a:t>
            </a:r>
            <a:br>
              <a:rPr lang="fr-FR" sz="1800" dirty="0">
                <a:solidFill>
                  <a:srgbClr val="DB8C31"/>
                </a:solidFill>
                <a:latin typeface="Arial" charset="0"/>
                <a:ea typeface="ＭＳ Ｐゴシック" charset="0"/>
              </a:rPr>
            </a:br>
            <a:r>
              <a:rPr lang="fr-FR" sz="1600" b="0" dirty="0">
                <a:latin typeface="Arial" charset="0"/>
                <a:ea typeface="ＭＳ Ｐゴシック" charset="0"/>
              </a:rPr>
              <a:t>Workshops in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schools</a:t>
            </a:r>
            <a:r>
              <a:rPr lang="fr-FR" sz="1600" b="0" dirty="0">
                <a:latin typeface="Arial" charset="0"/>
                <a:ea typeface="ＭＳ Ｐゴシック" charset="0"/>
              </a:rPr>
              <a:t>,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conferences</a:t>
            </a:r>
            <a:r>
              <a:rPr lang="fr-FR" sz="1600" b="0" dirty="0">
                <a:latin typeface="Arial" charset="0"/>
                <a:ea typeface="ＭＳ Ｐゴシック" charset="0"/>
              </a:rPr>
              <a:t>, “Souk des Sciences”,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European</a:t>
            </a:r>
            <a:r>
              <a:rPr lang="fr-FR" sz="1600" b="0" dirty="0">
                <a:latin typeface="Arial" charset="0"/>
                <a:ea typeface="ＭＳ Ｐゴシック" charset="0"/>
              </a:rPr>
              <a:t> night of </a:t>
            </a:r>
            <a:r>
              <a:rPr lang="fr-FR" sz="1600" b="0" dirty="0" err="1">
                <a:latin typeface="Arial" charset="0"/>
                <a:ea typeface="ＭＳ Ｐゴシック" charset="0"/>
              </a:rPr>
              <a:t>research</a:t>
            </a:r>
            <a:r>
              <a:rPr lang="fr-FR" sz="1600" b="0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</a:t>
            </a:r>
            <a:endParaRPr lang="fr-FR" dirty="0"/>
          </a:p>
        </p:txBody>
      </p:sp>
      <p:sp>
        <p:nvSpPr>
          <p:cNvPr id="5120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8CE359-0F7A-0442-8E53-9A0066FCF20E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48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5683250" y="1165225"/>
            <a:ext cx="34607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0" y="1884452"/>
            <a:ext cx="531813" cy="153988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3B8E926-C5BA-AE4F-8434-577DABC3CEDA}"/>
              </a:ext>
            </a:extLst>
          </p:cNvPr>
          <p:cNvCxnSpPr>
            <a:cxnSpLocks/>
          </p:cNvCxnSpPr>
          <p:nvPr/>
        </p:nvCxnSpPr>
        <p:spPr>
          <a:xfrm flipH="1">
            <a:off x="-18651" y="2952514"/>
            <a:ext cx="576870" cy="188470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686FB96-4F8B-414F-B53A-C9D03500B189}"/>
              </a:ext>
            </a:extLst>
          </p:cNvPr>
          <p:cNvCxnSpPr>
            <a:cxnSpLocks/>
          </p:cNvCxnSpPr>
          <p:nvPr/>
        </p:nvCxnSpPr>
        <p:spPr>
          <a:xfrm flipH="1">
            <a:off x="-19014" y="3800393"/>
            <a:ext cx="587772" cy="354049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B46EB23-9477-C84D-AFC1-FF62C4FD9D4A}"/>
              </a:ext>
            </a:extLst>
          </p:cNvPr>
          <p:cNvCxnSpPr>
            <a:cxnSpLocks/>
          </p:cNvCxnSpPr>
          <p:nvPr/>
        </p:nvCxnSpPr>
        <p:spPr>
          <a:xfrm flipH="1">
            <a:off x="-24485" y="4671519"/>
            <a:ext cx="576870" cy="536241"/>
          </a:xfrm>
          <a:prstGeom prst="line">
            <a:avLst/>
          </a:prstGeom>
          <a:ln w="19050" cmpd="sng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762125" y="169863"/>
            <a:ext cx="6342063" cy="401637"/>
          </a:xfrm>
        </p:spPr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</a:p>
          <a:p>
            <a:pPr>
              <a:defRPr/>
            </a:pPr>
            <a:r>
              <a:rPr lang="fr-FR" dirty="0"/>
              <a:t>A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involved</a:t>
            </a:r>
            <a:r>
              <a:rPr lang="fr-FR" dirty="0"/>
              <a:t> in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, and </a:t>
            </a:r>
            <a:r>
              <a:rPr lang="fr-FR" dirty="0" err="1"/>
              <a:t>participating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prestige and </a:t>
            </a:r>
            <a:r>
              <a:rPr lang="fr-FR" dirty="0" err="1"/>
              <a:t>attractiveness</a:t>
            </a: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/>
          <a:lstStyle/>
          <a:p>
            <a:pPr>
              <a:defRPr/>
            </a:pPr>
            <a:r>
              <a:rPr lang="fr-FR" dirty="0"/>
              <a:t>Leader of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common</a:t>
            </a:r>
            <a:r>
              <a:rPr lang="fr-FR" dirty="0"/>
              <a:t> site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2227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9DE436-8310-D347-B7A8-E583E64BE514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49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1"/>
          <p:cNvSpPr>
            <a:spLocks noGrp="1"/>
          </p:cNvSpPr>
          <p:nvPr>
            <p:ph idx="1"/>
          </p:nvPr>
        </p:nvSpPr>
        <p:spPr>
          <a:xfrm>
            <a:off x="457200" y="1257297"/>
            <a:ext cx="8229600" cy="4958443"/>
          </a:xfrm>
        </p:spPr>
        <p:txBody>
          <a:bodyPr/>
          <a:lstStyle/>
          <a:p>
            <a:pPr marL="628650" indent="-179388">
              <a:lnSpc>
                <a:spcPct val="120000"/>
              </a:lnSpc>
              <a:defRPr/>
            </a:pPr>
            <a:r>
              <a:rPr lang="fr-FR" sz="18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Owner</a:t>
            </a:r>
            <a:r>
              <a:rPr lang="fr-FR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of </a:t>
            </a:r>
            <a:r>
              <a:rPr lang="fr-FR" sz="18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nearly</a:t>
            </a:r>
            <a:r>
              <a:rPr lang="fr-FR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90% of the </a:t>
            </a:r>
            <a:r>
              <a:rPr lang="fr-FR" sz="18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property</a:t>
            </a:r>
            <a:r>
              <a:rPr lang="fr-FR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assets</a:t>
            </a:r>
            <a:r>
              <a:rPr lang="fr-FR" sz="18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it</a:t>
            </a:r>
            <a:r>
              <a:rPr lang="fr-FR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800" b="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occupies</a:t>
            </a:r>
            <a:endParaRPr lang="fr-FR" altLang="fr-FR" sz="18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defRPr/>
            </a:pP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Grant of </a:t>
            </a: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€61 Millions </a:t>
            </a:r>
            <a:r>
              <a:rPr lang="en-US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in the context of the national recovery plan for the renovation of its buildings</a:t>
            </a:r>
            <a:endParaRPr lang="en-GB" sz="18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lnSpc>
                <a:spcPct val="120000"/>
              </a:lnSpc>
              <a:defRPr/>
            </a:pP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6</a:t>
            </a:r>
            <a:r>
              <a:rPr lang="en-GB" sz="16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education and research fields</a:t>
            </a:r>
            <a:endParaRPr lang="en-GB" sz="16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Arts,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humanities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,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languages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and social sciences</a:t>
            </a:r>
          </a:p>
          <a:p>
            <a:pPr lvl="2"/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Law and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political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science</a:t>
            </a:r>
          </a:p>
          <a:p>
            <a:pPr lvl="2"/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Economics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and management</a:t>
            </a:r>
          </a:p>
          <a:p>
            <a:pPr lvl="2"/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Health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Science and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technology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Multidisciplinary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sector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(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technological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institute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and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education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1200" dirty="0" err="1">
                <a:solidFill>
                  <a:srgbClr val="252E44"/>
                </a:solidFill>
                <a:latin typeface="Arial" charset="0"/>
                <a:ea typeface="ＭＳ Ｐゴシック" charset="0"/>
              </a:rPr>
              <a:t>departement</a:t>
            </a:r>
            <a:r>
              <a:rPr lang="fr-FR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marL="628650" indent="-179388">
              <a:lnSpc>
                <a:spcPct val="120000"/>
              </a:lnSpc>
              <a:defRPr/>
            </a:pP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3</a:t>
            </a:r>
            <a:r>
              <a:rPr lang="en-GB" sz="16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PIT (territorial innovation clusters)</a:t>
            </a:r>
            <a:endParaRPr lang="fr-FR" sz="18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marL="628650" indent="-179388">
              <a:lnSpc>
                <a:spcPct val="120000"/>
              </a:lnSpc>
              <a:defRPr/>
            </a:pPr>
            <a:r>
              <a:rPr lang="en-GB" sz="20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5</a:t>
            </a:r>
            <a:r>
              <a:rPr lang="en-GB" sz="16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1800" b="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interdisciplinary research interests</a:t>
            </a:r>
            <a:endParaRPr lang="fr-FR" sz="1800" b="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en-GB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Energy 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en-GB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The environment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en-GB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Health and life sciences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en-GB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Advanced sciences and technologies 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  <a:p>
            <a:pPr lvl="2"/>
            <a:r>
              <a:rPr lang="en-GB" sz="1200" dirty="0">
                <a:solidFill>
                  <a:srgbClr val="252E44"/>
                </a:solidFill>
                <a:latin typeface="Arial" charset="0"/>
                <a:ea typeface="ＭＳ Ｐゴシック" charset="0"/>
              </a:rPr>
              <a:t>The humanities</a:t>
            </a:r>
            <a:endParaRPr lang="fr-FR" sz="1200" dirty="0">
              <a:solidFill>
                <a:srgbClr val="252E4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 in a </a:t>
            </a:r>
            <a:r>
              <a:rPr lang="fr-FR" dirty="0" err="1"/>
              <a:t>nutshell</a:t>
            </a:r>
            <a:r>
              <a:rPr lang="fr-FR" dirty="0"/>
              <a:t> </a:t>
            </a:r>
            <a:r>
              <a:rPr lang="fr-FR" sz="2000" dirty="0"/>
              <a:t>2/2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253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8F399-F11A-5445-B7D4-E23D01F78715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 flipH="1">
            <a:off x="6738257" y="1151805"/>
            <a:ext cx="2405746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0" y="946150"/>
            <a:ext cx="5524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26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ce réservé du contenu 1"/>
          <p:cNvSpPr>
            <a:spLocks noGrp="1"/>
          </p:cNvSpPr>
          <p:nvPr>
            <p:ph idx="1"/>
          </p:nvPr>
        </p:nvSpPr>
        <p:spPr>
          <a:xfrm>
            <a:off x="457200" y="1731963"/>
            <a:ext cx="8229600" cy="4394200"/>
          </a:xfrm>
        </p:spPr>
        <p:txBody>
          <a:bodyPr lIns="0" tIns="93600"/>
          <a:lstStyle/>
          <a:p>
            <a:pPr marL="0" indent="0">
              <a:buFont typeface="Arial" charset="0"/>
              <a:buNone/>
            </a:pPr>
            <a:r>
              <a:rPr lang="fr-FR" dirty="0">
                <a:latin typeface="Arial" charset="0"/>
                <a:ea typeface="ＭＳ Ｐゴシック" charset="0"/>
              </a:rPr>
              <a:t>A site </a:t>
            </a:r>
            <a:r>
              <a:rPr lang="fr-FR" dirty="0" err="1">
                <a:latin typeface="Arial" charset="0"/>
                <a:ea typeface="ＭＳ Ｐゴシック" charset="0"/>
              </a:rPr>
              <a:t>contract</a:t>
            </a:r>
            <a:r>
              <a:rPr lang="fr-FR" dirty="0">
                <a:latin typeface="Arial" charset="0"/>
                <a:ea typeface="ＭＳ Ｐゴシック" charset="0"/>
              </a:rPr>
              <a:t> and conventions </a:t>
            </a:r>
            <a:r>
              <a:rPr lang="fr-FR" dirty="0" err="1">
                <a:latin typeface="Arial" charset="0"/>
                <a:ea typeface="ＭＳ Ｐゴシック" charset="0"/>
              </a:rPr>
              <a:t>linking</a:t>
            </a:r>
            <a:r>
              <a:rPr lang="fr-FR" dirty="0">
                <a:latin typeface="Arial" charset="0"/>
                <a:ea typeface="ＭＳ Ｐゴシック" charset="0"/>
              </a:rPr>
              <a:t> Aix-Marseille Université to </a:t>
            </a:r>
            <a:r>
              <a:rPr lang="fr-FR" dirty="0" err="1">
                <a:latin typeface="Arial" charset="0"/>
                <a:ea typeface="ＭＳ Ｐゴシック" charset="0"/>
              </a:rPr>
              <a:t>its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regional</a:t>
            </a:r>
            <a:r>
              <a:rPr lang="fr-FR" dirty="0">
                <a:latin typeface="Arial" charset="0"/>
                <a:ea typeface="ＭＳ Ｐゴシック" charset="0"/>
              </a:rPr>
              <a:t> </a:t>
            </a:r>
            <a:r>
              <a:rPr lang="fr-FR" dirty="0" err="1">
                <a:latin typeface="Arial" charset="0"/>
                <a:ea typeface="ＭＳ Ｐゴシック" charset="0"/>
              </a:rPr>
              <a:t>partners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Aix-Marseille Université: leader of the Aix-Marseille Provence Méditerranée association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Leader of the </a:t>
            </a:r>
            <a:r>
              <a:rPr lang="fr-FR" dirty="0" err="1"/>
              <a:t>common</a:t>
            </a:r>
            <a:r>
              <a:rPr lang="fr-FR" dirty="0"/>
              <a:t> site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53252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EEEBFB-961C-A14F-A42C-13C5569FECE8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50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6057900" y="1562100"/>
            <a:ext cx="30861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me 14"/>
          <p:cNvGraphicFramePr/>
          <p:nvPr/>
        </p:nvGraphicFramePr>
        <p:xfrm>
          <a:off x="1475895" y="2119292"/>
          <a:ext cx="6344450" cy="449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4" descr="Accueil Université de Toul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940425"/>
            <a:ext cx="13477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2" descr="Logo_sciencespoaix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75125"/>
            <a:ext cx="1282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934" y="4073807"/>
            <a:ext cx="2179782" cy="74714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72" y="2308462"/>
            <a:ext cx="648906" cy="80374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28" y="3769909"/>
            <a:ext cx="2059709" cy="105104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The 4 </a:t>
            </a:r>
            <a:r>
              <a:rPr lang="fr-FR" dirty="0" err="1"/>
              <a:t>Core</a:t>
            </a:r>
            <a:r>
              <a:rPr lang="fr-FR" dirty="0"/>
              <a:t> Values of Aix-Marseille Université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Leader of the </a:t>
            </a:r>
            <a:r>
              <a:rPr lang="fr-FR" dirty="0" err="1"/>
              <a:t>common</a:t>
            </a:r>
            <a:r>
              <a:rPr lang="fr-FR" dirty="0"/>
              <a:t> site </a:t>
            </a:r>
            <a:r>
              <a:rPr lang="fr-FR" dirty="0" err="1"/>
              <a:t>policy</a:t>
            </a:r>
            <a:endParaRPr lang="fr-FR" dirty="0"/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D6753B-4190-D147-A89E-CF01458ED1D3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51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7576457" y="1165225"/>
            <a:ext cx="156754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0" y="946150"/>
            <a:ext cx="50641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0" name="Grouper 9"/>
          <p:cNvGrpSpPr>
            <a:grpSpLocks noChangeAspect="1"/>
          </p:cNvGrpSpPr>
          <p:nvPr/>
        </p:nvGrpSpPr>
        <p:grpSpPr bwMode="auto">
          <a:xfrm>
            <a:off x="466725" y="1644650"/>
            <a:ext cx="8139113" cy="4673600"/>
            <a:chOff x="85727" y="1313970"/>
            <a:chExt cx="8640063" cy="4960640"/>
          </a:xfrm>
        </p:grpSpPr>
        <p:pic>
          <p:nvPicPr>
            <p:cNvPr id="21511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7" r="9277"/>
            <a:stretch>
              <a:fillRect/>
            </a:stretch>
          </p:blipFill>
          <p:spPr bwMode="auto">
            <a:xfrm>
              <a:off x="87223" y="1313970"/>
              <a:ext cx="4247581" cy="241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8" r="9248"/>
            <a:stretch>
              <a:fillRect/>
            </a:stretch>
          </p:blipFill>
          <p:spPr bwMode="auto">
            <a:xfrm>
              <a:off x="85727" y="3861760"/>
              <a:ext cx="4249077" cy="24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8" r="9248"/>
            <a:stretch>
              <a:fillRect/>
            </a:stretch>
          </p:blipFill>
          <p:spPr bwMode="auto">
            <a:xfrm>
              <a:off x="4476713" y="1313970"/>
              <a:ext cx="4249077" cy="24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Imag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8" r="9248"/>
            <a:stretch>
              <a:fillRect/>
            </a:stretch>
          </p:blipFill>
          <p:spPr bwMode="auto">
            <a:xfrm>
              <a:off x="4476713" y="3861760"/>
              <a:ext cx="4249077" cy="24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22313" y="3144838"/>
            <a:ext cx="7772400" cy="1806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An attractive </a:t>
            </a:r>
            <a:r>
              <a:rPr lang="fr-FR" dirty="0" err="1"/>
              <a:t>environment</a:t>
            </a:r>
            <a:br>
              <a:rPr lang="fr-FR" dirty="0"/>
            </a:br>
            <a:r>
              <a:rPr lang="fr-FR" dirty="0"/>
              <a:t>Come and </a:t>
            </a:r>
            <a:r>
              <a:rPr lang="fr-FR" dirty="0" err="1"/>
              <a:t>see</a:t>
            </a:r>
            <a:r>
              <a:rPr lang="fr-FR" dirty="0"/>
              <a:t>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2227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9DE436-8310-D347-B7A8-E583E64BE514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52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59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Marseille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  <a:r>
              <a:rPr lang="en-US" dirty="0"/>
              <a:t>An attractive environment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696376-FA45-7B44-90AC-62CB65E877B7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9" r="8019"/>
          <a:stretch/>
        </p:blipFill>
        <p:spPr>
          <a:xfrm>
            <a:off x="-57377" y="3621089"/>
            <a:ext cx="3939948" cy="3236912"/>
          </a:xfrm>
          <a:ln w="28575" cmpd="sng">
            <a:solidFill>
              <a:srgbClr val="FFFFFF"/>
            </a:solidFill>
          </a:ln>
        </p:spPr>
      </p:pic>
      <p:cxnSp>
        <p:nvCxnSpPr>
          <p:cNvPr id="10" name="Connecteur droit 9"/>
          <p:cNvCxnSpPr/>
          <p:nvPr/>
        </p:nvCxnSpPr>
        <p:spPr>
          <a:xfrm flipH="1">
            <a:off x="1763486" y="1170215"/>
            <a:ext cx="7380515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0" y="946150"/>
            <a:ext cx="50641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 bwMode="auto">
          <a:xfrm>
            <a:off x="457200" y="1333566"/>
            <a:ext cx="77108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spAutoFit/>
          </a:bodyPr>
          <a:lstStyle/>
          <a:p>
            <a:r>
              <a:rPr lang="fr-FR" sz="1400" b="1" dirty="0"/>
              <a:t>A major </a:t>
            </a:r>
            <a:r>
              <a:rPr lang="fr-FR" sz="1400" b="1" dirty="0" err="1"/>
              <a:t>sea</a:t>
            </a:r>
            <a:r>
              <a:rPr lang="fr-FR" sz="1400" b="1" dirty="0"/>
              <a:t> </a:t>
            </a:r>
            <a:r>
              <a:rPr lang="fr-FR" sz="1400" b="1" dirty="0" err="1"/>
              <a:t>harbor</a:t>
            </a:r>
            <a:r>
              <a:rPr lang="fr-FR" sz="1400" b="1" dirty="0"/>
              <a:t> </a:t>
            </a:r>
            <a:r>
              <a:rPr lang="fr-FR" sz="1400" b="1" dirty="0" err="1"/>
              <a:t>near</a:t>
            </a:r>
            <a:r>
              <a:rPr lang="fr-FR" sz="1400" b="1" dirty="0"/>
              <a:t> the French Riviera, </a:t>
            </a:r>
            <a:r>
              <a:rPr lang="fr-FR" sz="1400" b="1" dirty="0" err="1"/>
              <a:t>at</a:t>
            </a:r>
            <a:r>
              <a:rPr lang="fr-FR" sz="1400" b="1" dirty="0"/>
              <a:t> the foot of the </a:t>
            </a:r>
            <a:r>
              <a:rPr lang="fr-FR" sz="1400" b="1" i="1" dirty="0"/>
              <a:t>Parc national des Calanques</a:t>
            </a:r>
          </a:p>
        </p:txBody>
      </p:sp>
      <p:pic>
        <p:nvPicPr>
          <p:cNvPr id="16" name="Espace réservé du contenu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r="2225" b="1830"/>
          <a:stretch/>
        </p:blipFill>
        <p:spPr bwMode="auto">
          <a:xfrm>
            <a:off x="3882571" y="3621086"/>
            <a:ext cx="2214109" cy="3236912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7" name="Espace réservé du contenu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r="19385" b="394"/>
          <a:stretch/>
        </p:blipFill>
        <p:spPr bwMode="auto">
          <a:xfrm>
            <a:off x="6103938" y="3621089"/>
            <a:ext cx="3040063" cy="3236910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6" b="9338"/>
          <a:stretch/>
        </p:blipFill>
        <p:spPr>
          <a:xfrm>
            <a:off x="1" y="1695449"/>
            <a:ext cx="9144000" cy="1925638"/>
          </a:xfrm>
          <a:ln w="285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0927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Aix-en-Provence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pictures</a:t>
            </a:r>
            <a:r>
              <a:rPr lang="fr-FR" dirty="0"/>
              <a:t> of Aix-Marseille Université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696376-FA45-7B44-90AC-62CB65E877B7}" type="slidenum">
              <a:rPr lang="fr-FR" smtClean="0"/>
              <a:pPr>
                <a:defRPr/>
              </a:pPr>
              <a:t>54</a:t>
            </a:fld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 b="3810"/>
          <a:stretch/>
        </p:blipFill>
        <p:spPr>
          <a:xfrm>
            <a:off x="2481263" y="1695450"/>
            <a:ext cx="4195762" cy="2579688"/>
          </a:xfrm>
          <a:ln w="28575" cmpd="sng">
            <a:solidFill>
              <a:srgbClr val="FFFFFF"/>
            </a:solidFill>
          </a:ln>
        </p:spPr>
      </p:pic>
      <p:cxnSp>
        <p:nvCxnSpPr>
          <p:cNvPr id="10" name="Connecteur droit 9"/>
          <p:cNvCxnSpPr/>
          <p:nvPr/>
        </p:nvCxnSpPr>
        <p:spPr>
          <a:xfrm flipH="1">
            <a:off x="2960914" y="1170215"/>
            <a:ext cx="6183087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0" y="946150"/>
            <a:ext cx="506414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 bwMode="auto">
          <a:xfrm>
            <a:off x="457200" y="1333566"/>
            <a:ext cx="33214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>
            <a:spAutoFit/>
          </a:bodyPr>
          <a:lstStyle/>
          <a:p>
            <a:r>
              <a:rPr lang="fr-FR" sz="1400" b="1" dirty="0"/>
              <a:t>A vibrant </a:t>
            </a:r>
            <a:r>
              <a:rPr lang="fr-FR" sz="1400" b="1" dirty="0" err="1"/>
              <a:t>historical</a:t>
            </a:r>
            <a:r>
              <a:rPr lang="fr-FR" sz="1400" b="1" dirty="0"/>
              <a:t> city and arts center</a:t>
            </a:r>
          </a:p>
        </p:txBody>
      </p:sp>
      <p:pic>
        <p:nvPicPr>
          <p:cNvPr id="15" name="Espace réservé du contenu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824" r="7" b="7824"/>
          <a:stretch/>
        </p:blipFill>
        <p:spPr bwMode="auto">
          <a:xfrm>
            <a:off x="2481490" y="4278312"/>
            <a:ext cx="4195535" cy="2579688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4" name="Espace réservé du contenu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" t="48" r="20168" b="48"/>
          <a:stretch/>
        </p:blipFill>
        <p:spPr bwMode="auto">
          <a:xfrm>
            <a:off x="6677250" y="1696192"/>
            <a:ext cx="2481263" cy="5161066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13279"/>
          <a:stretch/>
        </p:blipFill>
        <p:spPr>
          <a:xfrm>
            <a:off x="0" y="1695450"/>
            <a:ext cx="2481263" cy="5162550"/>
          </a:xfrm>
          <a:ln w="28575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553776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</a:t>
            </a:r>
          </a:p>
        </p:txBody>
      </p:sp>
      <p:sp>
        <p:nvSpPr>
          <p:cNvPr id="54274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421A8-43B6-4546-90F1-3AF01C001CA2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55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4275" name="ZoneTexte 1"/>
          <p:cNvSpPr txBox="1">
            <a:spLocks noChangeArrowheads="1"/>
          </p:cNvSpPr>
          <p:nvPr/>
        </p:nvSpPr>
        <p:spPr bwMode="auto">
          <a:xfrm>
            <a:off x="3016250" y="3290888"/>
            <a:ext cx="311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b="1" dirty="0">
                <a:solidFill>
                  <a:srgbClr val="252E44"/>
                </a:solidFill>
                <a:latin typeface="Verdana" charset="0"/>
                <a:cs typeface="Arial" charset="0"/>
              </a:rPr>
              <a:t>www.univ-amu.fr/en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35" y="5883730"/>
            <a:ext cx="2299606" cy="919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FA34EC0-FBF1-D741-A5F8-36691BF4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11961" cy="1127944"/>
          </a:xfrm>
          <a:noFill/>
        </p:spPr>
        <p:txBody>
          <a:bodyPr numCol="1">
            <a:noAutofit/>
          </a:bodyPr>
          <a:lstStyle/>
          <a:p>
            <a:pPr marL="1714500" lvl="4" indent="0">
              <a:spcBef>
                <a:spcPts val="0"/>
              </a:spcBef>
              <a:buNone/>
              <a:defRPr/>
            </a:pPr>
            <a:r>
              <a:rPr lang="fr-FR" sz="1800" b="1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138</a:t>
            </a:r>
            <a:r>
              <a:rPr lang="fr-FR" sz="1800" b="1" baseline="30000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th</a:t>
            </a:r>
            <a:r>
              <a:rPr lang="fr-FR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/>
              <a:t>in the 2021 Shanghai ranking</a:t>
            </a:r>
            <a:endParaRPr lang="fr-FR" sz="1200" i="1" dirty="0">
              <a:latin typeface="Arial" charset="0"/>
              <a:ea typeface="ＭＳ Ｐゴシック" charset="0"/>
            </a:endParaRPr>
          </a:p>
          <a:p>
            <a:pPr marL="1714500" lvl="4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fr-FR" sz="1800" b="1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1</a:t>
            </a:r>
            <a:r>
              <a:rPr lang="fr-FR" sz="1800" b="1" baseline="30000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st</a:t>
            </a:r>
            <a:r>
              <a:rPr lang="fr-FR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/>
              <a:t>Euro-Mediterranean university on the north bank</a:t>
            </a:r>
            <a:r>
              <a:rPr lang="fr-FR" dirty="0"/>
              <a:t> </a:t>
            </a:r>
            <a:endParaRPr lang="fr-FR" dirty="0">
              <a:solidFill>
                <a:srgbClr val="313E5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606E02-26D5-C142-A997-8B8AE8818CDB}"/>
              </a:ext>
            </a:extLst>
          </p:cNvPr>
          <p:cNvSpPr txBox="1"/>
          <p:nvPr/>
        </p:nvSpPr>
        <p:spPr bwMode="auto">
          <a:xfrm>
            <a:off x="5615069" y="2943199"/>
            <a:ext cx="327082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b="1" spc="50" dirty="0">
                <a:ln w="9525" cmpd="sng">
                  <a:noFill/>
                  <a:prstDash val="solid"/>
                </a:ln>
                <a:solidFill>
                  <a:srgbClr val="DF4282"/>
                </a:solidFill>
                <a:latin typeface="Arial"/>
                <a:ea typeface="ＭＳ Ｐゴシック" charset="-128"/>
                <a:cs typeface="Arial"/>
              </a:rPr>
              <a:t>Best Grade in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b="1" dirty="0"/>
              <a:t>Research Publications </a:t>
            </a:r>
            <a:r>
              <a:rPr lang="en-US" sz="1400" dirty="0"/>
              <a:t>(absolute numbers &amp; size </a:t>
            </a:r>
            <a:r>
              <a:rPr lang="en-US" sz="1400" dirty="0" err="1"/>
              <a:t>normalised</a:t>
            </a:r>
            <a:r>
              <a:rPr lang="en-US" sz="1400" dirty="0"/>
              <a:t>)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b="1" dirty="0"/>
              <a:t>Publications cited in patents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Publications with </a:t>
            </a:r>
            <a:r>
              <a:rPr lang="en-US" sz="1400" b="1" dirty="0"/>
              <a:t>an industrial partner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Income from continuous </a:t>
            </a:r>
            <a:r>
              <a:rPr lang="en-US" sz="1400" b="1" dirty="0"/>
              <a:t>professional development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b="1" dirty="0"/>
              <a:t>Patents awarded </a:t>
            </a:r>
            <a:r>
              <a:rPr lang="en-US" sz="1400" dirty="0"/>
              <a:t>(absolute numbers)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b="1" dirty="0"/>
              <a:t>International academic staff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CE6B68-7B6E-EC4E-8828-5BFCCC22EB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B28311-9970-934E-A668-2E25FF320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696376-FA45-7B44-90AC-62CB65E877B7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3CD7A0-2505-684D-BC61-FEDBAB48F979}"/>
              </a:ext>
            </a:extLst>
          </p:cNvPr>
          <p:cNvSpPr txBox="1"/>
          <p:nvPr/>
        </p:nvSpPr>
        <p:spPr bwMode="auto">
          <a:xfrm>
            <a:off x="552450" y="6169952"/>
            <a:ext cx="7116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497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100-150</a:t>
            </a:r>
            <a:r>
              <a:rPr lang="fr-FR" b="1" baseline="30000" dirty="0">
                <a:solidFill>
                  <a:srgbClr val="0497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fr-FR" sz="1050" dirty="0">
                <a:solidFill>
                  <a:srgbClr val="2663B4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Rankings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(Leiden Impact &amp; Collaboration, NTU, Essential Science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fr-FR" sz="1000" b="1" baseline="0" dirty="0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5FADE2-E423-C14D-BA78-7AAE58330D94}"/>
              </a:ext>
            </a:extLst>
          </p:cNvPr>
          <p:cNvSpPr/>
          <p:nvPr/>
        </p:nvSpPr>
        <p:spPr>
          <a:xfrm>
            <a:off x="5549577" y="2638957"/>
            <a:ext cx="3492824" cy="2647272"/>
          </a:xfrm>
          <a:prstGeom prst="rect">
            <a:avLst/>
          </a:prstGeom>
          <a:noFill/>
          <a:ln>
            <a:solidFill>
              <a:srgbClr val="DF428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C94AA672-715D-6F47-9DC0-72C271D4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Aix-Marseille Université in World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Rankings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E8D2C50-ED94-2B4B-A488-45A30F631187}"/>
              </a:ext>
            </a:extLst>
          </p:cNvPr>
          <p:cNvCxnSpPr>
            <a:cxnSpLocks/>
          </p:cNvCxnSpPr>
          <p:nvPr/>
        </p:nvCxnSpPr>
        <p:spPr>
          <a:xfrm flipH="1">
            <a:off x="7277100" y="1161225"/>
            <a:ext cx="1866903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7E09020-2E04-364F-ACB3-3C4997255D27}"/>
              </a:ext>
            </a:extLst>
          </p:cNvPr>
          <p:cNvCxnSpPr/>
          <p:nvPr/>
        </p:nvCxnSpPr>
        <p:spPr>
          <a:xfrm flipH="1">
            <a:off x="0" y="946150"/>
            <a:ext cx="5524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 bwMode="auto">
          <a:xfrm>
            <a:off x="1866387" y="3220199"/>
            <a:ext cx="33397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720000" lvl="6" indent="0">
              <a:lnSpc>
                <a:spcPct val="200000"/>
              </a:lnSpc>
              <a:buNone/>
            </a:pPr>
            <a:r>
              <a:rPr lang="fr-FR" sz="1600" b="1" dirty="0">
                <a:solidFill>
                  <a:srgbClr val="DB8C3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Top 100 </a:t>
            </a:r>
            <a:r>
              <a:rPr lang="fr-FR" sz="1400" b="1" dirty="0">
                <a:solidFill>
                  <a:srgbClr val="DB8C3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Oceanography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Earth Science 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Human Biological Sciences</a:t>
            </a:r>
          </a:p>
          <a:p>
            <a:pPr marL="900000" indent="-19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Metallurgical engineering</a:t>
            </a:r>
          </a:p>
          <a:p>
            <a:endParaRPr lang="fr-FR" sz="1000" b="1" baseline="0" dirty="0">
              <a:solidFill>
                <a:srgbClr val="FFFFFF"/>
              </a:solidFill>
              <a:latin typeface="Verdana" charset="0"/>
              <a:cs typeface="Arial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280" y="1316387"/>
            <a:ext cx="1564121" cy="1564121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EE411A8C-9CDE-4D99-A297-38F4BA670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55" y="1687329"/>
            <a:ext cx="2095500" cy="66675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2713A6D-49C4-46C0-933F-AFED275C949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229" y="2638957"/>
            <a:ext cx="4117296" cy="74894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6B0EDFA-FF99-4827-BA47-CC6B3B00D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15" y="4896206"/>
            <a:ext cx="2244423" cy="4384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6D198DC-E1F8-43F4-8909-E179856EA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33" y="5334236"/>
            <a:ext cx="5481036" cy="4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D347777-CA8B-804A-AFA6-07D9AEB9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Scientific Production : Evolution &amp; </a:t>
            </a:r>
            <a:r>
              <a:rPr lang="fr-FR" dirty="0" err="1"/>
              <a:t>Quality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CE6B68-7B6E-EC4E-8828-5BFCCC22EB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B28311-9970-934E-A668-2E25FF320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696376-FA45-7B44-90AC-62CB65E877B7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D0C75C0-A085-0340-80E9-139DEE5D2D21}"/>
              </a:ext>
            </a:extLst>
          </p:cNvPr>
          <p:cNvCxnSpPr>
            <a:cxnSpLocks/>
          </p:cNvCxnSpPr>
          <p:nvPr/>
        </p:nvCxnSpPr>
        <p:spPr>
          <a:xfrm flipH="1">
            <a:off x="6996701" y="1179513"/>
            <a:ext cx="214730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9F246A-3CAB-3E47-AB38-2B379EDB7240}"/>
              </a:ext>
            </a:extLst>
          </p:cNvPr>
          <p:cNvCxnSpPr/>
          <p:nvPr/>
        </p:nvCxnSpPr>
        <p:spPr>
          <a:xfrm flipH="1">
            <a:off x="0" y="946150"/>
            <a:ext cx="55245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15"/>
          <p:cNvSpPr txBox="1">
            <a:spLocks noChangeArrowheads="1"/>
          </p:cNvSpPr>
          <p:nvPr/>
        </p:nvSpPr>
        <p:spPr bwMode="auto">
          <a:xfrm>
            <a:off x="457200" y="5759928"/>
            <a:ext cx="6937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71B34D"/>
                </a:solidFill>
              </a:rPr>
              <a:t>57% </a:t>
            </a:r>
            <a:r>
              <a:rPr lang="fr-FR" altLang="fr-FR" sz="1600" b="0" dirty="0"/>
              <a:t>of Web of Science (WoS) Documents in </a:t>
            </a:r>
            <a:r>
              <a:rPr lang="fr-FR" altLang="fr-FR" sz="2000" b="1" dirty="0">
                <a:solidFill>
                  <a:srgbClr val="71B34D"/>
                </a:solidFill>
              </a:rPr>
              <a:t>Q1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0" dirty="0"/>
              <a:t>(best quartile of international </a:t>
            </a:r>
            <a:r>
              <a:rPr lang="fr-FR" altLang="fr-FR" b="0" dirty="0" err="1"/>
              <a:t>journals</a:t>
            </a:r>
            <a:r>
              <a:rPr lang="fr-FR" altLang="fr-FR" b="0" dirty="0"/>
              <a:t> : </a:t>
            </a:r>
            <a:r>
              <a:rPr lang="fr-FR" altLang="fr-FR" sz="2000" b="1" dirty="0">
                <a:solidFill>
                  <a:srgbClr val="0497AA"/>
                </a:solidFill>
              </a:rPr>
              <a:t>3,650 </a:t>
            </a:r>
            <a:r>
              <a:rPr lang="fr-FR" altLang="fr-FR" sz="2000" b="1" dirty="0" err="1">
                <a:solidFill>
                  <a:srgbClr val="0497AA"/>
                </a:solidFill>
              </a:rPr>
              <a:t>journals</a:t>
            </a:r>
            <a:r>
              <a:rPr lang="fr-FR" altLang="fr-FR" b="0" dirty="0"/>
              <a:t>)</a:t>
            </a:r>
          </a:p>
        </p:txBody>
      </p:sp>
      <p:sp>
        <p:nvSpPr>
          <p:cNvPr id="24" name="ZoneTexte 16"/>
          <p:cNvSpPr txBox="1">
            <a:spLocks noChangeArrowheads="1"/>
          </p:cNvSpPr>
          <p:nvPr/>
        </p:nvSpPr>
        <p:spPr bwMode="auto">
          <a:xfrm>
            <a:off x="5263356" y="6460481"/>
            <a:ext cx="38306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900" b="0">
                <a:latin typeface="Verdana" panose="020B0604030504040204" pitchFamily="34" charset="0"/>
              </a:rPr>
              <a:t>Source : Web of Science &amp; InCites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D15E5EF5-A738-4D2F-A57E-E8AC5F117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635455"/>
              </p:ext>
            </p:extLst>
          </p:nvPr>
        </p:nvGraphicFramePr>
        <p:xfrm>
          <a:off x="97654" y="1284732"/>
          <a:ext cx="6053137" cy="432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Espace réservé du contenu 1">
            <a:extLst>
              <a:ext uri="{FF2B5EF4-FFF2-40B4-BE49-F238E27FC236}">
                <a16:creationId xmlns:a16="http://schemas.microsoft.com/office/drawing/2014/main" id="{86464351-8E54-4FCB-B709-24E3BCF3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578" y="1485900"/>
            <a:ext cx="3424501" cy="4087368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>
                <a:solidFill>
                  <a:srgbClr val="0497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7 050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dans le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 err="1">
                <a:latin typeface="Arial" panose="020B0604020202020204" pitchFamily="34" charset="0"/>
                <a:cs typeface="Arial" panose="020B0604020202020204" pitchFamily="34" charset="0"/>
              </a:rPr>
              <a:t>WoS</a:t>
            </a: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rgbClr val="71B3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72 %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Open Access</a:t>
            </a:r>
          </a:p>
          <a:p>
            <a:pPr marL="0" indent="0">
              <a:buNone/>
            </a:pP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b="0" dirty="0" err="1">
                <a:latin typeface="Arial" panose="020B0604020202020204" pitchFamily="34" charset="0"/>
                <a:cs typeface="Arial" panose="020B0604020202020204" pitchFamily="34" charset="0"/>
              </a:rPr>
              <a:t>Copublications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en 2020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FFC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57%</a:t>
            </a:r>
            <a:r>
              <a:rPr lang="fr-FR" sz="1800" dirty="0">
                <a:solidFill>
                  <a:srgbClr val="71B34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World</a:t>
            </a:r>
            <a:endParaRPr lang="fr-F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34%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marL="0" indent="0">
              <a:lnSpc>
                <a:spcPct val="18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EE458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15%</a:t>
            </a:r>
            <a:r>
              <a:rPr lang="fr-FR" sz="1800" dirty="0">
                <a:solidFill>
                  <a:srgbClr val="DF428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</a:t>
            </a:r>
            <a:r>
              <a:rPr lang="fr-F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Top 10%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Monde</a:t>
            </a:r>
            <a:endParaRPr lang="fr-FR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80975">
              <a:lnSpc>
                <a:spcPts val="25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sz="1800" dirty="0">
                <a:solidFill>
                  <a:srgbClr val="EE4589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1 211</a:t>
            </a:r>
            <a:r>
              <a:rPr lang="fr-FR" b="0" dirty="0">
                <a:solidFill>
                  <a:srgbClr val="EE45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0" dirty="0" err="1"/>
              <a:t>Highly</a:t>
            </a:r>
            <a:r>
              <a:rPr lang="fr-FR" altLang="fr-FR" b="0" dirty="0"/>
              <a:t> </a:t>
            </a:r>
            <a:r>
              <a:rPr lang="fr-FR" altLang="fr-FR" b="0" dirty="0" err="1"/>
              <a:t>Cited</a:t>
            </a:r>
            <a:r>
              <a:rPr lang="fr-FR" altLang="fr-FR" b="0" dirty="0"/>
              <a:t> Papers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en-US" sz="1100" b="0" dirty="0">
                <a:latin typeface="Arial" panose="020B0604020202020204" pitchFamily="34" charset="0"/>
                <a:cs typeface="Arial" panose="020B0604020202020204" pitchFamily="34" charset="0"/>
              </a:rPr>
              <a:t>(top world 1% last 10 years)</a:t>
            </a:r>
          </a:p>
          <a:p>
            <a:pPr marL="360000" indent="-180000">
              <a:lnSpc>
                <a:spcPts val="2500"/>
              </a:lnSpc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lang="fr-FR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Hot Papers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0">
              <a:spcBef>
                <a:spcPts val="0"/>
              </a:spcBef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(top world 0,1% last 2 years)</a:t>
            </a:r>
          </a:p>
          <a:p>
            <a:pPr marL="360000" lvl="1" indent="0">
              <a:spcBef>
                <a:spcPts val="0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C7D66EA-255B-4EEB-953D-7927D4059D40}"/>
              </a:ext>
            </a:extLst>
          </p:cNvPr>
          <p:cNvCxnSpPr>
            <a:cxnSpLocks/>
          </p:cNvCxnSpPr>
          <p:nvPr/>
        </p:nvCxnSpPr>
        <p:spPr>
          <a:xfrm flipH="1">
            <a:off x="5777228" y="1642367"/>
            <a:ext cx="275106" cy="1"/>
          </a:xfrm>
          <a:prstGeom prst="line">
            <a:avLst/>
          </a:prstGeom>
          <a:ln w="15875">
            <a:solidFill>
              <a:srgbClr val="0497AA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A2EF807-50C1-4D88-97E8-100EE6E51F47}"/>
              </a:ext>
            </a:extLst>
          </p:cNvPr>
          <p:cNvCxnSpPr>
            <a:cxnSpLocks/>
          </p:cNvCxnSpPr>
          <p:nvPr/>
        </p:nvCxnSpPr>
        <p:spPr>
          <a:xfrm flipH="1">
            <a:off x="5603467" y="2334827"/>
            <a:ext cx="475597" cy="262345"/>
          </a:xfrm>
          <a:prstGeom prst="line">
            <a:avLst/>
          </a:prstGeom>
          <a:ln w="15875">
            <a:solidFill>
              <a:srgbClr val="71B34D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37C6089-C892-4D6F-BF05-C08A167676F9}"/>
              </a:ext>
            </a:extLst>
          </p:cNvPr>
          <p:cNvCxnSpPr>
            <a:cxnSpLocks/>
          </p:cNvCxnSpPr>
          <p:nvPr/>
        </p:nvCxnSpPr>
        <p:spPr>
          <a:xfrm flipH="1">
            <a:off x="5681610" y="3613212"/>
            <a:ext cx="397455" cy="173115"/>
          </a:xfrm>
          <a:prstGeom prst="line">
            <a:avLst/>
          </a:prstGeom>
          <a:ln w="15875">
            <a:solidFill>
              <a:srgbClr val="0070C0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C344FEA-D5A3-4A08-8C29-665A3692090C}"/>
              </a:ext>
            </a:extLst>
          </p:cNvPr>
          <p:cNvCxnSpPr>
            <a:cxnSpLocks/>
          </p:cNvCxnSpPr>
          <p:nvPr/>
        </p:nvCxnSpPr>
        <p:spPr>
          <a:xfrm flipH="1">
            <a:off x="5681610" y="4163627"/>
            <a:ext cx="469181" cy="247630"/>
          </a:xfrm>
          <a:prstGeom prst="line">
            <a:avLst/>
          </a:prstGeom>
          <a:ln w="15875">
            <a:solidFill>
              <a:srgbClr val="EE4589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4AE7FFE-761B-49A7-B6D0-83BEC4B98CB0}"/>
              </a:ext>
            </a:extLst>
          </p:cNvPr>
          <p:cNvCxnSpPr>
            <a:cxnSpLocks/>
          </p:cNvCxnSpPr>
          <p:nvPr/>
        </p:nvCxnSpPr>
        <p:spPr>
          <a:xfrm flipH="1">
            <a:off x="5681610" y="3001414"/>
            <a:ext cx="397454" cy="70260"/>
          </a:xfrm>
          <a:prstGeom prst="line">
            <a:avLst/>
          </a:prstGeom>
          <a:ln w="15875">
            <a:solidFill>
              <a:srgbClr val="DB8C3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FC5205F1-3056-47B9-A61C-3D2D8892832F}"/>
              </a:ext>
            </a:extLst>
          </p:cNvPr>
          <p:cNvSpPr txBox="1"/>
          <p:nvPr/>
        </p:nvSpPr>
        <p:spPr bwMode="auto">
          <a:xfrm>
            <a:off x="4317528" y="5636577"/>
            <a:ext cx="180739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800" i="1" dirty="0">
                <a:latin typeface="Arial" panose="020B0604020202020204" pitchFamily="34" charset="0"/>
                <a:cs typeface="Arial" panose="020B0604020202020204" pitchFamily="34" charset="0"/>
              </a:rPr>
              <a:t>update : 26/01/2022 </a:t>
            </a:r>
            <a:endParaRPr lang="fr-FR" sz="8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Espace réservé du contenu 5"/>
          <p:cNvSpPr>
            <a:spLocks noGrp="1"/>
          </p:cNvSpPr>
          <p:nvPr>
            <p:ph sz="half" idx="1"/>
          </p:nvPr>
        </p:nvSpPr>
        <p:spPr>
          <a:xfrm>
            <a:off x="625359" y="1464106"/>
            <a:ext cx="3702479" cy="4404993"/>
          </a:xfrm>
        </p:spPr>
        <p:txBody>
          <a:bodyPr anchor="t"/>
          <a:lstStyle/>
          <a:p>
            <a:pPr marL="3175" indent="-3175" eaLnBrk="1" hangingPunct="1">
              <a:spcBef>
                <a:spcPct val="0"/>
              </a:spcBef>
              <a:buFontTx/>
              <a:buNone/>
            </a:pP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Aix-Marseille Université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located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 the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south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France,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hours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away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from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Paris by </a:t>
            </a:r>
            <a:r>
              <a:rPr lang="fr-FR" altLang="fr-FR" sz="1600" b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</a:t>
            </a:r>
            <a:r>
              <a:rPr lang="fr-FR" alt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speed train.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less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than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2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hours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away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from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the main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European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Mediterranean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b="0" dirty="0" err="1">
                <a:solidFill>
                  <a:srgbClr val="000000"/>
                </a:solidFill>
                <a:cs typeface="Arial" panose="020B0604020202020204" pitchFamily="34" charset="0"/>
              </a:rPr>
              <a:t>capitals</a:t>
            </a: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fr-FR" altLang="fr-FR" sz="1600" b="0" dirty="0">
                <a:solidFill>
                  <a:srgbClr val="000000"/>
                </a:solidFill>
                <a:cs typeface="Arial" panose="020B0604020202020204" pitchFamily="34" charset="0"/>
              </a:rPr>
              <a:t>by plane.</a:t>
            </a:r>
          </a:p>
        </p:txBody>
      </p:sp>
      <p:pic>
        <p:nvPicPr>
          <p:cNvPr id="23" name="Image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0" t="14971" r="39475" b="52722"/>
          <a:stretch/>
        </p:blipFill>
        <p:spPr bwMode="auto">
          <a:xfrm>
            <a:off x="3095757" y="1155527"/>
            <a:ext cx="6048243" cy="5692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metropolitan university</a:t>
            </a:r>
            <a:r>
              <a:rPr lang="fr-FR" dirty="0"/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325938" y="1165225"/>
            <a:ext cx="481806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0" y="946150"/>
            <a:ext cx="5588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356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C148B-48D5-1146-B34D-F879F7FC0CDC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8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3716761" y="2978937"/>
            <a:ext cx="3838106" cy="4292312"/>
            <a:chOff x="2918710" y="2978937"/>
            <a:chExt cx="3838106" cy="4292312"/>
          </a:xfrm>
        </p:grpSpPr>
        <p:sp>
          <p:nvSpPr>
            <p:cNvPr id="40" name="Arc 39"/>
            <p:cNvSpPr/>
            <p:nvPr/>
          </p:nvSpPr>
          <p:spPr>
            <a:xfrm flipH="1">
              <a:off x="4097985" y="3175923"/>
              <a:ext cx="2232289" cy="4095326"/>
            </a:xfrm>
            <a:prstGeom prst="arc">
              <a:avLst/>
            </a:prstGeom>
            <a:noFill/>
            <a:ln>
              <a:solidFill>
                <a:srgbClr val="DB8C3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2918710" y="2978937"/>
              <a:ext cx="3838106" cy="3332507"/>
              <a:chOff x="2918710" y="2978937"/>
              <a:chExt cx="3838106" cy="3332507"/>
            </a:xfrm>
          </p:grpSpPr>
          <p:sp>
            <p:nvSpPr>
              <p:cNvPr id="12" name="Arc 11"/>
              <p:cNvSpPr/>
              <p:nvPr/>
            </p:nvSpPr>
            <p:spPr>
              <a:xfrm>
                <a:off x="3400103" y="4707663"/>
                <a:ext cx="690823" cy="1018932"/>
              </a:xfrm>
              <a:prstGeom prst="arc">
                <a:avLst/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Arc 35"/>
              <p:cNvSpPr/>
              <p:nvPr/>
            </p:nvSpPr>
            <p:spPr>
              <a:xfrm rot="16200000">
                <a:off x="3667540" y="4767900"/>
                <a:ext cx="955973" cy="1917385"/>
              </a:xfrm>
              <a:prstGeom prst="arc">
                <a:avLst>
                  <a:gd name="adj1" fmla="val 16562990"/>
                  <a:gd name="adj2" fmla="val 21225211"/>
                </a:avLst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Arc 36"/>
              <p:cNvSpPr/>
              <p:nvPr/>
            </p:nvSpPr>
            <p:spPr>
              <a:xfrm flipH="1">
                <a:off x="4107601" y="4198902"/>
                <a:ext cx="1495609" cy="2112542"/>
              </a:xfrm>
              <a:prstGeom prst="arc">
                <a:avLst/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Arc 37"/>
              <p:cNvSpPr/>
              <p:nvPr/>
            </p:nvSpPr>
            <p:spPr>
              <a:xfrm rot="16200000" flipV="1">
                <a:off x="3820510" y="4853622"/>
                <a:ext cx="578086" cy="1406836"/>
              </a:xfrm>
              <a:prstGeom prst="arc">
                <a:avLst>
                  <a:gd name="adj1" fmla="val 16562990"/>
                  <a:gd name="adj2" fmla="val 21225211"/>
                </a:avLst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2918710" y="4276720"/>
                <a:ext cx="1172216" cy="1918384"/>
              </a:xfrm>
              <a:prstGeom prst="arc">
                <a:avLst/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Forme libre 24"/>
              <p:cNvSpPr/>
              <p:nvPr/>
            </p:nvSpPr>
            <p:spPr bwMode="auto">
              <a:xfrm>
                <a:off x="3095757" y="4055969"/>
                <a:ext cx="625525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chemeClr val="bg1"/>
                    </a:solidFill>
                    <a:latin typeface="Arial"/>
                    <a:cs typeface="Arial"/>
                  </a:rPr>
                  <a:t>London</a:t>
                </a:r>
              </a:p>
            </p:txBody>
          </p:sp>
          <p:sp>
            <p:nvSpPr>
              <p:cNvPr id="26" name="Forme libre 25"/>
              <p:cNvSpPr/>
              <p:nvPr/>
            </p:nvSpPr>
            <p:spPr bwMode="auto">
              <a:xfrm>
                <a:off x="3502911" y="4569804"/>
                <a:ext cx="625525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chemeClr val="bg1"/>
                    </a:solidFill>
                    <a:latin typeface="Arial"/>
                    <a:cs typeface="Arial"/>
                  </a:rPr>
                  <a:t>Paris</a:t>
                </a:r>
              </a:p>
            </p:txBody>
          </p:sp>
          <p:sp>
            <p:nvSpPr>
              <p:cNvPr id="27" name="Forme libre 26"/>
              <p:cNvSpPr/>
              <p:nvPr/>
            </p:nvSpPr>
            <p:spPr bwMode="auto">
              <a:xfrm>
                <a:off x="4478694" y="4001915"/>
                <a:ext cx="625525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chemeClr val="bg1"/>
                    </a:solidFill>
                    <a:latin typeface="Arial"/>
                    <a:cs typeface="Arial"/>
                  </a:rPr>
                  <a:t>Berlin</a:t>
                </a:r>
              </a:p>
            </p:txBody>
          </p:sp>
          <p:sp>
            <p:nvSpPr>
              <p:cNvPr id="28" name="Forme libre 27"/>
              <p:cNvSpPr/>
              <p:nvPr/>
            </p:nvSpPr>
            <p:spPr bwMode="auto">
              <a:xfrm>
                <a:off x="5233916" y="4024454"/>
                <a:ext cx="853928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 err="1">
                    <a:solidFill>
                      <a:schemeClr val="bg1"/>
                    </a:solidFill>
                    <a:latin typeface="Arial"/>
                    <a:cs typeface="Arial"/>
                  </a:rPr>
                  <a:t>Varsaw</a:t>
                </a:r>
                <a:endParaRPr lang="fr-FR" sz="1100" b="1" i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Forme libre 28"/>
              <p:cNvSpPr/>
              <p:nvPr/>
            </p:nvSpPr>
            <p:spPr bwMode="auto">
              <a:xfrm>
                <a:off x="4677255" y="2978937"/>
                <a:ext cx="853928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 err="1">
                    <a:solidFill>
                      <a:schemeClr val="bg1"/>
                    </a:solidFill>
                    <a:latin typeface="Arial"/>
                    <a:cs typeface="Arial"/>
                  </a:rPr>
                  <a:t>Stockolm</a:t>
                </a:r>
                <a:endParaRPr lang="fr-FR" sz="1100" b="1" i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Forme libre 29"/>
              <p:cNvSpPr/>
              <p:nvPr/>
            </p:nvSpPr>
            <p:spPr bwMode="auto">
              <a:xfrm>
                <a:off x="2918710" y="5529608"/>
                <a:ext cx="625525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chemeClr val="bg1"/>
                    </a:solidFill>
                    <a:latin typeface="Arial"/>
                    <a:cs typeface="Arial"/>
                  </a:rPr>
                  <a:t>Madrid</a:t>
                </a:r>
              </a:p>
            </p:txBody>
          </p:sp>
          <p:sp>
            <p:nvSpPr>
              <p:cNvPr id="31" name="Forme libre 30"/>
              <p:cNvSpPr/>
              <p:nvPr/>
            </p:nvSpPr>
            <p:spPr bwMode="auto">
              <a:xfrm>
                <a:off x="4325938" y="5023492"/>
                <a:ext cx="625525" cy="196987"/>
              </a:xfrm>
              <a:custGeom>
                <a:avLst/>
                <a:gdLst>
                  <a:gd name="connsiteX0" fmla="*/ 0 w 1091383"/>
                  <a:gd name="connsiteY0" fmla="*/ 0 h 851216"/>
                  <a:gd name="connsiteX1" fmla="*/ 1091383 w 1091383"/>
                  <a:gd name="connsiteY1" fmla="*/ 0 h 851216"/>
                  <a:gd name="connsiteX2" fmla="*/ 1091383 w 1091383"/>
                  <a:gd name="connsiteY2" fmla="*/ 851216 h 851216"/>
                  <a:gd name="connsiteX3" fmla="*/ 0 w 1091383"/>
                  <a:gd name="connsiteY3" fmla="*/ 851216 h 851216"/>
                  <a:gd name="connsiteX4" fmla="*/ 0 w 1091383"/>
                  <a:gd name="connsiteY4" fmla="*/ 0 h 851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383" h="851216">
                    <a:moveTo>
                      <a:pt x="0" y="0"/>
                    </a:moveTo>
                    <a:lnTo>
                      <a:pt x="1091383" y="0"/>
                    </a:lnTo>
                    <a:lnTo>
                      <a:pt x="1091383" y="851216"/>
                    </a:lnTo>
                    <a:lnTo>
                      <a:pt x="0" y="85121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7940" tIns="27940" rIns="27940" bIns="27940" spcCol="1270" anchor="ctr"/>
              <a:lstStyle/>
              <a:p>
                <a:pPr defTabSz="488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100" b="1" i="1" dirty="0">
                    <a:solidFill>
                      <a:schemeClr val="bg1"/>
                    </a:solidFill>
                    <a:latin typeface="Arial"/>
                    <a:cs typeface="Arial"/>
                  </a:rPr>
                  <a:t>Rome</a:t>
                </a:r>
              </a:p>
            </p:txBody>
          </p:sp>
          <p:sp>
            <p:nvSpPr>
              <p:cNvPr id="41" name="Arc 40"/>
              <p:cNvSpPr/>
              <p:nvPr/>
            </p:nvSpPr>
            <p:spPr>
              <a:xfrm flipH="1">
                <a:off x="4128431" y="4201207"/>
                <a:ext cx="2628385" cy="2061761"/>
              </a:xfrm>
              <a:prstGeom prst="arc">
                <a:avLst>
                  <a:gd name="adj1" fmla="val 16038258"/>
                  <a:gd name="adj2" fmla="val 0"/>
                </a:avLst>
              </a:prstGeom>
              <a:noFill/>
              <a:ln>
                <a:solidFill>
                  <a:srgbClr val="DB8C3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4013374" y="5187566"/>
                <a:ext cx="173226" cy="173226"/>
              </a:xfrm>
              <a:prstGeom prst="ellipse">
                <a:avLst/>
              </a:prstGeom>
              <a:solidFill>
                <a:srgbClr val="DF428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1550" y="1289050"/>
            <a:ext cx="2211388" cy="22066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9697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26125" r="-36040" b="-30183"/>
          <a:stretch/>
        </p:blipFill>
        <p:spPr>
          <a:xfrm>
            <a:off x="3070224" y="1485332"/>
            <a:ext cx="8075613" cy="8075528"/>
          </a:xfrm>
          <a:prstGeom prst="ellipse">
            <a:avLst/>
          </a:prstGeom>
          <a:ln w="63500" cap="rnd"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Ellipse 5"/>
          <p:cNvSpPr/>
          <p:nvPr/>
        </p:nvSpPr>
        <p:spPr>
          <a:xfrm>
            <a:off x="3070225" y="1485900"/>
            <a:ext cx="8075613" cy="8075613"/>
          </a:xfrm>
          <a:prstGeom prst="ellipse">
            <a:avLst/>
          </a:prstGeom>
          <a:noFill/>
          <a:ln w="57150" cmpd="sng">
            <a:solidFill>
              <a:schemeClr val="bg1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3077272" y="1485332"/>
            <a:ext cx="8074649" cy="8074649"/>
          </a:xfrm>
          <a:prstGeom prst="ellipse">
            <a:avLst/>
          </a:prstGeom>
          <a:noFill/>
          <a:ln w="31750" cmpd="sng">
            <a:gradFill flip="none" rotWithShape="1">
              <a:gsLst>
                <a:gs pos="0">
                  <a:srgbClr val="313E56"/>
                </a:gs>
                <a:gs pos="100000">
                  <a:srgbClr val="313E56"/>
                </a:gs>
              </a:gsLst>
              <a:lin ang="0" scaled="1"/>
              <a:tileRect/>
            </a:gradFill>
            <a:prstDash val="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metropolitan university</a:t>
            </a:r>
            <a:r>
              <a:rPr lang="fr-FR" dirty="0"/>
              <a:t> </a:t>
            </a: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325938" y="1165225"/>
            <a:ext cx="4818062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0" y="946150"/>
            <a:ext cx="5588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Global </a:t>
            </a:r>
            <a:r>
              <a:rPr lang="fr-FR" dirty="0" err="1"/>
              <a:t>reach</a:t>
            </a:r>
            <a:r>
              <a:rPr lang="fr-FR" dirty="0"/>
              <a:t>, local impact / A major </a:t>
            </a:r>
            <a:r>
              <a:rPr lang="fr-FR" dirty="0" err="1"/>
              <a:t>metropolitan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</p:txBody>
      </p:sp>
      <p:sp>
        <p:nvSpPr>
          <p:cNvPr id="23564" name="Espace réservé du numéro de diapositive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C148B-48D5-1146-B34D-F879F7FC0CDC}" type="slidenum">
              <a:rPr lang="fr-FR" sz="800">
                <a:solidFill>
                  <a:schemeClr val="bg1"/>
                </a:solidFill>
                <a:cs typeface="Arial" charset="0"/>
              </a:rPr>
              <a:pPr/>
              <a:t>9</a:t>
            </a:fld>
            <a:endParaRPr lang="fr-FR" sz="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8" name="Forme libre 97"/>
          <p:cNvSpPr/>
          <p:nvPr/>
        </p:nvSpPr>
        <p:spPr bwMode="auto">
          <a:xfrm>
            <a:off x="6350750" y="2750844"/>
            <a:ext cx="351134" cy="177752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Gap</a:t>
            </a:r>
          </a:p>
        </p:txBody>
      </p:sp>
      <p:sp>
        <p:nvSpPr>
          <p:cNvPr id="99" name="Forme libre 98"/>
          <p:cNvSpPr/>
          <p:nvPr/>
        </p:nvSpPr>
        <p:spPr bwMode="auto">
          <a:xfrm>
            <a:off x="6557694" y="3661359"/>
            <a:ext cx="1142285" cy="177839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Digne-les-Bains</a:t>
            </a:r>
          </a:p>
        </p:txBody>
      </p:sp>
      <p:sp>
        <p:nvSpPr>
          <p:cNvPr id="100" name="Forme libre 99"/>
          <p:cNvSpPr/>
          <p:nvPr/>
        </p:nvSpPr>
        <p:spPr bwMode="auto">
          <a:xfrm>
            <a:off x="4452938" y="4052696"/>
            <a:ext cx="625525" cy="198437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Avignon</a:t>
            </a:r>
          </a:p>
        </p:txBody>
      </p:sp>
      <p:sp>
        <p:nvSpPr>
          <p:cNvPr id="101" name="Forme libre 100"/>
          <p:cNvSpPr/>
          <p:nvPr/>
        </p:nvSpPr>
        <p:spPr bwMode="auto">
          <a:xfrm>
            <a:off x="4628882" y="4288440"/>
            <a:ext cx="1366230" cy="16192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Salon-de-Provence</a:t>
            </a:r>
          </a:p>
        </p:txBody>
      </p:sp>
      <p:sp>
        <p:nvSpPr>
          <p:cNvPr id="102" name="Forme libre 101"/>
          <p:cNvSpPr/>
          <p:nvPr/>
        </p:nvSpPr>
        <p:spPr bwMode="auto">
          <a:xfrm>
            <a:off x="5041632" y="4480528"/>
            <a:ext cx="720479" cy="177800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Lambesc</a:t>
            </a:r>
          </a:p>
        </p:txBody>
      </p:sp>
      <p:sp>
        <p:nvSpPr>
          <p:cNvPr id="103" name="Forme libre 102"/>
          <p:cNvSpPr/>
          <p:nvPr/>
        </p:nvSpPr>
        <p:spPr bwMode="auto">
          <a:xfrm>
            <a:off x="5489307" y="5236800"/>
            <a:ext cx="711673" cy="178143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Aubagne</a:t>
            </a:r>
          </a:p>
        </p:txBody>
      </p:sp>
      <p:sp>
        <p:nvSpPr>
          <p:cNvPr id="104" name="Forme libre 103"/>
          <p:cNvSpPr/>
          <p:nvPr/>
        </p:nvSpPr>
        <p:spPr bwMode="auto">
          <a:xfrm>
            <a:off x="5608841" y="5503469"/>
            <a:ext cx="741909" cy="155575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La Ciotat</a:t>
            </a:r>
          </a:p>
        </p:txBody>
      </p:sp>
      <p:sp>
        <p:nvSpPr>
          <p:cNvPr id="105" name="Forme libre 104"/>
          <p:cNvSpPr/>
          <p:nvPr/>
        </p:nvSpPr>
        <p:spPr bwMode="auto">
          <a:xfrm>
            <a:off x="4022033" y="4398097"/>
            <a:ext cx="475529" cy="177690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100" b="1" i="1" dirty="0">
                <a:solidFill>
                  <a:schemeClr val="bg1"/>
                </a:solidFill>
                <a:latin typeface="Arial"/>
                <a:cs typeface="Arial"/>
              </a:rPr>
              <a:t>Arles</a:t>
            </a:r>
          </a:p>
        </p:txBody>
      </p:sp>
      <p:sp>
        <p:nvSpPr>
          <p:cNvPr id="106" name="Forme libre 105"/>
          <p:cNvSpPr/>
          <p:nvPr/>
        </p:nvSpPr>
        <p:spPr>
          <a:xfrm>
            <a:off x="5298247" y="4780868"/>
            <a:ext cx="1576688" cy="204787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400" b="1" i="1" dirty="0">
                <a:solidFill>
                  <a:srgbClr val="EE4589"/>
                </a:solidFill>
                <a:latin typeface="Arial"/>
                <a:cs typeface="Arial"/>
              </a:rPr>
              <a:t>Aix-en-Provence</a:t>
            </a:r>
          </a:p>
        </p:txBody>
      </p:sp>
      <p:sp>
        <p:nvSpPr>
          <p:cNvPr id="107" name="Forme libre 106"/>
          <p:cNvSpPr/>
          <p:nvPr/>
        </p:nvSpPr>
        <p:spPr>
          <a:xfrm>
            <a:off x="4200177" y="5325872"/>
            <a:ext cx="840699" cy="177597"/>
          </a:xfrm>
          <a:custGeom>
            <a:avLst/>
            <a:gdLst>
              <a:gd name="connsiteX0" fmla="*/ 0 w 1091383"/>
              <a:gd name="connsiteY0" fmla="*/ 0 h 851216"/>
              <a:gd name="connsiteX1" fmla="*/ 1091383 w 1091383"/>
              <a:gd name="connsiteY1" fmla="*/ 0 h 851216"/>
              <a:gd name="connsiteX2" fmla="*/ 1091383 w 1091383"/>
              <a:gd name="connsiteY2" fmla="*/ 851216 h 851216"/>
              <a:gd name="connsiteX3" fmla="*/ 0 w 1091383"/>
              <a:gd name="connsiteY3" fmla="*/ 851216 h 851216"/>
              <a:gd name="connsiteX4" fmla="*/ 0 w 1091383"/>
              <a:gd name="connsiteY4" fmla="*/ 0 h 8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383" h="851216">
                <a:moveTo>
                  <a:pt x="0" y="0"/>
                </a:moveTo>
                <a:lnTo>
                  <a:pt x="1091383" y="0"/>
                </a:lnTo>
                <a:lnTo>
                  <a:pt x="1091383" y="851216"/>
                </a:lnTo>
                <a:lnTo>
                  <a:pt x="0" y="85121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40" tIns="27940" rIns="27940" bIns="27940" spcCol="1270" anchor="ctr"/>
          <a:lstStyle/>
          <a:p>
            <a:pPr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sz="1400" b="1" i="1" dirty="0">
                <a:solidFill>
                  <a:srgbClr val="EE4589"/>
                </a:solidFill>
                <a:latin typeface="Arial"/>
                <a:cs typeface="Arial"/>
              </a:rPr>
              <a:t>Marseille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8050" y="5414943"/>
            <a:ext cx="914400" cy="14430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23559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6417735" cy="4430594"/>
          </a:xfrm>
        </p:spPr>
        <p:txBody>
          <a:bodyPr anchor="b"/>
          <a:lstStyle/>
          <a:p>
            <a:pPr marL="163513" indent="-163513"/>
            <a:r>
              <a:rPr lang="fr-FR" sz="2400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1 </a:t>
            </a:r>
            <a:r>
              <a:rPr lang="fr-FR" sz="2000" b="0" dirty="0" err="1">
                <a:solidFill>
                  <a:srgbClr val="313E56"/>
                </a:solidFill>
                <a:latin typeface="Arial" charset="0"/>
                <a:ea typeface="ＭＳ Ｐゴシック" charset="0"/>
              </a:rPr>
              <a:t>academy</a:t>
            </a:r>
            <a:endParaRPr lang="fr-FR" sz="2000" b="0" dirty="0">
              <a:solidFill>
                <a:srgbClr val="313E56"/>
              </a:solidFill>
              <a:latin typeface="Arial" charset="0"/>
              <a:ea typeface="ＭＳ Ｐゴシック" charset="0"/>
            </a:endParaRPr>
          </a:p>
          <a:p>
            <a:pPr marL="163513" indent="-163513"/>
            <a:r>
              <a:rPr lang="fr-FR" sz="2400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9</a:t>
            </a:r>
            <a:r>
              <a:rPr lang="fr-FR" sz="2000" b="0" dirty="0">
                <a:solidFill>
                  <a:srgbClr val="313E5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0" dirty="0" err="1">
                <a:solidFill>
                  <a:srgbClr val="313E56"/>
                </a:solidFill>
                <a:latin typeface="Arial" charset="0"/>
                <a:ea typeface="ＭＳ Ｐゴシック" charset="0"/>
              </a:rPr>
              <a:t>cities</a:t>
            </a:r>
            <a:endParaRPr lang="fr-FR" sz="2000" b="0" dirty="0">
              <a:solidFill>
                <a:srgbClr val="313E56"/>
              </a:solidFill>
              <a:latin typeface="Arial" charset="0"/>
              <a:ea typeface="ＭＳ Ｐゴシック" charset="0"/>
            </a:endParaRPr>
          </a:p>
          <a:p>
            <a:pPr marL="163513" indent="-163513"/>
            <a:endParaRPr lang="fr-FR" sz="1600" b="0" dirty="0">
              <a:latin typeface="Arial" charset="0"/>
              <a:ea typeface="ＭＳ Ｐゴシック" charset="0"/>
            </a:endParaRPr>
          </a:p>
          <a:p>
            <a:pPr marL="163513" indent="-163513"/>
            <a:endParaRPr lang="fr-FR" sz="1600" b="0" dirty="0">
              <a:latin typeface="Arial" charset="0"/>
              <a:ea typeface="ＭＳ Ｐゴシック" charset="0"/>
            </a:endParaRPr>
          </a:p>
          <a:p>
            <a:pPr marL="163513" indent="-163513"/>
            <a:endParaRPr lang="fr-FR" sz="1600" b="0" dirty="0">
              <a:latin typeface="Arial" charset="0"/>
              <a:ea typeface="ＭＳ Ｐゴシック" charset="0"/>
            </a:endParaRPr>
          </a:p>
          <a:p>
            <a:pPr marL="3175" indent="-3175" eaLnBrk="1" hangingPunct="1">
              <a:spcBef>
                <a:spcPct val="0"/>
              </a:spcBef>
              <a:buFontTx/>
              <a:buNone/>
            </a:pPr>
            <a:r>
              <a:rPr lang="fr-FR" altLang="fr-FR" sz="1600" b="0" dirty="0"/>
              <a:t>The Provence-Alpes Côte d’Azur </a:t>
            </a:r>
            <a:r>
              <a:rPr lang="fr-FR" altLang="fr-FR" sz="1600" b="0" dirty="0" err="1"/>
              <a:t>Region</a:t>
            </a:r>
            <a:r>
              <a:rPr lang="fr-FR" altLang="fr-FR" sz="1600" b="0" dirty="0"/>
              <a:t> </a:t>
            </a:r>
          </a:p>
          <a:p>
            <a:pPr marL="3175" indent="-3175" eaLnBrk="1" hangingPunct="1">
              <a:spcBef>
                <a:spcPct val="0"/>
              </a:spcBef>
              <a:buFontTx/>
              <a:buNone/>
            </a:pPr>
            <a:r>
              <a:rPr lang="fr-FR" altLang="fr-FR" sz="1600" b="0" dirty="0"/>
              <a:t>The </a:t>
            </a:r>
            <a:r>
              <a:rPr lang="fr-FR" altLang="fr-FR" sz="1600" b="0" dirty="0" err="1"/>
              <a:t>third</a:t>
            </a:r>
            <a:r>
              <a:rPr lang="fr-FR" altLang="fr-FR" sz="1600" b="0" dirty="0"/>
              <a:t> French </a:t>
            </a:r>
            <a:r>
              <a:rPr lang="fr-FR" altLang="fr-FR" sz="1600" b="0" dirty="0" err="1"/>
              <a:t>region</a:t>
            </a:r>
            <a:r>
              <a:rPr lang="fr-FR" altLang="fr-FR" sz="1600" b="0" dirty="0"/>
              <a:t> in </a:t>
            </a:r>
            <a:r>
              <a:rPr lang="fr-FR" altLang="fr-FR" sz="1600" b="0" dirty="0" err="1"/>
              <a:t>terms</a:t>
            </a:r>
            <a:r>
              <a:rPr lang="fr-FR" altLang="fr-FR" sz="1600" b="0" dirty="0"/>
              <a:t> of GDP</a:t>
            </a:r>
          </a:p>
          <a:p>
            <a:pPr marL="3175" indent="-3175" eaLnBrk="1" hangingPunct="1">
              <a:buFontTx/>
              <a:buNone/>
            </a:pPr>
            <a:r>
              <a:rPr lang="en-US" altLang="fr-FR" sz="1600" b="0" dirty="0"/>
              <a:t>With more than 1.5 million people</a:t>
            </a:r>
          </a:p>
          <a:p>
            <a:pPr marL="3175" indent="-3175" eaLnBrk="1" hangingPunct="1">
              <a:buFontTx/>
              <a:buNone/>
            </a:pPr>
            <a:r>
              <a:rPr lang="en-US" altLang="fr-FR" sz="1600" b="0" dirty="0"/>
              <a:t>Aix-Marseille is the 3</a:t>
            </a:r>
            <a:r>
              <a:rPr lang="en-US" altLang="fr-FR" sz="1600" b="0" baseline="30000" dirty="0"/>
              <a:t>rd</a:t>
            </a:r>
            <a:r>
              <a:rPr lang="en-US" altLang="fr-FR" sz="1600" b="0" dirty="0"/>
              <a:t> largest urban area </a:t>
            </a:r>
            <a:r>
              <a:rPr lang="en-US" altLang="fr-FR" sz="1600" b="0" dirty="0">
                <a:solidFill>
                  <a:srgbClr val="000000"/>
                </a:solidFill>
              </a:rPr>
              <a:t>in France</a:t>
            </a:r>
            <a:endParaRPr lang="fr-FR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5310" y="4495946"/>
            <a:ext cx="649689" cy="162382"/>
          </a:xfrm>
          <a:prstGeom prst="rect">
            <a:avLst/>
          </a:prstGeom>
          <a:solidFill>
            <a:srgbClr val="445878"/>
          </a:solidFill>
          <a:ln>
            <a:solidFill>
              <a:srgbClr val="4458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4587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2371" y="4565456"/>
            <a:ext cx="219261" cy="242698"/>
          </a:xfrm>
          <a:prstGeom prst="rect">
            <a:avLst/>
          </a:prstGeom>
          <a:solidFill>
            <a:srgbClr val="445878"/>
          </a:solidFill>
          <a:ln>
            <a:solidFill>
              <a:srgbClr val="44587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45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4203"/>
      </p:ext>
    </p:extLst>
  </p:cSld>
  <p:clrMapOvr>
    <a:masterClrMapping/>
  </p:clrMapOvr>
</p:sld>
</file>

<file path=ppt/theme/theme1.xml><?xml version="1.0" encoding="utf-8"?>
<a:theme xmlns:a="http://schemas.openxmlformats.org/drawingml/2006/main" name="ppt_AMU_isa">
  <a:themeElements>
    <a:clrScheme name="Campagne AMU">
      <a:dk1>
        <a:srgbClr val="000000"/>
      </a:dk1>
      <a:lt1>
        <a:srgbClr val="FFFFFF"/>
      </a:lt1>
      <a:dk2>
        <a:srgbClr val="242D43"/>
      </a:dk2>
      <a:lt2>
        <a:srgbClr val="AFB1A5"/>
      </a:lt2>
      <a:accent1>
        <a:srgbClr val="0496AA"/>
      </a:accent1>
      <a:accent2>
        <a:srgbClr val="DA8B31"/>
      </a:accent2>
      <a:accent3>
        <a:srgbClr val="6DB23E"/>
      </a:accent3>
      <a:accent4>
        <a:srgbClr val="C43670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ppt_AMU_isa.thmx</Template>
  <TotalTime>12292</TotalTime>
  <Words>4705</Words>
  <Application>Microsoft Office PowerPoint</Application>
  <PresentationFormat>Affichage à l'écran (4:3)</PresentationFormat>
  <Paragraphs>764</Paragraphs>
  <Slides>55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3" baseType="lpstr">
      <vt:lpstr>ＭＳ Ｐゴシック</vt:lpstr>
      <vt:lpstr>Arial</vt:lpstr>
      <vt:lpstr>Calibri</vt:lpstr>
      <vt:lpstr>Courier New</vt:lpstr>
      <vt:lpstr>Ubuntu</vt:lpstr>
      <vt:lpstr>Verdana</vt:lpstr>
      <vt:lpstr>Wingdings</vt:lpstr>
      <vt:lpstr>ppt_AMU_isa</vt:lpstr>
      <vt:lpstr>Global reach, local impact </vt:lpstr>
      <vt:lpstr>A major  metropolitan university </vt:lpstr>
      <vt:lpstr>A bit of history!</vt:lpstr>
      <vt:lpstr>Aix-Marseille Université in a nutshell 1/2 </vt:lpstr>
      <vt:lpstr>Aix-Marseille Université in a nutshell 2/2 </vt:lpstr>
      <vt:lpstr>Aix-Marseille Université in World University Rankings</vt:lpstr>
      <vt:lpstr>Scientific Production : Evolution &amp; Quality</vt:lpstr>
      <vt:lpstr>A metropolitan university </vt:lpstr>
      <vt:lpstr>A metropolitan university </vt:lpstr>
      <vt:lpstr>5 campuses 6 academic departments</vt:lpstr>
      <vt:lpstr>A research-intensive university  </vt:lpstr>
      <vt:lpstr>A close partnership between Aix-Marseille Université  and major research institutions</vt:lpstr>
      <vt:lpstr>Our research is interdisciplinary</vt:lpstr>
      <vt:lpstr>Our research is renowned </vt:lpstr>
      <vt:lpstr>IMéRA: Institute for Advanced Studies  of Aix-Marseille Université</vt:lpstr>
      <vt:lpstr>Doctoral training</vt:lpstr>
      <vt:lpstr>Research and technology transfer</vt:lpstr>
      <vt:lpstr>Présentation PowerPoint</vt:lpstr>
      <vt:lpstr>La CISAM, a hub for innovation in Aix-Marseille</vt:lpstr>
      <vt:lpstr>Public research valorisation process</vt:lpstr>
      <vt:lpstr>Services provided by the CISAM</vt:lpstr>
      <vt:lpstr>Présentation PowerPoint</vt:lpstr>
      <vt:lpstr>A wide range of learning opportunities and a dynamic student life</vt:lpstr>
      <vt:lpstr>A wide, multidisciplinary and interdisciplinary range of learning opportunities – 17 faculties </vt:lpstr>
      <vt:lpstr>A wide, multidisciplinary and interdisciplinary  range of learning opportunities </vt:lpstr>
      <vt:lpstr>Lifelong training</vt:lpstr>
      <vt:lpstr>Pedagogical training</vt:lpstr>
      <vt:lpstr>A dynamic student life, supported by the university</vt:lpstr>
      <vt:lpstr>Fully refurbished campuses,  in line with international standards</vt:lpstr>
      <vt:lpstr>Aix-Marseille Université institutes a transversal approach based on the research units and faculties</vt:lpstr>
      <vt:lpstr>Aix-Marseille Université institutes</vt:lpstr>
      <vt:lpstr>Aix-Marseille Université institutes</vt:lpstr>
      <vt:lpstr>Aix-Marseille Université institutes</vt:lpstr>
      <vt:lpstr>One of the few IDEX (Initiative of Excellence) awarded universities</vt:lpstr>
      <vt:lpstr>One of the 3 IDEX awarded French universities (since 2016)</vt:lpstr>
      <vt:lpstr>One of the 3 IDEX awarded French universities (since 2016)</vt:lpstr>
      <vt:lpstr>Other projects funded by the  Investissements d’Avenir Program</vt:lpstr>
      <vt:lpstr>The Aix-Marseille Université foundation</vt:lpstr>
      <vt:lpstr>A world-class university,  with strong local roots in the Euro-Mediterranean area</vt:lpstr>
      <vt:lpstr>Présentation PowerPoint</vt:lpstr>
      <vt:lpstr>Main partners in regard to international policy</vt:lpstr>
      <vt:lpstr>A world-class university involved in in its European space</vt:lpstr>
      <vt:lpstr>CIVIS – Creation of a European Civic University</vt:lpstr>
      <vt:lpstr>CIVIS – Creation of a European Civic University</vt:lpstr>
      <vt:lpstr>A university involved in its region, and participating to its prestige and attractiveness</vt:lpstr>
      <vt:lpstr>A responsible university committed to CSR</vt:lpstr>
      <vt:lpstr>Many partnerships with socio-economic actors</vt:lpstr>
      <vt:lpstr>A university involved in its region</vt:lpstr>
      <vt:lpstr>Leader of  the common site policy</vt:lpstr>
      <vt:lpstr>Aix-Marseille Université: leader of the Aix-Marseille Provence Méditerranée association</vt:lpstr>
      <vt:lpstr>The 4 Core Values of Aix-Marseille Université</vt:lpstr>
      <vt:lpstr>An attractive environment Come and see!</vt:lpstr>
      <vt:lpstr>Marseille</vt:lpstr>
      <vt:lpstr>Aix-en-Provence</vt:lpstr>
      <vt:lpstr>Présentation PowerPoint</vt:lpstr>
    </vt:vector>
  </TitlesOfParts>
  <Company>Université de la Méditerranée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Roulet</dc:creator>
  <cp:lastModifiedBy>RIZZO Anouk</cp:lastModifiedBy>
  <cp:revision>822</cp:revision>
  <cp:lastPrinted>2018-06-11T14:50:13Z</cp:lastPrinted>
  <dcterms:created xsi:type="dcterms:W3CDTF">2012-01-22T13:57:43Z</dcterms:created>
  <dcterms:modified xsi:type="dcterms:W3CDTF">2022-04-01T13:30:59Z</dcterms:modified>
</cp:coreProperties>
</file>