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53"/>
  </p:notesMasterIdLst>
  <p:handoutMasterIdLst>
    <p:handoutMasterId r:id="rId54"/>
  </p:handoutMasterIdLst>
  <p:sldIdLst>
    <p:sldId id="470" r:id="rId2"/>
    <p:sldId id="471" r:id="rId3"/>
    <p:sldId id="506" r:id="rId4"/>
    <p:sldId id="509" r:id="rId5"/>
    <p:sldId id="513" r:id="rId6"/>
    <p:sldId id="527" r:id="rId7"/>
    <p:sldId id="528" r:id="rId8"/>
    <p:sldId id="529" r:id="rId9"/>
    <p:sldId id="505" r:id="rId10"/>
    <p:sldId id="500" r:id="rId11"/>
    <p:sldId id="474" r:id="rId12"/>
    <p:sldId id="476" r:id="rId13"/>
    <p:sldId id="475" r:id="rId14"/>
    <p:sldId id="477" r:id="rId15"/>
    <p:sldId id="478" r:id="rId16"/>
    <p:sldId id="479" r:id="rId17"/>
    <p:sldId id="481" r:id="rId18"/>
    <p:sldId id="536" r:id="rId19"/>
    <p:sldId id="540" r:id="rId20"/>
    <p:sldId id="541" r:id="rId21"/>
    <p:sldId id="542" r:id="rId22"/>
    <p:sldId id="532" r:id="rId23"/>
    <p:sldId id="482" r:id="rId24"/>
    <p:sldId id="515" r:id="rId25"/>
    <p:sldId id="484" r:id="rId26"/>
    <p:sldId id="499" r:id="rId27"/>
    <p:sldId id="498" r:id="rId28"/>
    <p:sldId id="497" r:id="rId29"/>
    <p:sldId id="517" r:id="rId30"/>
    <p:sldId id="533" r:id="rId31"/>
    <p:sldId id="519" r:id="rId32"/>
    <p:sldId id="520" r:id="rId33"/>
    <p:sldId id="493" r:id="rId34"/>
    <p:sldId id="494" r:id="rId35"/>
    <p:sldId id="495" r:id="rId36"/>
    <p:sldId id="496" r:id="rId37"/>
    <p:sldId id="492" r:id="rId38"/>
    <p:sldId id="491" r:id="rId39"/>
    <p:sldId id="503" r:id="rId40"/>
    <p:sldId id="504" r:id="rId41"/>
    <p:sldId id="523" r:id="rId42"/>
    <p:sldId id="522" r:id="rId43"/>
    <p:sldId id="526" r:id="rId44"/>
    <p:sldId id="490" r:id="rId45"/>
    <p:sldId id="530" r:id="rId46"/>
    <p:sldId id="488" r:id="rId47"/>
    <p:sldId id="531" r:id="rId48"/>
    <p:sldId id="486" r:id="rId49"/>
    <p:sldId id="487" r:id="rId50"/>
    <p:sldId id="510" r:id="rId51"/>
    <p:sldId id="507" r:id="rId52"/>
  </p:sldIdLst>
  <p:sldSz cx="9144000" cy="6858000" type="screen4x3"/>
  <p:notesSz cx="6799263" cy="9929813"/>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536">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e PERRET" initials="VP" lastIdx="2" clrIdx="0">
    <p:extLst>
      <p:ext uri="{19B8F6BF-5375-455C-9EA6-DF929625EA0E}">
        <p15:presenceInfo xmlns:p15="http://schemas.microsoft.com/office/powerpoint/2012/main" userId="Virginie PERR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E49"/>
    <a:srgbClr val="445878"/>
    <a:srgbClr val="C43771"/>
    <a:srgbClr val="EE4589"/>
    <a:srgbClr val="DF4282"/>
    <a:srgbClr val="252E44"/>
    <a:srgbClr val="DB8C31"/>
    <a:srgbClr val="0497AA"/>
    <a:srgbClr val="71B34D"/>
    <a:srgbClr val="E88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p:restoredTop sz="92449" autoAdjust="0"/>
  </p:normalViewPr>
  <p:slideViewPr>
    <p:cSldViewPr snapToGrid="0" snapToObjects="1" showGuides="1">
      <p:cViewPr varScale="1">
        <p:scale>
          <a:sx n="63" d="100"/>
          <a:sy n="63" d="100"/>
        </p:scale>
        <p:origin x="1512" y="78"/>
      </p:cViewPr>
      <p:guideLst>
        <p:guide orient="horz" pos="536"/>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43" d="100"/>
          <a:sy n="43" d="100"/>
        </p:scale>
        <p:origin x="265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alsa.univ-amu.fr\dfs\DRV\POLE%201\1_6%20Bibliometrie\Com\PPT\MAJ%20indicateurs%202021%20prod%20sci%20AM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10967011476505E-2"/>
          <c:y val="6.1287507980421374E-2"/>
          <c:w val="0.9039452421388503"/>
          <c:h val="0.76942940526594761"/>
        </c:manualLayout>
      </c:layout>
      <c:barChart>
        <c:barDir val="col"/>
        <c:grouping val="clustered"/>
        <c:varyColors val="0"/>
        <c:ser>
          <c:idx val="1"/>
          <c:order val="0"/>
          <c:tx>
            <c:strRef>
              <c:f>'InCites Organizations (2)'!$B$16</c:f>
              <c:strCache>
                <c:ptCount val="1"/>
                <c:pt idx="0">
                  <c:v>Web of Science Documents</c:v>
                </c:pt>
              </c:strCache>
            </c:strRef>
          </c:tx>
          <c:spPr>
            <a:solidFill>
              <a:srgbClr val="30A8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'InCites Organizations (2)'!$B$17:$B$25</c:f>
              <c:numCache>
                <c:formatCode>General</c:formatCode>
                <c:ptCount val="9"/>
                <c:pt idx="0">
                  <c:v>6100</c:v>
                </c:pt>
                <c:pt idx="1">
                  <c:v>6200</c:v>
                </c:pt>
                <c:pt idx="2">
                  <c:v>6700</c:v>
                </c:pt>
                <c:pt idx="3">
                  <c:v>6800</c:v>
                </c:pt>
                <c:pt idx="4">
                  <c:v>7500</c:v>
                </c:pt>
                <c:pt idx="5">
                  <c:v>7300</c:v>
                </c:pt>
                <c:pt idx="6">
                  <c:v>7300</c:v>
                </c:pt>
                <c:pt idx="7">
                  <c:v>7700</c:v>
                </c:pt>
                <c:pt idx="8">
                  <c:v>7500</c:v>
                </c:pt>
              </c:numCache>
            </c:numRef>
          </c:val>
          <c:extLst>
            <c:ext xmlns:c16="http://schemas.microsoft.com/office/drawing/2014/chart" uri="{C3380CC4-5D6E-409C-BE32-E72D297353CC}">
              <c16:uniqueId val="{00000000-2B59-4734-AC36-8B50B080A966}"/>
            </c:ext>
          </c:extLst>
        </c:ser>
        <c:dLbls>
          <c:showLegendKey val="0"/>
          <c:showVal val="0"/>
          <c:showCatName val="0"/>
          <c:showSerName val="0"/>
          <c:showPercent val="0"/>
          <c:showBubbleSize val="0"/>
        </c:dLbls>
        <c:gapWidth val="150"/>
        <c:axId val="446492848"/>
        <c:axId val="443682848"/>
      </c:barChart>
      <c:lineChart>
        <c:grouping val="standard"/>
        <c:varyColors val="0"/>
        <c:ser>
          <c:idx val="3"/>
          <c:order val="1"/>
          <c:tx>
            <c:strRef>
              <c:f>'InCites Organizations (2)'!$C$16</c:f>
              <c:strCache>
                <c:ptCount val="1"/>
                <c:pt idx="0">
                  <c:v>International Copublications</c:v>
                </c:pt>
              </c:strCache>
            </c:strRef>
          </c:tx>
          <c:spPr>
            <a:ln w="28575" cap="rnd">
              <a:solidFill>
                <a:schemeClr val="accent4"/>
              </a:solidFill>
              <a:round/>
            </a:ln>
            <a:effectLst/>
          </c:spPr>
          <c:marker>
            <c:symbol val="none"/>
          </c:marker>
          <c:cat>
            <c:numRef>
              <c:f>'InCites Organizations (2)'!$A$17:$A$25</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'InCites Organizations (2)'!$C$17:$C$25</c:f>
              <c:numCache>
                <c:formatCode>General</c:formatCode>
                <c:ptCount val="9"/>
                <c:pt idx="0">
                  <c:v>2813</c:v>
                </c:pt>
                <c:pt idx="1">
                  <c:v>2892</c:v>
                </c:pt>
                <c:pt idx="2">
                  <c:v>3236</c:v>
                </c:pt>
                <c:pt idx="3">
                  <c:v>3482</c:v>
                </c:pt>
                <c:pt idx="4">
                  <c:v>4011</c:v>
                </c:pt>
                <c:pt idx="5">
                  <c:v>3879</c:v>
                </c:pt>
                <c:pt idx="6">
                  <c:v>4115</c:v>
                </c:pt>
                <c:pt idx="7">
                  <c:v>4206</c:v>
                </c:pt>
                <c:pt idx="8">
                  <c:v>4201</c:v>
                </c:pt>
              </c:numCache>
            </c:numRef>
          </c:val>
          <c:smooth val="0"/>
          <c:extLst>
            <c:ext xmlns:c16="http://schemas.microsoft.com/office/drawing/2014/chart" uri="{C3380CC4-5D6E-409C-BE32-E72D297353CC}">
              <c16:uniqueId val="{00000001-2B59-4734-AC36-8B50B080A966}"/>
            </c:ext>
          </c:extLst>
        </c:ser>
        <c:ser>
          <c:idx val="4"/>
          <c:order val="2"/>
          <c:tx>
            <c:strRef>
              <c:f>'InCites Organizations (2)'!$D$16</c:f>
              <c:strCache>
                <c:ptCount val="1"/>
                <c:pt idx="0">
                  <c:v>EU Copublications</c:v>
                </c:pt>
              </c:strCache>
            </c:strRef>
          </c:tx>
          <c:spPr>
            <a:ln w="28575" cap="rnd">
              <a:solidFill>
                <a:schemeClr val="accent5"/>
              </a:solidFill>
              <a:round/>
            </a:ln>
            <a:effectLst/>
          </c:spPr>
          <c:marker>
            <c:symbol val="none"/>
          </c:marker>
          <c:cat>
            <c:numRef>
              <c:f>'InCites Organizations (2)'!$A$17:$A$25</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'InCites Organizations (2)'!$D$17:$D$25</c:f>
              <c:numCache>
                <c:formatCode>General</c:formatCode>
                <c:ptCount val="9"/>
                <c:pt idx="0">
                  <c:v>1671</c:v>
                </c:pt>
                <c:pt idx="1">
                  <c:v>1702</c:v>
                </c:pt>
                <c:pt idx="2">
                  <c:v>1846</c:v>
                </c:pt>
                <c:pt idx="3">
                  <c:v>2137</c:v>
                </c:pt>
                <c:pt idx="4">
                  <c:v>2475</c:v>
                </c:pt>
                <c:pt idx="5">
                  <c:v>2428</c:v>
                </c:pt>
                <c:pt idx="6">
                  <c:v>2489</c:v>
                </c:pt>
                <c:pt idx="7">
                  <c:v>2638</c:v>
                </c:pt>
                <c:pt idx="8">
                  <c:v>2550</c:v>
                </c:pt>
              </c:numCache>
            </c:numRef>
          </c:val>
          <c:smooth val="0"/>
          <c:extLst>
            <c:ext xmlns:c16="http://schemas.microsoft.com/office/drawing/2014/chart" uri="{C3380CC4-5D6E-409C-BE32-E72D297353CC}">
              <c16:uniqueId val="{00000002-2B59-4734-AC36-8B50B080A966}"/>
            </c:ext>
          </c:extLst>
        </c:ser>
        <c:ser>
          <c:idx val="2"/>
          <c:order val="3"/>
          <c:tx>
            <c:strRef>
              <c:f>'InCites Organizations (2)'!$E$16</c:f>
              <c:strCache>
                <c:ptCount val="1"/>
                <c:pt idx="0">
                  <c:v>Documents in Top 10%</c:v>
                </c:pt>
              </c:strCache>
            </c:strRef>
          </c:tx>
          <c:spPr>
            <a:ln w="28575" cap="rnd">
              <a:solidFill>
                <a:srgbClr val="DF4282"/>
              </a:solidFill>
              <a:round/>
            </a:ln>
            <a:effectLst/>
          </c:spPr>
          <c:marker>
            <c:symbol val="none"/>
          </c:marker>
          <c:cat>
            <c:numRef>
              <c:f>'InCites Organizations (2)'!$A$17:$A$25</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'InCites Organizations (2)'!$E$17:$E$25</c:f>
              <c:numCache>
                <c:formatCode>General</c:formatCode>
                <c:ptCount val="9"/>
                <c:pt idx="0">
                  <c:v>954</c:v>
                </c:pt>
                <c:pt idx="1">
                  <c:v>945</c:v>
                </c:pt>
                <c:pt idx="2">
                  <c:v>948</c:v>
                </c:pt>
                <c:pt idx="3">
                  <c:v>1085</c:v>
                </c:pt>
                <c:pt idx="4">
                  <c:v>1174</c:v>
                </c:pt>
                <c:pt idx="5">
                  <c:v>1095</c:v>
                </c:pt>
                <c:pt idx="6">
                  <c:v>1051</c:v>
                </c:pt>
                <c:pt idx="7">
                  <c:v>1098</c:v>
                </c:pt>
                <c:pt idx="8">
                  <c:v>1053</c:v>
                </c:pt>
              </c:numCache>
            </c:numRef>
          </c:val>
          <c:smooth val="0"/>
          <c:extLst>
            <c:ext xmlns:c16="http://schemas.microsoft.com/office/drawing/2014/chart" uri="{C3380CC4-5D6E-409C-BE32-E72D297353CC}">
              <c16:uniqueId val="{00000003-2B59-4734-AC36-8B50B080A966}"/>
            </c:ext>
          </c:extLst>
        </c:ser>
        <c:ser>
          <c:idx val="0"/>
          <c:order val="4"/>
          <c:tx>
            <c:strRef>
              <c:f>'InCites Organizations (2)'!$G$16</c:f>
              <c:strCache>
                <c:ptCount val="1"/>
                <c:pt idx="0">
                  <c:v>All Open Access Documents</c:v>
                </c:pt>
              </c:strCache>
            </c:strRef>
          </c:tx>
          <c:spPr>
            <a:ln w="28575" cap="rnd">
              <a:solidFill>
                <a:srgbClr val="92D050"/>
              </a:solidFill>
              <a:round/>
            </a:ln>
            <a:effectLst/>
          </c:spPr>
          <c:marker>
            <c:symbol val="none"/>
          </c:marker>
          <c:val>
            <c:numRef>
              <c:f>'InCites Organizations (2)'!$G$17:$G$25</c:f>
              <c:numCache>
                <c:formatCode>General</c:formatCode>
                <c:ptCount val="9"/>
                <c:pt idx="0">
                  <c:v>2639</c:v>
                </c:pt>
                <c:pt idx="1">
                  <c:v>2788</c:v>
                </c:pt>
                <c:pt idx="2">
                  <c:v>3099</c:v>
                </c:pt>
                <c:pt idx="3">
                  <c:v>3322</c:v>
                </c:pt>
                <c:pt idx="4">
                  <c:v>3924</c:v>
                </c:pt>
                <c:pt idx="5">
                  <c:v>4169</c:v>
                </c:pt>
                <c:pt idx="6">
                  <c:v>4475</c:v>
                </c:pt>
                <c:pt idx="7">
                  <c:v>4965</c:v>
                </c:pt>
                <c:pt idx="8">
                  <c:v>5347</c:v>
                </c:pt>
              </c:numCache>
            </c:numRef>
          </c:val>
          <c:smooth val="0"/>
          <c:extLst>
            <c:ext xmlns:c16="http://schemas.microsoft.com/office/drawing/2014/chart" uri="{C3380CC4-5D6E-409C-BE32-E72D297353CC}">
              <c16:uniqueId val="{00000004-2B59-4734-AC36-8B50B080A966}"/>
            </c:ext>
          </c:extLst>
        </c:ser>
        <c:dLbls>
          <c:showLegendKey val="0"/>
          <c:showVal val="0"/>
          <c:showCatName val="0"/>
          <c:showSerName val="0"/>
          <c:showPercent val="0"/>
          <c:showBubbleSize val="0"/>
        </c:dLbls>
        <c:marker val="1"/>
        <c:smooth val="0"/>
        <c:axId val="446492848"/>
        <c:axId val="443682848"/>
        <c:extLst/>
      </c:lineChart>
      <c:catAx>
        <c:axId val="446492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3682848"/>
        <c:crosses val="autoZero"/>
        <c:auto val="1"/>
        <c:lblAlgn val="ctr"/>
        <c:lblOffset val="100"/>
        <c:noMultiLvlLbl val="0"/>
      </c:catAx>
      <c:valAx>
        <c:axId val="443682848"/>
        <c:scaling>
          <c:orientation val="minMax"/>
          <c:max val="77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6492848"/>
        <c:crosses val="autoZero"/>
        <c:crossBetween val="between"/>
      </c:valAx>
      <c:spPr>
        <a:noFill/>
        <a:ln>
          <a:noFill/>
        </a:ln>
        <a:effectLst/>
      </c:spPr>
    </c:plotArea>
    <c:legend>
      <c:legendPos val="b"/>
      <c:layout>
        <c:manualLayout>
          <c:xMode val="edge"/>
          <c:yMode val="edge"/>
          <c:x val="3.2264941404617421E-2"/>
          <c:y val="0.92766456743640302"/>
          <c:w val="0.9417452563652472"/>
          <c:h val="7.23354325635969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8D551-68BB-4F1F-BBF2-FF6AB4318693}"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fr-FR"/>
        </a:p>
      </dgm:t>
    </dgm:pt>
    <dgm:pt modelId="{7ADC2F76-B00A-45EC-A8AA-17B395F40694}">
      <dgm:prSet phldrT="[Texte]" custT="1"/>
      <dgm:spPr>
        <a:solidFill>
          <a:srgbClr val="71B34D"/>
        </a:solidFill>
        <a:ln>
          <a:noFill/>
        </a:ln>
      </dgm:spPr>
      <dgm:t>
        <a:bodyPr/>
        <a:lstStyle/>
        <a:p>
          <a:r>
            <a:rPr lang="fr-FR" sz="1800" dirty="0">
              <a:latin typeface="Arial"/>
              <a:cs typeface="Arial"/>
            </a:rPr>
            <a:t>Diplômes d’ingénieurs</a:t>
          </a:r>
        </a:p>
      </dgm:t>
    </dgm:pt>
    <dgm:pt modelId="{B43D2181-9433-47B4-BCC1-CBBC0FA4CEA5}" type="parTrans" cxnId="{7185B705-BBD1-46D9-BE66-2DCEDB1E263B}">
      <dgm:prSet/>
      <dgm:spPr/>
      <dgm:t>
        <a:bodyPr/>
        <a:lstStyle/>
        <a:p>
          <a:endParaRPr lang="fr-FR">
            <a:latin typeface="Arial"/>
            <a:cs typeface="Arial"/>
          </a:endParaRPr>
        </a:p>
      </dgm:t>
    </dgm:pt>
    <dgm:pt modelId="{9134585B-876A-4F34-8354-5276D04070DB}" type="sibTrans" cxnId="{7185B705-BBD1-46D9-BE66-2DCEDB1E263B}">
      <dgm:prSet/>
      <dgm:spPr/>
      <dgm:t>
        <a:bodyPr/>
        <a:lstStyle/>
        <a:p>
          <a:endParaRPr lang="fr-FR">
            <a:latin typeface="Arial"/>
            <a:cs typeface="Arial"/>
          </a:endParaRPr>
        </a:p>
      </dgm:t>
    </dgm:pt>
    <dgm:pt modelId="{833AAEEB-9F32-4326-8B9C-14C1DFE0935D}">
      <dgm:prSet phldrT="[Texte]" custT="1"/>
      <dgm:spPr>
        <a:solidFill>
          <a:srgbClr val="71B34D">
            <a:alpha val="33000"/>
          </a:srgbClr>
        </a:solidFill>
        <a:ln>
          <a:noFill/>
        </a:ln>
      </dgm:spPr>
      <dgm:t>
        <a:bodyPr/>
        <a:lstStyle/>
        <a:p>
          <a:r>
            <a:rPr lang="fr-FR" sz="1600" dirty="0">
              <a:latin typeface="Arial"/>
              <a:cs typeface="Arial"/>
            </a:rPr>
            <a:t>8 diplômes d’ingénieur</a:t>
          </a:r>
        </a:p>
      </dgm:t>
    </dgm:pt>
    <dgm:pt modelId="{8AAE4915-B621-4CBC-8ACD-A42153CB6BF2}" type="parTrans" cxnId="{016B868C-1BF7-4A0D-A13F-026A117EBB44}">
      <dgm:prSet/>
      <dgm:spPr/>
      <dgm:t>
        <a:bodyPr/>
        <a:lstStyle/>
        <a:p>
          <a:endParaRPr lang="fr-FR">
            <a:latin typeface="Arial"/>
            <a:cs typeface="Arial"/>
          </a:endParaRPr>
        </a:p>
      </dgm:t>
    </dgm:pt>
    <dgm:pt modelId="{CAA7A39E-7812-48A8-A217-FD20F6FD4C7F}" type="sibTrans" cxnId="{016B868C-1BF7-4A0D-A13F-026A117EBB44}">
      <dgm:prSet/>
      <dgm:spPr/>
      <dgm:t>
        <a:bodyPr/>
        <a:lstStyle/>
        <a:p>
          <a:endParaRPr lang="fr-FR">
            <a:latin typeface="Arial"/>
            <a:cs typeface="Arial"/>
          </a:endParaRPr>
        </a:p>
      </dgm:t>
    </dgm:pt>
    <dgm:pt modelId="{09EAB18B-10D2-406F-B1AA-7A16FA1E0E15}">
      <dgm:prSet phldrT="[Texte]" custT="1"/>
      <dgm:spPr>
        <a:solidFill>
          <a:srgbClr val="C43771"/>
        </a:solidFill>
        <a:ln>
          <a:noFill/>
        </a:ln>
      </dgm:spPr>
      <dgm:t>
        <a:bodyPr/>
        <a:lstStyle/>
        <a:p>
          <a:r>
            <a:rPr lang="fr-FR" sz="1800" dirty="0">
              <a:latin typeface="Arial"/>
              <a:cs typeface="Arial"/>
            </a:rPr>
            <a:t>Diplômes d’établissement</a:t>
          </a:r>
        </a:p>
      </dgm:t>
    </dgm:pt>
    <dgm:pt modelId="{3951E15F-2E0A-4892-A12E-8C379C40E72B}" type="parTrans" cxnId="{0B8159B4-7D95-4A6E-A5F3-6CF469F621AA}">
      <dgm:prSet/>
      <dgm:spPr/>
      <dgm:t>
        <a:bodyPr/>
        <a:lstStyle/>
        <a:p>
          <a:endParaRPr lang="fr-FR">
            <a:latin typeface="Arial"/>
            <a:cs typeface="Arial"/>
          </a:endParaRPr>
        </a:p>
      </dgm:t>
    </dgm:pt>
    <dgm:pt modelId="{25724777-D460-4395-BA12-4BF0E608BB06}" type="sibTrans" cxnId="{0B8159B4-7D95-4A6E-A5F3-6CF469F621AA}">
      <dgm:prSet/>
      <dgm:spPr/>
      <dgm:t>
        <a:bodyPr/>
        <a:lstStyle/>
        <a:p>
          <a:endParaRPr lang="fr-FR">
            <a:latin typeface="Arial"/>
            <a:cs typeface="Arial"/>
          </a:endParaRPr>
        </a:p>
      </dgm:t>
    </dgm:pt>
    <dgm:pt modelId="{A5B6400F-CCBA-4ECF-B9E2-8CDC12242EB5}">
      <dgm:prSet phldrT="[Texte]" custT="1"/>
      <dgm:spPr>
        <a:solidFill>
          <a:srgbClr val="C43771">
            <a:alpha val="33000"/>
          </a:srgbClr>
        </a:solidFill>
        <a:ln>
          <a:noFill/>
        </a:ln>
      </dgm:spPr>
      <dgm:t>
        <a:bodyPr/>
        <a:lstStyle/>
        <a:p>
          <a:r>
            <a:rPr lang="fr-FR" sz="1600" dirty="0">
              <a:latin typeface="Arial"/>
              <a:cs typeface="Arial"/>
            </a:rPr>
            <a:t>407 diplômes d’université</a:t>
          </a:r>
        </a:p>
      </dgm:t>
    </dgm:pt>
    <dgm:pt modelId="{92098B24-93FA-4D49-885E-22D374BFFE12}" type="parTrans" cxnId="{144DD700-6F88-476D-B558-B4703F860690}">
      <dgm:prSet/>
      <dgm:spPr/>
      <dgm:t>
        <a:bodyPr/>
        <a:lstStyle/>
        <a:p>
          <a:endParaRPr lang="fr-FR">
            <a:latin typeface="Arial"/>
            <a:cs typeface="Arial"/>
          </a:endParaRPr>
        </a:p>
      </dgm:t>
    </dgm:pt>
    <dgm:pt modelId="{274599E3-7FEE-4E1B-ACFC-ABD9D2D45470}" type="sibTrans" cxnId="{144DD700-6F88-476D-B558-B4703F860690}">
      <dgm:prSet/>
      <dgm:spPr/>
      <dgm:t>
        <a:bodyPr/>
        <a:lstStyle/>
        <a:p>
          <a:endParaRPr lang="fr-FR">
            <a:latin typeface="Arial"/>
            <a:cs typeface="Arial"/>
          </a:endParaRPr>
        </a:p>
      </dgm:t>
    </dgm:pt>
    <dgm:pt modelId="{DF00783D-FC37-471A-A264-35C081BF3EB4}">
      <dgm:prSet phldrT="[Texte]" custT="1"/>
      <dgm:spPr>
        <a:solidFill>
          <a:srgbClr val="DB8C31"/>
        </a:solidFill>
        <a:ln>
          <a:noFill/>
        </a:ln>
      </dgm:spPr>
      <dgm:t>
        <a:bodyPr/>
        <a:lstStyle/>
        <a:p>
          <a:r>
            <a:rPr lang="fr-FR" sz="1800" dirty="0">
              <a:latin typeface="Arial"/>
              <a:cs typeface="Arial"/>
            </a:rPr>
            <a:t>Doctorat</a:t>
          </a:r>
        </a:p>
      </dgm:t>
    </dgm:pt>
    <dgm:pt modelId="{D3BA5BB8-2AFF-4835-A901-5C277F8D7709}" type="parTrans" cxnId="{2A043C72-6353-41E3-9D34-EA202C9DD316}">
      <dgm:prSet/>
      <dgm:spPr/>
      <dgm:t>
        <a:bodyPr/>
        <a:lstStyle/>
        <a:p>
          <a:endParaRPr lang="fr-FR">
            <a:latin typeface="Arial"/>
            <a:cs typeface="Arial"/>
          </a:endParaRPr>
        </a:p>
      </dgm:t>
    </dgm:pt>
    <dgm:pt modelId="{CCC4E1B5-2764-444C-9B25-D0C9831B861E}" type="sibTrans" cxnId="{2A043C72-6353-41E3-9D34-EA202C9DD316}">
      <dgm:prSet/>
      <dgm:spPr/>
      <dgm:t>
        <a:bodyPr/>
        <a:lstStyle/>
        <a:p>
          <a:endParaRPr lang="fr-FR">
            <a:latin typeface="Arial"/>
            <a:cs typeface="Arial"/>
          </a:endParaRPr>
        </a:p>
      </dgm:t>
    </dgm:pt>
    <dgm:pt modelId="{83812CF1-6765-4E11-87F4-BFA9D3308B08}">
      <dgm:prSet phldrT="[Texte]" custT="1"/>
      <dgm:spPr>
        <a:solidFill>
          <a:srgbClr val="DB8C31">
            <a:alpha val="33000"/>
          </a:srgbClr>
        </a:solidFill>
        <a:ln>
          <a:noFill/>
        </a:ln>
      </dgm:spPr>
      <dgm:t>
        <a:bodyPr/>
        <a:lstStyle/>
        <a:p>
          <a:r>
            <a:rPr lang="fr-FR" sz="1600" dirty="0">
              <a:latin typeface="Arial"/>
              <a:cs typeface="Arial"/>
            </a:rPr>
            <a:t>10 champs disciplinaires</a:t>
          </a:r>
        </a:p>
      </dgm:t>
    </dgm:pt>
    <dgm:pt modelId="{4B574396-3F6F-4973-8FAD-1558E618A9E6}" type="parTrans" cxnId="{98B4CD55-71E7-47F6-9CB9-214E5BD5C792}">
      <dgm:prSet/>
      <dgm:spPr/>
      <dgm:t>
        <a:bodyPr/>
        <a:lstStyle/>
        <a:p>
          <a:endParaRPr lang="fr-FR">
            <a:latin typeface="Arial"/>
            <a:cs typeface="Arial"/>
          </a:endParaRPr>
        </a:p>
      </dgm:t>
    </dgm:pt>
    <dgm:pt modelId="{584BD02A-F83B-456C-BC37-1C264B9608AF}" type="sibTrans" cxnId="{98B4CD55-71E7-47F6-9CB9-214E5BD5C792}">
      <dgm:prSet/>
      <dgm:spPr/>
      <dgm:t>
        <a:bodyPr/>
        <a:lstStyle/>
        <a:p>
          <a:endParaRPr lang="fr-FR">
            <a:latin typeface="Arial"/>
            <a:cs typeface="Arial"/>
          </a:endParaRPr>
        </a:p>
      </dgm:t>
    </dgm:pt>
    <dgm:pt modelId="{72CDE229-0AC0-4AE3-94DF-3457F0AF1CA6}">
      <dgm:prSet phldrT="[Texte]" custT="1"/>
      <dgm:spPr>
        <a:solidFill>
          <a:srgbClr val="0497AA"/>
        </a:solidFill>
        <a:ln>
          <a:noFill/>
        </a:ln>
      </dgm:spPr>
      <dgm:t>
        <a:bodyPr/>
        <a:lstStyle/>
        <a:p>
          <a:r>
            <a:rPr lang="fr-FR" sz="1800" dirty="0">
              <a:latin typeface="Arial"/>
              <a:cs typeface="Arial"/>
            </a:rPr>
            <a:t>Diplômes d’Etat</a:t>
          </a:r>
        </a:p>
      </dgm:t>
    </dgm:pt>
    <dgm:pt modelId="{5A86A797-6BF1-4638-8657-F21A50B65CB5}" type="sibTrans" cxnId="{6309D9C8-C5B6-4859-8660-7D686BE53D9E}">
      <dgm:prSet/>
      <dgm:spPr/>
      <dgm:t>
        <a:bodyPr/>
        <a:lstStyle/>
        <a:p>
          <a:endParaRPr lang="fr-FR">
            <a:latin typeface="Arial"/>
            <a:cs typeface="Arial"/>
          </a:endParaRPr>
        </a:p>
      </dgm:t>
    </dgm:pt>
    <dgm:pt modelId="{0913910C-21C5-4151-8FEB-892D9F24A5DD}" type="parTrans" cxnId="{6309D9C8-C5B6-4859-8660-7D686BE53D9E}">
      <dgm:prSet/>
      <dgm:spPr/>
      <dgm:t>
        <a:bodyPr/>
        <a:lstStyle/>
        <a:p>
          <a:endParaRPr lang="fr-FR">
            <a:latin typeface="Arial"/>
            <a:cs typeface="Arial"/>
          </a:endParaRPr>
        </a:p>
      </dgm:t>
    </dgm:pt>
    <dgm:pt modelId="{852852D8-1CE6-430F-B056-27ABF45BA2A1}">
      <dgm:prSet phldrT="[Texte]" custT="1"/>
      <dgm:spPr>
        <a:solidFill>
          <a:srgbClr val="0097AA">
            <a:alpha val="33000"/>
          </a:srgbClr>
        </a:solidFill>
        <a:ln>
          <a:noFill/>
        </a:ln>
      </dgm:spPr>
      <dgm:t>
        <a:bodyPr/>
        <a:lstStyle/>
        <a:p>
          <a:r>
            <a:rPr lang="fr-FR" sz="1600" dirty="0">
              <a:latin typeface="Arial"/>
              <a:cs typeface="Arial"/>
            </a:rPr>
            <a:t>5 diplômes d’Etat en santé</a:t>
          </a:r>
        </a:p>
      </dgm:t>
    </dgm:pt>
    <dgm:pt modelId="{8B990B27-2750-49D2-9729-2A4D44E3E721}" type="sibTrans" cxnId="{0DCF7674-7423-41B2-BF85-64F41E2111B7}">
      <dgm:prSet/>
      <dgm:spPr/>
      <dgm:t>
        <a:bodyPr/>
        <a:lstStyle/>
        <a:p>
          <a:endParaRPr lang="fr-FR">
            <a:latin typeface="Arial"/>
            <a:cs typeface="Arial"/>
          </a:endParaRPr>
        </a:p>
      </dgm:t>
    </dgm:pt>
    <dgm:pt modelId="{9B9120E7-09FF-452E-BD6B-88B5E3BB4DBB}" type="parTrans" cxnId="{0DCF7674-7423-41B2-BF85-64F41E2111B7}">
      <dgm:prSet/>
      <dgm:spPr/>
      <dgm:t>
        <a:bodyPr/>
        <a:lstStyle/>
        <a:p>
          <a:endParaRPr lang="fr-FR">
            <a:latin typeface="Arial"/>
            <a:cs typeface="Arial"/>
          </a:endParaRPr>
        </a:p>
      </dgm:t>
    </dgm:pt>
    <dgm:pt modelId="{5C2FC9F1-18B2-45DA-91A3-4277DB0B957A}">
      <dgm:prSet custT="1"/>
      <dgm:spPr/>
      <dgm:t>
        <a:bodyPr/>
        <a:lstStyle/>
        <a:p>
          <a:r>
            <a:rPr lang="fr-FR" sz="1600" dirty="0">
              <a:latin typeface="Arial"/>
              <a:cs typeface="Arial"/>
            </a:rPr>
            <a:t>5 diplômes d’Etat en paramédical</a:t>
          </a:r>
        </a:p>
      </dgm:t>
    </dgm:pt>
    <dgm:pt modelId="{D6449471-6B69-4C42-96F6-406B0F40CD72}" type="parTrans" cxnId="{E9A81385-77EA-43DF-8D4B-D1210CADFFE9}">
      <dgm:prSet/>
      <dgm:spPr/>
      <dgm:t>
        <a:bodyPr/>
        <a:lstStyle/>
        <a:p>
          <a:endParaRPr lang="fr-FR"/>
        </a:p>
      </dgm:t>
    </dgm:pt>
    <dgm:pt modelId="{C664BD6F-C035-41C0-A4AE-9848E6E7270C}" type="sibTrans" cxnId="{E9A81385-77EA-43DF-8D4B-D1210CADFFE9}">
      <dgm:prSet/>
      <dgm:spPr/>
      <dgm:t>
        <a:bodyPr/>
        <a:lstStyle/>
        <a:p>
          <a:endParaRPr lang="fr-FR"/>
        </a:p>
      </dgm:t>
    </dgm:pt>
    <dgm:pt modelId="{94297D73-319A-471C-BF2B-A2B22A2B30CC}">
      <dgm:prSet phldrT="[Texte]" custT="1"/>
      <dgm:spPr>
        <a:solidFill>
          <a:srgbClr val="DB8C31">
            <a:alpha val="33000"/>
          </a:srgbClr>
        </a:solidFill>
        <a:ln>
          <a:noFill/>
        </a:ln>
      </dgm:spPr>
      <dgm:t>
        <a:bodyPr/>
        <a:lstStyle/>
        <a:p>
          <a:r>
            <a:rPr lang="fr-FR" sz="1600" dirty="0">
              <a:latin typeface="Arial"/>
              <a:cs typeface="Arial"/>
            </a:rPr>
            <a:t>85 programmes</a:t>
          </a:r>
        </a:p>
      </dgm:t>
    </dgm:pt>
    <dgm:pt modelId="{8B1154A1-435D-49A1-AD53-E274C59FC0E3}" type="parTrans" cxnId="{54C50EE8-58E5-4AC8-B1D1-9DCCA82B80D1}">
      <dgm:prSet/>
      <dgm:spPr/>
      <dgm:t>
        <a:bodyPr/>
        <a:lstStyle/>
        <a:p>
          <a:endParaRPr lang="fr-FR"/>
        </a:p>
      </dgm:t>
    </dgm:pt>
    <dgm:pt modelId="{1D3D1A7F-135D-46DC-927B-75B2524419BA}" type="sibTrans" cxnId="{54C50EE8-58E5-4AC8-B1D1-9DCCA82B80D1}">
      <dgm:prSet/>
      <dgm:spPr/>
      <dgm:t>
        <a:bodyPr/>
        <a:lstStyle/>
        <a:p>
          <a:endParaRPr lang="fr-FR"/>
        </a:p>
      </dgm:t>
    </dgm:pt>
    <dgm:pt modelId="{BE5260B6-B1B5-4152-9AD4-8FAA30A1D179}">
      <dgm:prSet phldrT="[Texte]" custT="1"/>
      <dgm:spPr>
        <a:solidFill>
          <a:srgbClr val="DB8C31">
            <a:alpha val="33000"/>
          </a:srgbClr>
        </a:solidFill>
        <a:ln>
          <a:noFill/>
        </a:ln>
      </dgm:spPr>
      <dgm:t>
        <a:bodyPr/>
        <a:lstStyle/>
        <a:p>
          <a:r>
            <a:rPr lang="fr-FR" sz="1600" dirty="0">
              <a:latin typeface="Arial"/>
              <a:cs typeface="Arial"/>
            </a:rPr>
            <a:t>41 disciplines</a:t>
          </a:r>
        </a:p>
      </dgm:t>
    </dgm:pt>
    <dgm:pt modelId="{33E0687A-7E86-4EF7-AA19-2639FCB12C8B}" type="parTrans" cxnId="{5BCC140C-A991-4AAA-A7D8-9A84A551F5C9}">
      <dgm:prSet/>
      <dgm:spPr/>
      <dgm:t>
        <a:bodyPr/>
        <a:lstStyle/>
        <a:p>
          <a:endParaRPr lang="fr-FR"/>
        </a:p>
      </dgm:t>
    </dgm:pt>
    <dgm:pt modelId="{9D5A5D2F-76A2-48F4-A66F-0E86D3342CF8}" type="sibTrans" cxnId="{5BCC140C-A991-4AAA-A7D8-9A84A551F5C9}">
      <dgm:prSet/>
      <dgm:spPr/>
      <dgm:t>
        <a:bodyPr/>
        <a:lstStyle/>
        <a:p>
          <a:endParaRPr lang="fr-FR"/>
        </a:p>
      </dgm:t>
    </dgm:pt>
    <dgm:pt modelId="{6AF7DB61-DE3B-4C76-9EDD-94B0A03F3CCC}" type="pres">
      <dgm:prSet presAssocID="{7998D551-68BB-4F1F-BBF2-FF6AB4318693}" presName="Name0" presStyleCnt="0">
        <dgm:presLayoutVars>
          <dgm:dir/>
          <dgm:animLvl val="lvl"/>
          <dgm:resizeHandles val="exact"/>
        </dgm:presLayoutVars>
      </dgm:prSet>
      <dgm:spPr/>
    </dgm:pt>
    <dgm:pt modelId="{D97F9712-05B0-460E-B077-D0C79201C619}" type="pres">
      <dgm:prSet presAssocID="{7ADC2F76-B00A-45EC-A8AA-17B395F40694}" presName="composite" presStyleCnt="0"/>
      <dgm:spPr/>
    </dgm:pt>
    <dgm:pt modelId="{92D5C83C-8DBA-44FA-94F3-A663C85622B5}" type="pres">
      <dgm:prSet presAssocID="{7ADC2F76-B00A-45EC-A8AA-17B395F40694}" presName="parTx" presStyleLbl="alignNode1" presStyleIdx="0" presStyleCnt="4">
        <dgm:presLayoutVars>
          <dgm:chMax val="0"/>
          <dgm:chPref val="0"/>
          <dgm:bulletEnabled val="1"/>
        </dgm:presLayoutVars>
      </dgm:prSet>
      <dgm:spPr/>
    </dgm:pt>
    <dgm:pt modelId="{E62604B8-F0AF-4964-9682-5273C5AA2EFC}" type="pres">
      <dgm:prSet presAssocID="{7ADC2F76-B00A-45EC-A8AA-17B395F40694}" presName="desTx" presStyleLbl="alignAccFollowNode1" presStyleIdx="0" presStyleCnt="4" custLinFactNeighborX="-166" custLinFactNeighborY="520">
        <dgm:presLayoutVars>
          <dgm:bulletEnabled val="1"/>
        </dgm:presLayoutVars>
      </dgm:prSet>
      <dgm:spPr/>
    </dgm:pt>
    <dgm:pt modelId="{24BDBD30-6EDA-400E-9501-8CB47A7F30D8}" type="pres">
      <dgm:prSet presAssocID="{9134585B-876A-4F34-8354-5276D04070DB}" presName="space" presStyleCnt="0"/>
      <dgm:spPr/>
    </dgm:pt>
    <dgm:pt modelId="{0E680862-035B-4917-B8BF-9D4F53D526EB}" type="pres">
      <dgm:prSet presAssocID="{72CDE229-0AC0-4AE3-94DF-3457F0AF1CA6}" presName="composite" presStyleCnt="0"/>
      <dgm:spPr/>
    </dgm:pt>
    <dgm:pt modelId="{296FB9B1-586A-40D8-9D04-A8F0F34F114B}" type="pres">
      <dgm:prSet presAssocID="{72CDE229-0AC0-4AE3-94DF-3457F0AF1CA6}" presName="parTx" presStyleLbl="alignNode1" presStyleIdx="1" presStyleCnt="4">
        <dgm:presLayoutVars>
          <dgm:chMax val="0"/>
          <dgm:chPref val="0"/>
          <dgm:bulletEnabled val="1"/>
        </dgm:presLayoutVars>
      </dgm:prSet>
      <dgm:spPr/>
    </dgm:pt>
    <dgm:pt modelId="{93EF656A-4FC6-4EED-BD30-EBF0293DE79F}" type="pres">
      <dgm:prSet presAssocID="{72CDE229-0AC0-4AE3-94DF-3457F0AF1CA6}" presName="desTx" presStyleLbl="alignAccFollowNode1" presStyleIdx="1" presStyleCnt="4">
        <dgm:presLayoutVars>
          <dgm:bulletEnabled val="1"/>
        </dgm:presLayoutVars>
      </dgm:prSet>
      <dgm:spPr/>
    </dgm:pt>
    <dgm:pt modelId="{7478AF42-B057-4E5F-9DFE-8E4E9D870F2D}" type="pres">
      <dgm:prSet presAssocID="{5A86A797-6BF1-4638-8657-F21A50B65CB5}" presName="space" presStyleCnt="0"/>
      <dgm:spPr/>
    </dgm:pt>
    <dgm:pt modelId="{4CF2F2DB-A991-4A08-A0F5-267755475415}" type="pres">
      <dgm:prSet presAssocID="{09EAB18B-10D2-406F-B1AA-7A16FA1E0E15}" presName="composite" presStyleCnt="0"/>
      <dgm:spPr/>
    </dgm:pt>
    <dgm:pt modelId="{9695F789-7FB2-464D-9DBC-5257FA3E48E1}" type="pres">
      <dgm:prSet presAssocID="{09EAB18B-10D2-406F-B1AA-7A16FA1E0E15}" presName="parTx" presStyleLbl="alignNode1" presStyleIdx="2" presStyleCnt="4">
        <dgm:presLayoutVars>
          <dgm:chMax val="0"/>
          <dgm:chPref val="0"/>
          <dgm:bulletEnabled val="1"/>
        </dgm:presLayoutVars>
      </dgm:prSet>
      <dgm:spPr/>
    </dgm:pt>
    <dgm:pt modelId="{DD84AE66-FD5E-4EDE-B6E9-BAFD86B3F8BD}" type="pres">
      <dgm:prSet presAssocID="{09EAB18B-10D2-406F-B1AA-7A16FA1E0E15}" presName="desTx" presStyleLbl="alignAccFollowNode1" presStyleIdx="2" presStyleCnt="4">
        <dgm:presLayoutVars>
          <dgm:bulletEnabled val="1"/>
        </dgm:presLayoutVars>
      </dgm:prSet>
      <dgm:spPr/>
    </dgm:pt>
    <dgm:pt modelId="{59D75D9B-1495-4631-8402-9AF4711DF529}" type="pres">
      <dgm:prSet presAssocID="{25724777-D460-4395-BA12-4BF0E608BB06}" presName="space" presStyleCnt="0"/>
      <dgm:spPr/>
    </dgm:pt>
    <dgm:pt modelId="{55FF3DA1-81A6-4B31-90E0-4B9FD7122F7A}" type="pres">
      <dgm:prSet presAssocID="{DF00783D-FC37-471A-A264-35C081BF3EB4}" presName="composite" presStyleCnt="0"/>
      <dgm:spPr/>
    </dgm:pt>
    <dgm:pt modelId="{FC31F089-A4B8-4EEE-860D-DED5BA643720}" type="pres">
      <dgm:prSet presAssocID="{DF00783D-FC37-471A-A264-35C081BF3EB4}" presName="parTx" presStyleLbl="alignNode1" presStyleIdx="3" presStyleCnt="4">
        <dgm:presLayoutVars>
          <dgm:chMax val="0"/>
          <dgm:chPref val="0"/>
          <dgm:bulletEnabled val="1"/>
        </dgm:presLayoutVars>
      </dgm:prSet>
      <dgm:spPr/>
    </dgm:pt>
    <dgm:pt modelId="{112C6E03-8570-4968-82E8-0ABDEF92D1B3}" type="pres">
      <dgm:prSet presAssocID="{DF00783D-FC37-471A-A264-35C081BF3EB4}" presName="desTx" presStyleLbl="alignAccFollowNode1" presStyleIdx="3" presStyleCnt="4">
        <dgm:presLayoutVars>
          <dgm:bulletEnabled val="1"/>
        </dgm:presLayoutVars>
      </dgm:prSet>
      <dgm:spPr/>
    </dgm:pt>
  </dgm:ptLst>
  <dgm:cxnLst>
    <dgm:cxn modelId="{144DD700-6F88-476D-B558-B4703F860690}" srcId="{09EAB18B-10D2-406F-B1AA-7A16FA1E0E15}" destId="{A5B6400F-CCBA-4ECF-B9E2-8CDC12242EB5}" srcOrd="0" destOrd="0" parTransId="{92098B24-93FA-4D49-885E-22D374BFFE12}" sibTransId="{274599E3-7FEE-4E1B-ACFC-ABD9D2D45470}"/>
    <dgm:cxn modelId="{7185B705-BBD1-46D9-BE66-2DCEDB1E263B}" srcId="{7998D551-68BB-4F1F-BBF2-FF6AB4318693}" destId="{7ADC2F76-B00A-45EC-A8AA-17B395F40694}" srcOrd="0" destOrd="0" parTransId="{B43D2181-9433-47B4-BCC1-CBBC0FA4CEA5}" sibTransId="{9134585B-876A-4F34-8354-5276D04070DB}"/>
    <dgm:cxn modelId="{5BCC140C-A991-4AAA-A7D8-9A84A551F5C9}" srcId="{DF00783D-FC37-471A-A264-35C081BF3EB4}" destId="{BE5260B6-B1B5-4152-9AD4-8FAA30A1D179}" srcOrd="2" destOrd="0" parTransId="{33E0687A-7E86-4EF7-AA19-2639FCB12C8B}" sibTransId="{9D5A5D2F-76A2-48F4-A66F-0E86D3342CF8}"/>
    <dgm:cxn modelId="{AAEDCB31-2D6A-43D1-8A6B-881A86681AE3}" type="presOf" srcId="{94297D73-319A-471C-BF2B-A2B22A2B30CC}" destId="{112C6E03-8570-4968-82E8-0ABDEF92D1B3}" srcOrd="0" destOrd="1" presId="urn:microsoft.com/office/officeart/2005/8/layout/hList1"/>
    <dgm:cxn modelId="{60A9453E-24DB-9E42-9946-651E15ACB193}" type="presOf" srcId="{09EAB18B-10D2-406F-B1AA-7A16FA1E0E15}" destId="{9695F789-7FB2-464D-9DBC-5257FA3E48E1}" srcOrd="0" destOrd="0" presId="urn:microsoft.com/office/officeart/2005/8/layout/hList1"/>
    <dgm:cxn modelId="{2E734D4F-7332-B94F-AB12-2E20DDD0243A}" type="presOf" srcId="{A5B6400F-CCBA-4ECF-B9E2-8CDC12242EB5}" destId="{DD84AE66-FD5E-4EDE-B6E9-BAFD86B3F8BD}" srcOrd="0" destOrd="0" presId="urn:microsoft.com/office/officeart/2005/8/layout/hList1"/>
    <dgm:cxn modelId="{823C6371-1A37-E44E-A836-6005A3A88C89}" type="presOf" srcId="{DF00783D-FC37-471A-A264-35C081BF3EB4}" destId="{FC31F089-A4B8-4EEE-860D-DED5BA643720}" srcOrd="0" destOrd="0" presId="urn:microsoft.com/office/officeart/2005/8/layout/hList1"/>
    <dgm:cxn modelId="{2A043C72-6353-41E3-9D34-EA202C9DD316}" srcId="{7998D551-68BB-4F1F-BBF2-FF6AB4318693}" destId="{DF00783D-FC37-471A-A264-35C081BF3EB4}" srcOrd="3" destOrd="0" parTransId="{D3BA5BB8-2AFF-4835-A901-5C277F8D7709}" sibTransId="{CCC4E1B5-2764-444C-9B25-D0C9831B861E}"/>
    <dgm:cxn modelId="{0DCF7674-7423-41B2-BF85-64F41E2111B7}" srcId="{72CDE229-0AC0-4AE3-94DF-3457F0AF1CA6}" destId="{852852D8-1CE6-430F-B056-27ABF45BA2A1}" srcOrd="0" destOrd="0" parTransId="{9B9120E7-09FF-452E-BD6B-88B5E3BB4DBB}" sibTransId="{8B990B27-2750-49D2-9729-2A4D44E3E721}"/>
    <dgm:cxn modelId="{98B4CD55-71E7-47F6-9CB9-214E5BD5C792}" srcId="{DF00783D-FC37-471A-A264-35C081BF3EB4}" destId="{83812CF1-6765-4E11-87F4-BFA9D3308B08}" srcOrd="0" destOrd="0" parTransId="{4B574396-3F6F-4973-8FAD-1558E618A9E6}" sibTransId="{584BD02A-F83B-456C-BC37-1C264B9608AF}"/>
    <dgm:cxn modelId="{E9A81385-77EA-43DF-8D4B-D1210CADFFE9}" srcId="{72CDE229-0AC0-4AE3-94DF-3457F0AF1CA6}" destId="{5C2FC9F1-18B2-45DA-91A3-4277DB0B957A}" srcOrd="1" destOrd="0" parTransId="{D6449471-6B69-4C42-96F6-406B0F40CD72}" sibTransId="{C664BD6F-C035-41C0-A4AE-9848E6E7270C}"/>
    <dgm:cxn modelId="{016B868C-1BF7-4A0D-A13F-026A117EBB44}" srcId="{7ADC2F76-B00A-45EC-A8AA-17B395F40694}" destId="{833AAEEB-9F32-4326-8B9C-14C1DFE0935D}" srcOrd="0" destOrd="0" parTransId="{8AAE4915-B621-4CBC-8ACD-A42153CB6BF2}" sibTransId="{CAA7A39E-7812-48A8-A217-FD20F6FD4C7F}"/>
    <dgm:cxn modelId="{CE81A392-9739-3D47-B0D0-37F5AD99C5E7}" type="presOf" srcId="{7ADC2F76-B00A-45EC-A8AA-17B395F40694}" destId="{92D5C83C-8DBA-44FA-94F3-A663C85622B5}" srcOrd="0" destOrd="0" presId="urn:microsoft.com/office/officeart/2005/8/layout/hList1"/>
    <dgm:cxn modelId="{0CA524A2-2891-3E42-8F12-AFC2243834B0}" type="presOf" srcId="{72CDE229-0AC0-4AE3-94DF-3457F0AF1CA6}" destId="{296FB9B1-586A-40D8-9D04-A8F0F34F114B}" srcOrd="0" destOrd="0" presId="urn:microsoft.com/office/officeart/2005/8/layout/hList1"/>
    <dgm:cxn modelId="{F69C7BA3-39B3-0746-B21C-80FE685D4318}" type="presOf" srcId="{852852D8-1CE6-430F-B056-27ABF45BA2A1}" destId="{93EF656A-4FC6-4EED-BD30-EBF0293DE79F}" srcOrd="0" destOrd="0" presId="urn:microsoft.com/office/officeart/2005/8/layout/hList1"/>
    <dgm:cxn modelId="{0B8159B4-7D95-4A6E-A5F3-6CF469F621AA}" srcId="{7998D551-68BB-4F1F-BBF2-FF6AB4318693}" destId="{09EAB18B-10D2-406F-B1AA-7A16FA1E0E15}" srcOrd="2" destOrd="0" parTransId="{3951E15F-2E0A-4892-A12E-8C379C40E72B}" sibTransId="{25724777-D460-4395-BA12-4BF0E608BB06}"/>
    <dgm:cxn modelId="{4CABCDBE-BF71-794A-803D-68E7657E3F98}" type="presOf" srcId="{83812CF1-6765-4E11-87F4-BFA9D3308B08}" destId="{112C6E03-8570-4968-82E8-0ABDEF92D1B3}" srcOrd="0" destOrd="0" presId="urn:microsoft.com/office/officeart/2005/8/layout/hList1"/>
    <dgm:cxn modelId="{6309D9C8-C5B6-4859-8660-7D686BE53D9E}" srcId="{7998D551-68BB-4F1F-BBF2-FF6AB4318693}" destId="{72CDE229-0AC0-4AE3-94DF-3457F0AF1CA6}" srcOrd="1" destOrd="0" parTransId="{0913910C-21C5-4151-8FEB-892D9F24A5DD}" sibTransId="{5A86A797-6BF1-4638-8657-F21A50B65CB5}"/>
    <dgm:cxn modelId="{46715EC9-F0A0-6643-BEE3-8AD1C6156F0D}" type="presOf" srcId="{7998D551-68BB-4F1F-BBF2-FF6AB4318693}" destId="{6AF7DB61-DE3B-4C76-9EDD-94B0A03F3CCC}" srcOrd="0" destOrd="0" presId="urn:microsoft.com/office/officeart/2005/8/layout/hList1"/>
    <dgm:cxn modelId="{0A684CCA-EAAA-49B6-BAAE-3CD42650CBDF}" type="presOf" srcId="{5C2FC9F1-18B2-45DA-91A3-4277DB0B957A}" destId="{93EF656A-4FC6-4EED-BD30-EBF0293DE79F}" srcOrd="0" destOrd="1" presId="urn:microsoft.com/office/officeart/2005/8/layout/hList1"/>
    <dgm:cxn modelId="{7E1908E4-EDFF-C848-A567-A229495ED5DF}" type="presOf" srcId="{833AAEEB-9F32-4326-8B9C-14C1DFE0935D}" destId="{E62604B8-F0AF-4964-9682-5273C5AA2EFC}" srcOrd="0" destOrd="0" presId="urn:microsoft.com/office/officeart/2005/8/layout/hList1"/>
    <dgm:cxn modelId="{54C50EE8-58E5-4AC8-B1D1-9DCCA82B80D1}" srcId="{DF00783D-FC37-471A-A264-35C081BF3EB4}" destId="{94297D73-319A-471C-BF2B-A2B22A2B30CC}" srcOrd="1" destOrd="0" parTransId="{8B1154A1-435D-49A1-AD53-E274C59FC0E3}" sibTransId="{1D3D1A7F-135D-46DC-927B-75B2524419BA}"/>
    <dgm:cxn modelId="{E1F320FF-6340-4B62-985B-8AD65E3CD844}" type="presOf" srcId="{BE5260B6-B1B5-4152-9AD4-8FAA30A1D179}" destId="{112C6E03-8570-4968-82E8-0ABDEF92D1B3}" srcOrd="0" destOrd="2" presId="urn:microsoft.com/office/officeart/2005/8/layout/hList1"/>
    <dgm:cxn modelId="{732C7871-D93D-2B4B-A507-7DFE45DCC8AE}" type="presParOf" srcId="{6AF7DB61-DE3B-4C76-9EDD-94B0A03F3CCC}" destId="{D97F9712-05B0-460E-B077-D0C79201C619}" srcOrd="0" destOrd="0" presId="urn:microsoft.com/office/officeart/2005/8/layout/hList1"/>
    <dgm:cxn modelId="{7AF1442D-3E91-4045-AA1A-E8774A4DE94C}" type="presParOf" srcId="{D97F9712-05B0-460E-B077-D0C79201C619}" destId="{92D5C83C-8DBA-44FA-94F3-A663C85622B5}" srcOrd="0" destOrd="0" presId="urn:microsoft.com/office/officeart/2005/8/layout/hList1"/>
    <dgm:cxn modelId="{1F7765EE-E4DF-1042-A502-722CF113D1DB}" type="presParOf" srcId="{D97F9712-05B0-460E-B077-D0C79201C619}" destId="{E62604B8-F0AF-4964-9682-5273C5AA2EFC}" srcOrd="1" destOrd="0" presId="urn:microsoft.com/office/officeart/2005/8/layout/hList1"/>
    <dgm:cxn modelId="{11148F30-5B9C-5147-AED9-05046260B3C7}" type="presParOf" srcId="{6AF7DB61-DE3B-4C76-9EDD-94B0A03F3CCC}" destId="{24BDBD30-6EDA-400E-9501-8CB47A7F30D8}" srcOrd="1" destOrd="0" presId="urn:microsoft.com/office/officeart/2005/8/layout/hList1"/>
    <dgm:cxn modelId="{49F73FB5-10F6-BB4C-9068-B478D4874F12}" type="presParOf" srcId="{6AF7DB61-DE3B-4C76-9EDD-94B0A03F3CCC}" destId="{0E680862-035B-4917-B8BF-9D4F53D526EB}" srcOrd="2" destOrd="0" presId="urn:microsoft.com/office/officeart/2005/8/layout/hList1"/>
    <dgm:cxn modelId="{8629E374-8613-A349-BF6F-0EB947C2DCDE}" type="presParOf" srcId="{0E680862-035B-4917-B8BF-9D4F53D526EB}" destId="{296FB9B1-586A-40D8-9D04-A8F0F34F114B}" srcOrd="0" destOrd="0" presId="urn:microsoft.com/office/officeart/2005/8/layout/hList1"/>
    <dgm:cxn modelId="{5E69FE1C-2ABF-9F43-B5EB-A5CB046EB6C3}" type="presParOf" srcId="{0E680862-035B-4917-B8BF-9D4F53D526EB}" destId="{93EF656A-4FC6-4EED-BD30-EBF0293DE79F}" srcOrd="1" destOrd="0" presId="urn:microsoft.com/office/officeart/2005/8/layout/hList1"/>
    <dgm:cxn modelId="{475C5CAD-D541-7B49-8C9D-82833F7A9BB5}" type="presParOf" srcId="{6AF7DB61-DE3B-4C76-9EDD-94B0A03F3CCC}" destId="{7478AF42-B057-4E5F-9DFE-8E4E9D870F2D}" srcOrd="3" destOrd="0" presId="urn:microsoft.com/office/officeart/2005/8/layout/hList1"/>
    <dgm:cxn modelId="{F256CE94-04C4-B641-9ADE-517C6276271A}" type="presParOf" srcId="{6AF7DB61-DE3B-4C76-9EDD-94B0A03F3CCC}" destId="{4CF2F2DB-A991-4A08-A0F5-267755475415}" srcOrd="4" destOrd="0" presId="urn:microsoft.com/office/officeart/2005/8/layout/hList1"/>
    <dgm:cxn modelId="{DFC01ED0-DE55-2243-9092-688A6DE40A1C}" type="presParOf" srcId="{4CF2F2DB-A991-4A08-A0F5-267755475415}" destId="{9695F789-7FB2-464D-9DBC-5257FA3E48E1}" srcOrd="0" destOrd="0" presId="urn:microsoft.com/office/officeart/2005/8/layout/hList1"/>
    <dgm:cxn modelId="{2DA6AB17-1028-B348-AE9C-E992E7B8BCE9}" type="presParOf" srcId="{4CF2F2DB-A991-4A08-A0F5-267755475415}" destId="{DD84AE66-FD5E-4EDE-B6E9-BAFD86B3F8BD}" srcOrd="1" destOrd="0" presId="urn:microsoft.com/office/officeart/2005/8/layout/hList1"/>
    <dgm:cxn modelId="{4DA4F307-904C-A445-9E99-9F55A96C4A2A}" type="presParOf" srcId="{6AF7DB61-DE3B-4C76-9EDD-94B0A03F3CCC}" destId="{59D75D9B-1495-4631-8402-9AF4711DF529}" srcOrd="5" destOrd="0" presId="urn:microsoft.com/office/officeart/2005/8/layout/hList1"/>
    <dgm:cxn modelId="{FC3527E7-22B3-CC46-8A9F-D28FF32F2B2C}" type="presParOf" srcId="{6AF7DB61-DE3B-4C76-9EDD-94B0A03F3CCC}" destId="{55FF3DA1-81A6-4B31-90E0-4B9FD7122F7A}" srcOrd="6" destOrd="0" presId="urn:microsoft.com/office/officeart/2005/8/layout/hList1"/>
    <dgm:cxn modelId="{7888FDF7-0011-0748-8C95-2CE672513E8E}" type="presParOf" srcId="{55FF3DA1-81A6-4B31-90E0-4B9FD7122F7A}" destId="{FC31F089-A4B8-4EEE-860D-DED5BA643720}" srcOrd="0" destOrd="0" presId="urn:microsoft.com/office/officeart/2005/8/layout/hList1"/>
    <dgm:cxn modelId="{C7522E0D-83B3-6B4A-BB78-3589EF89467F}" type="presParOf" srcId="{55FF3DA1-81A6-4B31-90E0-4B9FD7122F7A}" destId="{112C6E03-8570-4968-82E8-0ABDEF92D1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56EF68-1727-42D6-8B75-93134A7969AD}"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fr-FR"/>
        </a:p>
      </dgm:t>
    </dgm:pt>
    <dgm:pt modelId="{2BB02F6C-36C3-4683-8A38-13C0C2A47C57}">
      <dgm:prSet phldrT="[Texte]" custT="1"/>
      <dgm:spPr>
        <a:solidFill>
          <a:srgbClr val="C43771"/>
        </a:solidFill>
        <a:ln>
          <a:noFill/>
        </a:ln>
      </dgm:spPr>
      <dgm:t>
        <a:bodyPr/>
        <a:lstStyle/>
        <a:p>
          <a:r>
            <a:rPr lang="fr-FR" sz="1800" dirty="0">
              <a:latin typeface="Arial"/>
              <a:cs typeface="Arial"/>
            </a:rPr>
            <a:t>Licence</a:t>
          </a:r>
        </a:p>
      </dgm:t>
    </dgm:pt>
    <dgm:pt modelId="{5A78232E-061C-4387-98A2-BB3DEBA5D0DF}" type="parTrans" cxnId="{032B43AA-B99B-4BD5-A2B1-E9F97E22E262}">
      <dgm:prSet/>
      <dgm:spPr/>
      <dgm:t>
        <a:bodyPr/>
        <a:lstStyle/>
        <a:p>
          <a:endParaRPr lang="fr-FR" sz="1800">
            <a:latin typeface="Arial"/>
            <a:cs typeface="Arial"/>
          </a:endParaRPr>
        </a:p>
      </dgm:t>
    </dgm:pt>
    <dgm:pt modelId="{14305C55-9521-47AF-8669-8528E6FA7B60}" type="sibTrans" cxnId="{032B43AA-B99B-4BD5-A2B1-E9F97E22E262}">
      <dgm:prSet/>
      <dgm:spPr/>
      <dgm:t>
        <a:bodyPr/>
        <a:lstStyle/>
        <a:p>
          <a:endParaRPr lang="fr-FR" sz="1800">
            <a:latin typeface="Arial"/>
            <a:cs typeface="Arial"/>
          </a:endParaRPr>
        </a:p>
      </dgm:t>
    </dgm:pt>
    <dgm:pt modelId="{864BC73C-D593-452C-8B4E-EF23F03DDA31}">
      <dgm:prSet phldrT="[Texte]" custT="1"/>
      <dgm:spPr>
        <a:solidFill>
          <a:srgbClr val="C43771">
            <a:alpha val="33000"/>
          </a:srgbClr>
        </a:solidFill>
        <a:ln>
          <a:noFill/>
        </a:ln>
      </dgm:spPr>
      <dgm:t>
        <a:bodyPr/>
        <a:lstStyle/>
        <a:p>
          <a:r>
            <a:rPr lang="fr-FR" sz="1600" dirty="0">
              <a:latin typeface="Arial"/>
              <a:cs typeface="Arial"/>
            </a:rPr>
            <a:t>37 mentions</a:t>
          </a:r>
        </a:p>
      </dgm:t>
    </dgm:pt>
    <dgm:pt modelId="{FB149FDA-9682-49AB-B827-FE84D64DE942}" type="parTrans" cxnId="{9BECDF87-AA77-4E58-B559-E5C9F14C1B1F}">
      <dgm:prSet/>
      <dgm:spPr/>
      <dgm:t>
        <a:bodyPr/>
        <a:lstStyle/>
        <a:p>
          <a:endParaRPr lang="fr-FR" sz="1800">
            <a:latin typeface="Arial"/>
            <a:cs typeface="Arial"/>
          </a:endParaRPr>
        </a:p>
      </dgm:t>
    </dgm:pt>
    <dgm:pt modelId="{02D7AAF3-CD7B-490C-BAEE-33CD478D6DE5}" type="sibTrans" cxnId="{9BECDF87-AA77-4E58-B559-E5C9F14C1B1F}">
      <dgm:prSet/>
      <dgm:spPr/>
      <dgm:t>
        <a:bodyPr/>
        <a:lstStyle/>
        <a:p>
          <a:endParaRPr lang="fr-FR" sz="1800">
            <a:latin typeface="Arial"/>
            <a:cs typeface="Arial"/>
          </a:endParaRPr>
        </a:p>
      </dgm:t>
    </dgm:pt>
    <dgm:pt modelId="{A6831BDE-F5CC-4E80-A7B4-FF6F0B632D3E}">
      <dgm:prSet phldrT="[Texte]" custT="1"/>
      <dgm:spPr>
        <a:solidFill>
          <a:srgbClr val="DB8C31"/>
        </a:solidFill>
        <a:ln>
          <a:noFill/>
        </a:ln>
      </dgm:spPr>
      <dgm:t>
        <a:bodyPr/>
        <a:lstStyle/>
        <a:p>
          <a:r>
            <a:rPr lang="fr-FR" sz="1400" dirty="0" err="1">
              <a:latin typeface="Arial"/>
              <a:cs typeface="Arial"/>
            </a:rPr>
            <a:t>Bachelor</a:t>
          </a:r>
          <a:r>
            <a:rPr lang="fr-FR" sz="1400" dirty="0">
              <a:latin typeface="Arial"/>
              <a:cs typeface="Arial"/>
            </a:rPr>
            <a:t> Universitaire de Technologie (BUT)</a:t>
          </a:r>
        </a:p>
      </dgm:t>
    </dgm:pt>
    <dgm:pt modelId="{F75E9904-7D7C-486A-91EE-E2C6E6FE7DEF}" type="parTrans" cxnId="{56592A29-169B-479C-89FD-8969272505EE}">
      <dgm:prSet/>
      <dgm:spPr/>
      <dgm:t>
        <a:bodyPr/>
        <a:lstStyle/>
        <a:p>
          <a:endParaRPr lang="fr-FR" sz="1800">
            <a:latin typeface="Arial"/>
            <a:cs typeface="Arial"/>
          </a:endParaRPr>
        </a:p>
      </dgm:t>
    </dgm:pt>
    <dgm:pt modelId="{68E70EAB-42EA-4BF2-B32B-6EBA0E3C2BF8}" type="sibTrans" cxnId="{56592A29-169B-479C-89FD-8969272505EE}">
      <dgm:prSet/>
      <dgm:spPr/>
      <dgm:t>
        <a:bodyPr/>
        <a:lstStyle/>
        <a:p>
          <a:endParaRPr lang="fr-FR" sz="1800">
            <a:latin typeface="Arial"/>
            <a:cs typeface="Arial"/>
          </a:endParaRPr>
        </a:p>
      </dgm:t>
    </dgm:pt>
    <dgm:pt modelId="{8B3F3457-1287-474B-B715-C8B560E9C18A}">
      <dgm:prSet phldrT="[Texte]" custT="1"/>
      <dgm:spPr>
        <a:solidFill>
          <a:srgbClr val="DB8C31">
            <a:alpha val="33000"/>
          </a:srgbClr>
        </a:solidFill>
        <a:ln>
          <a:noFill/>
        </a:ln>
      </dgm:spPr>
      <dgm:t>
        <a:bodyPr/>
        <a:lstStyle/>
        <a:p>
          <a:r>
            <a:rPr lang="fr-FR" sz="1600" dirty="0">
              <a:latin typeface="Arial"/>
              <a:cs typeface="Arial"/>
            </a:rPr>
            <a:t>18 BUT</a:t>
          </a:r>
        </a:p>
      </dgm:t>
    </dgm:pt>
    <dgm:pt modelId="{6640C382-569E-48ED-A3B0-FEA2031B819D}" type="parTrans" cxnId="{653A4368-001B-40F6-B6F6-8A88668FE3E3}">
      <dgm:prSet/>
      <dgm:spPr/>
      <dgm:t>
        <a:bodyPr/>
        <a:lstStyle/>
        <a:p>
          <a:endParaRPr lang="fr-FR" sz="1800">
            <a:latin typeface="Arial"/>
            <a:cs typeface="Arial"/>
          </a:endParaRPr>
        </a:p>
      </dgm:t>
    </dgm:pt>
    <dgm:pt modelId="{D11C8C2C-2B27-4553-83D3-C89656D16E4D}" type="sibTrans" cxnId="{653A4368-001B-40F6-B6F6-8A88668FE3E3}">
      <dgm:prSet/>
      <dgm:spPr/>
      <dgm:t>
        <a:bodyPr/>
        <a:lstStyle/>
        <a:p>
          <a:endParaRPr lang="fr-FR" sz="1800">
            <a:latin typeface="Arial"/>
            <a:cs typeface="Arial"/>
          </a:endParaRPr>
        </a:p>
      </dgm:t>
    </dgm:pt>
    <dgm:pt modelId="{CDEE3E4B-9794-499F-9D43-3C0B62C679F8}">
      <dgm:prSet phldrT="[Texte]" custT="1"/>
      <dgm:spPr>
        <a:solidFill>
          <a:srgbClr val="C43771">
            <a:alpha val="33000"/>
          </a:srgbClr>
        </a:solidFill>
        <a:ln>
          <a:noFill/>
        </a:ln>
      </dgm:spPr>
      <dgm:t>
        <a:bodyPr/>
        <a:lstStyle/>
        <a:p>
          <a:r>
            <a:rPr lang="fr-FR" sz="1600" dirty="0">
              <a:latin typeface="Arial"/>
              <a:cs typeface="Arial"/>
            </a:rPr>
            <a:t>108 parcours type</a:t>
          </a:r>
        </a:p>
      </dgm:t>
    </dgm:pt>
    <dgm:pt modelId="{B7EAB2C7-A509-4EBA-844E-05B85040BD76}" type="parTrans" cxnId="{6CF086AE-3BA9-402A-A26B-7871E77A260C}">
      <dgm:prSet/>
      <dgm:spPr/>
      <dgm:t>
        <a:bodyPr/>
        <a:lstStyle/>
        <a:p>
          <a:endParaRPr lang="fr-FR" sz="1800">
            <a:latin typeface="Arial"/>
            <a:cs typeface="Arial"/>
          </a:endParaRPr>
        </a:p>
      </dgm:t>
    </dgm:pt>
    <dgm:pt modelId="{E84968E5-20FA-468E-A86D-76DC2D765E3C}" type="sibTrans" cxnId="{6CF086AE-3BA9-402A-A26B-7871E77A260C}">
      <dgm:prSet/>
      <dgm:spPr/>
      <dgm:t>
        <a:bodyPr/>
        <a:lstStyle/>
        <a:p>
          <a:endParaRPr lang="fr-FR" sz="1800">
            <a:latin typeface="Arial"/>
            <a:cs typeface="Arial"/>
          </a:endParaRPr>
        </a:p>
      </dgm:t>
    </dgm:pt>
    <dgm:pt modelId="{33B799C1-64AB-4072-BEF2-9AD31363D2DC}">
      <dgm:prSet phldrT="[Texte]" custT="1"/>
      <dgm:spPr>
        <a:solidFill>
          <a:srgbClr val="C43771"/>
        </a:solidFill>
        <a:ln>
          <a:noFill/>
        </a:ln>
      </dgm:spPr>
      <dgm:t>
        <a:bodyPr/>
        <a:lstStyle/>
        <a:p>
          <a:r>
            <a:rPr lang="fr-FR" sz="1800" dirty="0">
              <a:latin typeface="Arial"/>
              <a:cs typeface="Arial"/>
            </a:rPr>
            <a:t>Licence professionnelle</a:t>
          </a:r>
        </a:p>
      </dgm:t>
    </dgm:pt>
    <dgm:pt modelId="{AD19C68C-9266-47A8-AD8B-C8AA79830098}" type="parTrans" cxnId="{EF134AF3-237E-4546-A92A-C2AD51CA800C}">
      <dgm:prSet/>
      <dgm:spPr/>
      <dgm:t>
        <a:bodyPr/>
        <a:lstStyle/>
        <a:p>
          <a:endParaRPr lang="fr-FR"/>
        </a:p>
      </dgm:t>
    </dgm:pt>
    <dgm:pt modelId="{8B650C04-E2B4-4385-B2FB-B5A0655691CA}" type="sibTrans" cxnId="{EF134AF3-237E-4546-A92A-C2AD51CA800C}">
      <dgm:prSet/>
      <dgm:spPr/>
      <dgm:t>
        <a:bodyPr/>
        <a:lstStyle/>
        <a:p>
          <a:endParaRPr lang="fr-FR"/>
        </a:p>
      </dgm:t>
    </dgm:pt>
    <dgm:pt modelId="{7E3AFE8B-312D-4B1C-894D-4563F81F715C}">
      <dgm:prSet phldrT="[Texte]" custT="1"/>
      <dgm:spPr>
        <a:solidFill>
          <a:srgbClr val="C43771">
            <a:alpha val="33000"/>
          </a:srgbClr>
        </a:solidFill>
        <a:ln>
          <a:noFill/>
        </a:ln>
      </dgm:spPr>
      <dgm:t>
        <a:bodyPr/>
        <a:lstStyle/>
        <a:p>
          <a:r>
            <a:rPr lang="fr-FR" sz="1600" dirty="0">
              <a:latin typeface="Arial"/>
              <a:cs typeface="Arial"/>
            </a:rPr>
            <a:t> 58 mentions</a:t>
          </a:r>
        </a:p>
      </dgm:t>
    </dgm:pt>
    <dgm:pt modelId="{58BF9527-2CEB-43F7-A16F-6C9B829289FE}" type="parTrans" cxnId="{79702A9E-1CAB-4ADB-92CC-D4A2650F7E39}">
      <dgm:prSet/>
      <dgm:spPr/>
      <dgm:t>
        <a:bodyPr/>
        <a:lstStyle/>
        <a:p>
          <a:endParaRPr lang="fr-FR"/>
        </a:p>
      </dgm:t>
    </dgm:pt>
    <dgm:pt modelId="{9631DD45-226E-4F1A-8C86-73CCEB92D816}" type="sibTrans" cxnId="{79702A9E-1CAB-4ADB-92CC-D4A2650F7E39}">
      <dgm:prSet/>
      <dgm:spPr/>
      <dgm:t>
        <a:bodyPr/>
        <a:lstStyle/>
        <a:p>
          <a:endParaRPr lang="fr-FR"/>
        </a:p>
      </dgm:t>
    </dgm:pt>
    <dgm:pt modelId="{334EBE9F-ECF4-4BA9-9D9C-804F6A179788}">
      <dgm:prSet phldrT="[Texte]" custT="1"/>
      <dgm:spPr>
        <a:solidFill>
          <a:srgbClr val="C43771">
            <a:alpha val="33000"/>
          </a:srgbClr>
        </a:solidFill>
        <a:ln>
          <a:noFill/>
        </a:ln>
      </dgm:spPr>
      <dgm:t>
        <a:bodyPr/>
        <a:lstStyle/>
        <a:p>
          <a:r>
            <a:rPr lang="fr-FR" sz="1600" dirty="0">
              <a:latin typeface="Arial"/>
              <a:cs typeface="Arial"/>
            </a:rPr>
            <a:t> 78 parcours type</a:t>
          </a:r>
        </a:p>
      </dgm:t>
    </dgm:pt>
    <dgm:pt modelId="{F7E20021-7D22-4FFA-A8D6-3619CB98997D}" type="parTrans" cxnId="{C7BB2B28-311B-42EB-9983-075012804F39}">
      <dgm:prSet/>
      <dgm:spPr/>
      <dgm:t>
        <a:bodyPr/>
        <a:lstStyle/>
        <a:p>
          <a:endParaRPr lang="fr-FR"/>
        </a:p>
      </dgm:t>
    </dgm:pt>
    <dgm:pt modelId="{FB29FD9B-537F-4605-903B-4936C51C5AD1}" type="sibTrans" cxnId="{C7BB2B28-311B-42EB-9983-075012804F39}">
      <dgm:prSet/>
      <dgm:spPr/>
      <dgm:t>
        <a:bodyPr/>
        <a:lstStyle/>
        <a:p>
          <a:endParaRPr lang="fr-FR"/>
        </a:p>
      </dgm:t>
    </dgm:pt>
    <dgm:pt modelId="{BBADDDF8-F14F-4B4E-A245-AAE721558E74}">
      <dgm:prSet phldrT="[Texte]" custT="1"/>
      <dgm:spPr>
        <a:solidFill>
          <a:srgbClr val="0497AA"/>
        </a:solidFill>
        <a:ln>
          <a:noFill/>
        </a:ln>
      </dgm:spPr>
      <dgm:t>
        <a:bodyPr/>
        <a:lstStyle/>
        <a:p>
          <a:r>
            <a:rPr lang="fr-FR" sz="1800" dirty="0">
              <a:latin typeface="Arial"/>
              <a:cs typeface="Arial"/>
            </a:rPr>
            <a:t>Master</a:t>
          </a:r>
        </a:p>
      </dgm:t>
    </dgm:pt>
    <dgm:pt modelId="{B04D2835-E752-4563-B159-A33ADF53606E}" type="sibTrans" cxnId="{825A6CFC-1DFF-48EF-9F87-2D3AEE518D16}">
      <dgm:prSet/>
      <dgm:spPr/>
      <dgm:t>
        <a:bodyPr/>
        <a:lstStyle/>
        <a:p>
          <a:endParaRPr lang="fr-FR" sz="1800">
            <a:latin typeface="Arial"/>
            <a:cs typeface="Arial"/>
          </a:endParaRPr>
        </a:p>
      </dgm:t>
    </dgm:pt>
    <dgm:pt modelId="{4217E880-0E44-44EB-8CC7-2B627265B925}" type="parTrans" cxnId="{825A6CFC-1DFF-48EF-9F87-2D3AEE518D16}">
      <dgm:prSet/>
      <dgm:spPr/>
      <dgm:t>
        <a:bodyPr/>
        <a:lstStyle/>
        <a:p>
          <a:endParaRPr lang="fr-FR" sz="1800">
            <a:latin typeface="Arial"/>
            <a:cs typeface="Arial"/>
          </a:endParaRPr>
        </a:p>
      </dgm:t>
    </dgm:pt>
    <dgm:pt modelId="{1751778A-B387-4CB5-BA68-EF53540AC1D1}">
      <dgm:prSet phldrT="[Texte]" custT="1"/>
      <dgm:spPr>
        <a:solidFill>
          <a:srgbClr val="0497AA">
            <a:alpha val="33000"/>
          </a:srgbClr>
        </a:solidFill>
        <a:ln>
          <a:noFill/>
        </a:ln>
      </dgm:spPr>
      <dgm:t>
        <a:bodyPr/>
        <a:lstStyle/>
        <a:p>
          <a:r>
            <a:rPr lang="fr-FR" sz="1600" dirty="0">
              <a:latin typeface="Arial"/>
              <a:cs typeface="Arial"/>
            </a:rPr>
            <a:t>99 mentions</a:t>
          </a:r>
        </a:p>
      </dgm:t>
    </dgm:pt>
    <dgm:pt modelId="{D4E92841-C89B-4DCE-ADFC-43449A137D0C}" type="sibTrans" cxnId="{78018709-B2F8-4A08-ACC7-68686AD751F5}">
      <dgm:prSet/>
      <dgm:spPr/>
      <dgm:t>
        <a:bodyPr/>
        <a:lstStyle/>
        <a:p>
          <a:endParaRPr lang="fr-FR" sz="1800">
            <a:latin typeface="Arial"/>
            <a:cs typeface="Arial"/>
          </a:endParaRPr>
        </a:p>
      </dgm:t>
    </dgm:pt>
    <dgm:pt modelId="{45B833F2-FC32-4AFA-B9BB-24A97DC425EA}" type="parTrans" cxnId="{78018709-B2F8-4A08-ACC7-68686AD751F5}">
      <dgm:prSet/>
      <dgm:spPr/>
      <dgm:t>
        <a:bodyPr/>
        <a:lstStyle/>
        <a:p>
          <a:endParaRPr lang="fr-FR" sz="1800">
            <a:latin typeface="Arial"/>
            <a:cs typeface="Arial"/>
          </a:endParaRPr>
        </a:p>
      </dgm:t>
    </dgm:pt>
    <dgm:pt modelId="{727F8AA3-C109-4B22-93CE-A0415E88E9F4}">
      <dgm:prSet phldrT="[Texte]" custT="1"/>
      <dgm:spPr>
        <a:solidFill>
          <a:srgbClr val="0497AA">
            <a:alpha val="33000"/>
          </a:srgbClr>
        </a:solidFill>
        <a:ln>
          <a:noFill/>
        </a:ln>
      </dgm:spPr>
      <dgm:t>
        <a:bodyPr/>
        <a:lstStyle/>
        <a:p>
          <a:r>
            <a:rPr lang="fr-FR" sz="1600" dirty="0">
              <a:latin typeface="Arial"/>
              <a:cs typeface="Arial"/>
            </a:rPr>
            <a:t>327 parcours type</a:t>
          </a:r>
        </a:p>
      </dgm:t>
    </dgm:pt>
    <dgm:pt modelId="{F98F3B92-CD1A-40E1-9D00-C5BB5707DD0A}" type="sibTrans" cxnId="{50C808D8-E865-4569-ABAE-F60BCB784492}">
      <dgm:prSet/>
      <dgm:spPr/>
      <dgm:t>
        <a:bodyPr/>
        <a:lstStyle/>
        <a:p>
          <a:endParaRPr lang="fr-FR" sz="1800">
            <a:latin typeface="Arial"/>
            <a:cs typeface="Arial"/>
          </a:endParaRPr>
        </a:p>
      </dgm:t>
    </dgm:pt>
    <dgm:pt modelId="{7B3D54D9-48E6-4F49-AE7F-24EA703EA160}" type="parTrans" cxnId="{50C808D8-E865-4569-ABAE-F60BCB784492}">
      <dgm:prSet/>
      <dgm:spPr/>
      <dgm:t>
        <a:bodyPr/>
        <a:lstStyle/>
        <a:p>
          <a:endParaRPr lang="fr-FR" sz="1800">
            <a:latin typeface="Arial"/>
            <a:cs typeface="Arial"/>
          </a:endParaRPr>
        </a:p>
      </dgm:t>
    </dgm:pt>
    <dgm:pt modelId="{BD58DD01-9B1A-4FEB-AF3F-9D3FAC8D3B29}">
      <dgm:prSet phldrT="[Texte]" custT="1"/>
      <dgm:spPr>
        <a:solidFill>
          <a:srgbClr val="DB8C31">
            <a:alpha val="33000"/>
          </a:srgbClr>
        </a:solidFill>
        <a:ln>
          <a:noFill/>
        </a:ln>
      </dgm:spPr>
      <dgm:t>
        <a:bodyPr/>
        <a:lstStyle/>
        <a:p>
          <a:r>
            <a:rPr lang="fr-FR" sz="1600" dirty="0">
              <a:latin typeface="Arial"/>
              <a:cs typeface="Arial"/>
            </a:rPr>
            <a:t>35 parcours type</a:t>
          </a:r>
        </a:p>
      </dgm:t>
    </dgm:pt>
    <dgm:pt modelId="{AB720967-4A99-4C1A-BB08-59338397385C}" type="parTrans" cxnId="{CCEC5D28-3CC6-4BD4-AC9C-5F7C33630AD2}">
      <dgm:prSet/>
      <dgm:spPr/>
    </dgm:pt>
    <dgm:pt modelId="{BD611997-87B0-4E56-806B-3966A11858CC}" type="sibTrans" cxnId="{CCEC5D28-3CC6-4BD4-AC9C-5F7C33630AD2}">
      <dgm:prSet/>
      <dgm:spPr/>
    </dgm:pt>
    <dgm:pt modelId="{EAF0D869-8667-416E-99D8-847C3DB34D44}" type="pres">
      <dgm:prSet presAssocID="{C156EF68-1727-42D6-8B75-93134A7969AD}" presName="Name0" presStyleCnt="0">
        <dgm:presLayoutVars>
          <dgm:dir/>
          <dgm:animLvl val="lvl"/>
          <dgm:resizeHandles val="exact"/>
        </dgm:presLayoutVars>
      </dgm:prSet>
      <dgm:spPr/>
    </dgm:pt>
    <dgm:pt modelId="{9DAF666F-7219-4604-9589-275E0C191665}" type="pres">
      <dgm:prSet presAssocID="{2BB02F6C-36C3-4683-8A38-13C0C2A47C57}" presName="composite" presStyleCnt="0"/>
      <dgm:spPr/>
    </dgm:pt>
    <dgm:pt modelId="{B1F3AAEF-802D-49B3-A190-B7AE9D1150CE}" type="pres">
      <dgm:prSet presAssocID="{2BB02F6C-36C3-4683-8A38-13C0C2A47C57}" presName="parTx" presStyleLbl="alignNode1" presStyleIdx="0" presStyleCnt="4" custScaleX="92950" custScaleY="80249" custLinFactX="100000" custLinFactNeighborX="114740" custLinFactNeighborY="-10889">
        <dgm:presLayoutVars>
          <dgm:chMax val="0"/>
          <dgm:chPref val="0"/>
          <dgm:bulletEnabled val="1"/>
        </dgm:presLayoutVars>
      </dgm:prSet>
      <dgm:spPr/>
    </dgm:pt>
    <dgm:pt modelId="{9B82D867-F466-4653-8208-36D0F38830E1}" type="pres">
      <dgm:prSet presAssocID="{2BB02F6C-36C3-4683-8A38-13C0C2A47C57}" presName="desTx" presStyleLbl="alignAccFollowNode1" presStyleIdx="0" presStyleCnt="4" custScaleX="92950" custLinFactX="100000" custLinFactNeighborX="114740" custLinFactNeighborY="-1328">
        <dgm:presLayoutVars>
          <dgm:bulletEnabled val="1"/>
        </dgm:presLayoutVars>
      </dgm:prSet>
      <dgm:spPr/>
    </dgm:pt>
    <dgm:pt modelId="{C9E671A0-2EA8-490D-9DD4-79E7444845A1}" type="pres">
      <dgm:prSet presAssocID="{14305C55-9521-47AF-8669-8528E6FA7B60}" presName="space" presStyleCnt="0"/>
      <dgm:spPr/>
    </dgm:pt>
    <dgm:pt modelId="{811F545A-536B-4D02-BB93-901A63EF7C1D}" type="pres">
      <dgm:prSet presAssocID="{33B799C1-64AB-4072-BEF2-9AD31363D2DC}" presName="composite" presStyleCnt="0"/>
      <dgm:spPr/>
    </dgm:pt>
    <dgm:pt modelId="{B6BB57A6-1911-497D-A9CE-50AA3B55DF28}" type="pres">
      <dgm:prSet presAssocID="{33B799C1-64AB-4072-BEF2-9AD31363D2DC}" presName="parTx" presStyleLbl="alignNode1" presStyleIdx="1" presStyleCnt="4" custScaleX="92208" custScaleY="80249" custLinFactNeighborX="1383" custLinFactNeighborY="-6694">
        <dgm:presLayoutVars>
          <dgm:chMax val="0"/>
          <dgm:chPref val="0"/>
          <dgm:bulletEnabled val="1"/>
        </dgm:presLayoutVars>
      </dgm:prSet>
      <dgm:spPr/>
    </dgm:pt>
    <dgm:pt modelId="{FA186978-78F3-45E8-BD09-47A3EAC3607A}" type="pres">
      <dgm:prSet presAssocID="{33B799C1-64AB-4072-BEF2-9AD31363D2DC}" presName="desTx" presStyleLbl="alignAccFollowNode1" presStyleIdx="1" presStyleCnt="4" custScaleX="92208" custLinFactNeighborX="1383" custLinFactNeighborY="1176">
        <dgm:presLayoutVars>
          <dgm:bulletEnabled val="1"/>
        </dgm:presLayoutVars>
      </dgm:prSet>
      <dgm:spPr/>
    </dgm:pt>
    <dgm:pt modelId="{A74E5820-26FF-4651-B7BB-FCECEE799E72}" type="pres">
      <dgm:prSet presAssocID="{8B650C04-E2B4-4385-B2FB-B5A0655691CA}" presName="space" presStyleCnt="0"/>
      <dgm:spPr/>
    </dgm:pt>
    <dgm:pt modelId="{2004C1F0-2925-45DF-ADFC-2E25D2CD1447}" type="pres">
      <dgm:prSet presAssocID="{A6831BDE-F5CC-4E80-A7B4-FF6F0B632D3E}" presName="composite" presStyleCnt="0"/>
      <dgm:spPr/>
    </dgm:pt>
    <dgm:pt modelId="{A5B5C406-062F-4DD4-B6CD-5CAC9F940B7F}" type="pres">
      <dgm:prSet presAssocID="{A6831BDE-F5CC-4E80-A7B4-FF6F0B632D3E}" presName="parTx" presStyleLbl="alignNode1" presStyleIdx="2" presStyleCnt="4" custScaleX="93895" custScaleY="80249" custLinFactX="-100000" custLinFactNeighborX="-113235" custLinFactNeighborY="-10889">
        <dgm:presLayoutVars>
          <dgm:chMax val="0"/>
          <dgm:chPref val="0"/>
          <dgm:bulletEnabled val="1"/>
        </dgm:presLayoutVars>
      </dgm:prSet>
      <dgm:spPr/>
    </dgm:pt>
    <dgm:pt modelId="{874BEA66-E83C-41A8-A49A-A001D78AC73F}" type="pres">
      <dgm:prSet presAssocID="{A6831BDE-F5CC-4E80-A7B4-FF6F0B632D3E}" presName="desTx" presStyleLbl="alignAccFollowNode1" presStyleIdx="2" presStyleCnt="4" custScaleX="93895" custLinFactX="-100000" custLinFactNeighborX="-113338" custLinFactNeighborY="-1328">
        <dgm:presLayoutVars>
          <dgm:bulletEnabled val="1"/>
        </dgm:presLayoutVars>
      </dgm:prSet>
      <dgm:spPr/>
    </dgm:pt>
    <dgm:pt modelId="{1F675296-123B-4B8F-AD44-7EE1838CBF69}" type="pres">
      <dgm:prSet presAssocID="{68E70EAB-42EA-4BF2-B32B-6EBA0E3C2BF8}" presName="space" presStyleCnt="0"/>
      <dgm:spPr/>
    </dgm:pt>
    <dgm:pt modelId="{F5D41500-5D4C-41B0-B1B3-FF31B025F86C}" type="pres">
      <dgm:prSet presAssocID="{BBADDDF8-F14F-4B4E-A245-AAE721558E74}" presName="composite" presStyleCnt="0"/>
      <dgm:spPr/>
    </dgm:pt>
    <dgm:pt modelId="{6BC4EAEF-1ED1-4E11-9E21-8CA98D513496}" type="pres">
      <dgm:prSet presAssocID="{BBADDDF8-F14F-4B4E-A245-AAE721558E74}" presName="parTx" presStyleLbl="alignNode1" presStyleIdx="3" presStyleCnt="4" custScaleX="95054" custScaleY="80249" custLinFactNeighborX="103" custLinFactNeighborY="-11290">
        <dgm:presLayoutVars>
          <dgm:chMax val="0"/>
          <dgm:chPref val="0"/>
          <dgm:bulletEnabled val="1"/>
        </dgm:presLayoutVars>
      </dgm:prSet>
      <dgm:spPr/>
    </dgm:pt>
    <dgm:pt modelId="{9C1873A3-3597-4423-99B2-94479A5DF2A2}" type="pres">
      <dgm:prSet presAssocID="{BBADDDF8-F14F-4B4E-A245-AAE721558E74}" presName="desTx" presStyleLbl="alignAccFollowNode1" presStyleIdx="3" presStyleCnt="4" custScaleX="95054" custLinFactNeighborX="77" custLinFactNeighborY="-2028">
        <dgm:presLayoutVars>
          <dgm:bulletEnabled val="1"/>
        </dgm:presLayoutVars>
      </dgm:prSet>
      <dgm:spPr/>
    </dgm:pt>
  </dgm:ptLst>
  <dgm:cxnLst>
    <dgm:cxn modelId="{78018709-B2F8-4A08-ACC7-68686AD751F5}" srcId="{BBADDDF8-F14F-4B4E-A245-AAE721558E74}" destId="{1751778A-B387-4CB5-BA68-EF53540AC1D1}" srcOrd="0" destOrd="0" parTransId="{45B833F2-FC32-4AFA-B9BB-24A97DC425EA}" sibTransId="{D4E92841-C89B-4DCE-ADFC-43449A137D0C}"/>
    <dgm:cxn modelId="{F8C6AC12-ED36-714B-8AE0-FD511634E894}" type="presOf" srcId="{A6831BDE-F5CC-4E80-A7B4-FF6F0B632D3E}" destId="{A5B5C406-062F-4DD4-B6CD-5CAC9F940B7F}" srcOrd="0" destOrd="0" presId="urn:microsoft.com/office/officeart/2005/8/layout/hList1"/>
    <dgm:cxn modelId="{C7BB2B28-311B-42EB-9983-075012804F39}" srcId="{33B799C1-64AB-4072-BEF2-9AD31363D2DC}" destId="{334EBE9F-ECF4-4BA9-9D9C-804F6A179788}" srcOrd="1" destOrd="0" parTransId="{F7E20021-7D22-4FFA-A8D6-3619CB98997D}" sibTransId="{FB29FD9B-537F-4605-903B-4936C51C5AD1}"/>
    <dgm:cxn modelId="{CCEC5D28-3CC6-4BD4-AC9C-5F7C33630AD2}" srcId="{A6831BDE-F5CC-4E80-A7B4-FF6F0B632D3E}" destId="{BD58DD01-9B1A-4FEB-AF3F-9D3FAC8D3B29}" srcOrd="1" destOrd="0" parTransId="{AB720967-4A99-4C1A-BB08-59338397385C}" sibTransId="{BD611997-87B0-4E56-806B-3966A11858CC}"/>
    <dgm:cxn modelId="{56592A29-169B-479C-89FD-8969272505EE}" srcId="{C156EF68-1727-42D6-8B75-93134A7969AD}" destId="{A6831BDE-F5CC-4E80-A7B4-FF6F0B632D3E}" srcOrd="2" destOrd="0" parTransId="{F75E9904-7D7C-486A-91EE-E2C6E6FE7DEF}" sibTransId="{68E70EAB-42EA-4BF2-B32B-6EBA0E3C2BF8}"/>
    <dgm:cxn modelId="{FBC9DA34-7683-B242-8311-A4FC6292CDB9}" type="presOf" srcId="{727F8AA3-C109-4B22-93CE-A0415E88E9F4}" destId="{9C1873A3-3597-4423-99B2-94479A5DF2A2}" srcOrd="0" destOrd="1" presId="urn:microsoft.com/office/officeart/2005/8/layout/hList1"/>
    <dgm:cxn modelId="{2138AF36-FD41-534E-9741-072363082F5B}" type="presOf" srcId="{BBADDDF8-F14F-4B4E-A245-AAE721558E74}" destId="{6BC4EAEF-1ED1-4E11-9E21-8CA98D513496}" srcOrd="0" destOrd="0" presId="urn:microsoft.com/office/officeart/2005/8/layout/hList1"/>
    <dgm:cxn modelId="{879FE244-F07C-426A-A620-06BE36CF3849}" type="presOf" srcId="{7E3AFE8B-312D-4B1C-894D-4563F81F715C}" destId="{FA186978-78F3-45E8-BD09-47A3EAC3607A}" srcOrd="0" destOrd="0" presId="urn:microsoft.com/office/officeart/2005/8/layout/hList1"/>
    <dgm:cxn modelId="{BDB11446-81E0-6A4A-8C6C-3ADCA5CC60F4}" type="presOf" srcId="{8B3F3457-1287-474B-B715-C8B560E9C18A}" destId="{874BEA66-E83C-41A8-A49A-A001D78AC73F}" srcOrd="0" destOrd="0" presId="urn:microsoft.com/office/officeart/2005/8/layout/hList1"/>
    <dgm:cxn modelId="{653A4368-001B-40F6-B6F6-8A88668FE3E3}" srcId="{A6831BDE-F5CC-4E80-A7B4-FF6F0B632D3E}" destId="{8B3F3457-1287-474B-B715-C8B560E9C18A}" srcOrd="0" destOrd="0" parTransId="{6640C382-569E-48ED-A3B0-FEA2031B819D}" sibTransId="{D11C8C2C-2B27-4553-83D3-C89656D16E4D}"/>
    <dgm:cxn modelId="{A3964570-9D5C-4D7A-9E25-F58ED5E29EFF}" type="presOf" srcId="{33B799C1-64AB-4072-BEF2-9AD31363D2DC}" destId="{B6BB57A6-1911-497D-A9CE-50AA3B55DF28}" srcOrd="0" destOrd="0" presId="urn:microsoft.com/office/officeart/2005/8/layout/hList1"/>
    <dgm:cxn modelId="{9BECDF87-AA77-4E58-B559-E5C9F14C1B1F}" srcId="{2BB02F6C-36C3-4683-8A38-13C0C2A47C57}" destId="{864BC73C-D593-452C-8B4E-EF23F03DDA31}" srcOrd="0" destOrd="0" parTransId="{FB149FDA-9682-49AB-B827-FE84D64DE942}" sibTransId="{02D7AAF3-CD7B-490C-BAEE-33CD478D6DE5}"/>
    <dgm:cxn modelId="{E7CDD089-6080-48EB-9B7F-1EABF24F036B}" type="presOf" srcId="{BD58DD01-9B1A-4FEB-AF3F-9D3FAC8D3B29}" destId="{874BEA66-E83C-41A8-A49A-A001D78AC73F}" srcOrd="0" destOrd="1" presId="urn:microsoft.com/office/officeart/2005/8/layout/hList1"/>
    <dgm:cxn modelId="{987B1F9A-B566-451D-BD29-19F8A7B5432F}" type="presOf" srcId="{334EBE9F-ECF4-4BA9-9D9C-804F6A179788}" destId="{FA186978-78F3-45E8-BD09-47A3EAC3607A}" srcOrd="0" destOrd="1" presId="urn:microsoft.com/office/officeart/2005/8/layout/hList1"/>
    <dgm:cxn modelId="{79702A9E-1CAB-4ADB-92CC-D4A2650F7E39}" srcId="{33B799C1-64AB-4072-BEF2-9AD31363D2DC}" destId="{7E3AFE8B-312D-4B1C-894D-4563F81F715C}" srcOrd="0" destOrd="0" parTransId="{58BF9527-2CEB-43F7-A16F-6C9B829289FE}" sibTransId="{9631DD45-226E-4F1A-8C86-73CCEB92D816}"/>
    <dgm:cxn modelId="{ECE053A7-E022-F941-BB4A-E3FFE11C3030}" type="presOf" srcId="{1751778A-B387-4CB5-BA68-EF53540AC1D1}" destId="{9C1873A3-3597-4423-99B2-94479A5DF2A2}" srcOrd="0" destOrd="0" presId="urn:microsoft.com/office/officeart/2005/8/layout/hList1"/>
    <dgm:cxn modelId="{032B43AA-B99B-4BD5-A2B1-E9F97E22E262}" srcId="{C156EF68-1727-42D6-8B75-93134A7969AD}" destId="{2BB02F6C-36C3-4683-8A38-13C0C2A47C57}" srcOrd="0" destOrd="0" parTransId="{5A78232E-061C-4387-98A2-BB3DEBA5D0DF}" sibTransId="{14305C55-9521-47AF-8669-8528E6FA7B60}"/>
    <dgm:cxn modelId="{6CF086AE-3BA9-402A-A26B-7871E77A260C}" srcId="{2BB02F6C-36C3-4683-8A38-13C0C2A47C57}" destId="{CDEE3E4B-9794-499F-9D43-3C0B62C679F8}" srcOrd="1" destOrd="0" parTransId="{B7EAB2C7-A509-4EBA-844E-05B85040BD76}" sibTransId="{E84968E5-20FA-468E-A86D-76DC2D765E3C}"/>
    <dgm:cxn modelId="{3912D7BB-325C-9F4D-84BE-3862BEE8F646}" type="presOf" srcId="{C156EF68-1727-42D6-8B75-93134A7969AD}" destId="{EAF0D869-8667-416E-99D8-847C3DB34D44}" srcOrd="0" destOrd="0" presId="urn:microsoft.com/office/officeart/2005/8/layout/hList1"/>
    <dgm:cxn modelId="{D31450C6-CE0E-0C41-A892-DC46E2FC6A65}" type="presOf" srcId="{864BC73C-D593-452C-8B4E-EF23F03DDA31}" destId="{9B82D867-F466-4653-8208-36D0F38830E1}" srcOrd="0" destOrd="0" presId="urn:microsoft.com/office/officeart/2005/8/layout/hList1"/>
    <dgm:cxn modelId="{9EC7CAD1-EC7C-744A-BD65-E719A5CCCFAD}" type="presOf" srcId="{2BB02F6C-36C3-4683-8A38-13C0C2A47C57}" destId="{B1F3AAEF-802D-49B3-A190-B7AE9D1150CE}" srcOrd="0" destOrd="0" presId="urn:microsoft.com/office/officeart/2005/8/layout/hList1"/>
    <dgm:cxn modelId="{85D383D5-6F12-E247-9038-5CAD69A868B2}" type="presOf" srcId="{CDEE3E4B-9794-499F-9D43-3C0B62C679F8}" destId="{9B82D867-F466-4653-8208-36D0F38830E1}" srcOrd="0" destOrd="1" presId="urn:microsoft.com/office/officeart/2005/8/layout/hList1"/>
    <dgm:cxn modelId="{50C808D8-E865-4569-ABAE-F60BCB784492}" srcId="{BBADDDF8-F14F-4B4E-A245-AAE721558E74}" destId="{727F8AA3-C109-4B22-93CE-A0415E88E9F4}" srcOrd="1" destOrd="0" parTransId="{7B3D54D9-48E6-4F49-AE7F-24EA703EA160}" sibTransId="{F98F3B92-CD1A-40E1-9D00-C5BB5707DD0A}"/>
    <dgm:cxn modelId="{EF134AF3-237E-4546-A92A-C2AD51CA800C}" srcId="{C156EF68-1727-42D6-8B75-93134A7969AD}" destId="{33B799C1-64AB-4072-BEF2-9AD31363D2DC}" srcOrd="1" destOrd="0" parTransId="{AD19C68C-9266-47A8-AD8B-C8AA79830098}" sibTransId="{8B650C04-E2B4-4385-B2FB-B5A0655691CA}"/>
    <dgm:cxn modelId="{825A6CFC-1DFF-48EF-9F87-2D3AEE518D16}" srcId="{C156EF68-1727-42D6-8B75-93134A7969AD}" destId="{BBADDDF8-F14F-4B4E-A245-AAE721558E74}" srcOrd="3" destOrd="0" parTransId="{4217E880-0E44-44EB-8CC7-2B627265B925}" sibTransId="{B04D2835-E752-4563-B159-A33ADF53606E}"/>
    <dgm:cxn modelId="{B956AE37-AE41-7749-966E-652FBB99891F}" type="presParOf" srcId="{EAF0D869-8667-416E-99D8-847C3DB34D44}" destId="{9DAF666F-7219-4604-9589-275E0C191665}" srcOrd="0" destOrd="0" presId="urn:microsoft.com/office/officeart/2005/8/layout/hList1"/>
    <dgm:cxn modelId="{47F3D043-E882-B14E-AA7A-E7F67C124EEA}" type="presParOf" srcId="{9DAF666F-7219-4604-9589-275E0C191665}" destId="{B1F3AAEF-802D-49B3-A190-B7AE9D1150CE}" srcOrd="0" destOrd="0" presId="urn:microsoft.com/office/officeart/2005/8/layout/hList1"/>
    <dgm:cxn modelId="{24B889DD-F5C2-8145-86C0-62491616491B}" type="presParOf" srcId="{9DAF666F-7219-4604-9589-275E0C191665}" destId="{9B82D867-F466-4653-8208-36D0F38830E1}" srcOrd="1" destOrd="0" presId="urn:microsoft.com/office/officeart/2005/8/layout/hList1"/>
    <dgm:cxn modelId="{98D5BB55-5093-5B4D-B256-0228D5577111}" type="presParOf" srcId="{EAF0D869-8667-416E-99D8-847C3DB34D44}" destId="{C9E671A0-2EA8-490D-9DD4-79E7444845A1}" srcOrd="1" destOrd="0" presId="urn:microsoft.com/office/officeart/2005/8/layout/hList1"/>
    <dgm:cxn modelId="{5FB45BDE-344A-4440-BF85-52F0068851E7}" type="presParOf" srcId="{EAF0D869-8667-416E-99D8-847C3DB34D44}" destId="{811F545A-536B-4D02-BB93-901A63EF7C1D}" srcOrd="2" destOrd="0" presId="urn:microsoft.com/office/officeart/2005/8/layout/hList1"/>
    <dgm:cxn modelId="{68CA4DB8-BEEA-452B-9AC5-DEF7BA58D85D}" type="presParOf" srcId="{811F545A-536B-4D02-BB93-901A63EF7C1D}" destId="{B6BB57A6-1911-497D-A9CE-50AA3B55DF28}" srcOrd="0" destOrd="0" presId="urn:microsoft.com/office/officeart/2005/8/layout/hList1"/>
    <dgm:cxn modelId="{F55E232E-29A5-4022-A086-21DB6F7BA627}" type="presParOf" srcId="{811F545A-536B-4D02-BB93-901A63EF7C1D}" destId="{FA186978-78F3-45E8-BD09-47A3EAC3607A}" srcOrd="1" destOrd="0" presId="urn:microsoft.com/office/officeart/2005/8/layout/hList1"/>
    <dgm:cxn modelId="{5A387E97-C15A-4E5A-BC76-5C5818DD55FF}" type="presParOf" srcId="{EAF0D869-8667-416E-99D8-847C3DB34D44}" destId="{A74E5820-26FF-4651-B7BB-FCECEE799E72}" srcOrd="3" destOrd="0" presId="urn:microsoft.com/office/officeart/2005/8/layout/hList1"/>
    <dgm:cxn modelId="{E985B9DF-71F1-2040-BB7D-48C68826613C}" type="presParOf" srcId="{EAF0D869-8667-416E-99D8-847C3DB34D44}" destId="{2004C1F0-2925-45DF-ADFC-2E25D2CD1447}" srcOrd="4" destOrd="0" presId="urn:microsoft.com/office/officeart/2005/8/layout/hList1"/>
    <dgm:cxn modelId="{692D63FE-ECA8-F143-8FFB-1792FFE80B2A}" type="presParOf" srcId="{2004C1F0-2925-45DF-ADFC-2E25D2CD1447}" destId="{A5B5C406-062F-4DD4-B6CD-5CAC9F940B7F}" srcOrd="0" destOrd="0" presId="urn:microsoft.com/office/officeart/2005/8/layout/hList1"/>
    <dgm:cxn modelId="{06007085-74DD-FA42-BCCA-427C684D8279}" type="presParOf" srcId="{2004C1F0-2925-45DF-ADFC-2E25D2CD1447}" destId="{874BEA66-E83C-41A8-A49A-A001D78AC73F}" srcOrd="1" destOrd="0" presId="urn:microsoft.com/office/officeart/2005/8/layout/hList1"/>
    <dgm:cxn modelId="{C9E0C545-25C1-4849-8846-91818893B137}" type="presParOf" srcId="{EAF0D869-8667-416E-99D8-847C3DB34D44}" destId="{1F675296-123B-4B8F-AD44-7EE1838CBF69}" srcOrd="5" destOrd="0" presId="urn:microsoft.com/office/officeart/2005/8/layout/hList1"/>
    <dgm:cxn modelId="{B62EE10F-2B45-4F40-B05D-D57F5042667E}" type="presParOf" srcId="{EAF0D869-8667-416E-99D8-847C3DB34D44}" destId="{F5D41500-5D4C-41B0-B1B3-FF31B025F86C}" srcOrd="6" destOrd="0" presId="urn:microsoft.com/office/officeart/2005/8/layout/hList1"/>
    <dgm:cxn modelId="{DDE42598-B422-FD4C-880A-E1B38422C9EF}" type="presParOf" srcId="{F5D41500-5D4C-41B0-B1B3-FF31B025F86C}" destId="{6BC4EAEF-1ED1-4E11-9E21-8CA98D513496}" srcOrd="0" destOrd="0" presId="urn:microsoft.com/office/officeart/2005/8/layout/hList1"/>
    <dgm:cxn modelId="{C552EB05-6A15-8E48-8104-14F8788BD629}" type="presParOf" srcId="{F5D41500-5D4C-41B0-B1B3-FF31B025F86C}" destId="{9C1873A3-3597-4423-99B2-94479A5DF2A2}" srcOrd="1" destOrd="0" presId="urn:microsoft.com/office/officeart/2005/8/layout/hList1"/>
  </dgm:cxnLst>
  <dgm:bg>
    <a:noFill/>
  </dgm:bg>
  <dgm:whole>
    <a:ln>
      <a:noFill/>
    </a:ln>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31E47A9-D12D-4D90-ADC9-24A19AF9DE7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321FFDDD-E13E-4DB2-9EE0-E63A8A0EA4C3}">
      <dgm:prSet phldrT="[Texte]" custT="1"/>
      <dgm:spPr>
        <a:solidFill>
          <a:srgbClr val="0097AA"/>
        </a:solidFill>
      </dgm:spPr>
      <dgm:t>
        <a:bodyPr/>
        <a:lstStyle/>
        <a:p>
          <a:r>
            <a:rPr lang="fr-FR" sz="1300" dirty="0">
              <a:latin typeface="Arial"/>
              <a:cs typeface="Arial"/>
            </a:rPr>
            <a:t>Promouvoir AMU et le site à l’international</a:t>
          </a:r>
        </a:p>
      </dgm:t>
    </dgm:pt>
    <dgm:pt modelId="{DA2CDDE9-FB57-4AC0-8EF4-3B7107A87E5F}" type="parTrans" cxnId="{44FB8903-C917-4043-8A58-11BCD10BD3FE}">
      <dgm:prSet/>
      <dgm:spPr/>
      <dgm:t>
        <a:bodyPr/>
        <a:lstStyle/>
        <a:p>
          <a:endParaRPr lang="fr-FR"/>
        </a:p>
      </dgm:t>
    </dgm:pt>
    <dgm:pt modelId="{9AEDE666-C6F9-4BEA-A535-181C6374C344}" type="sibTrans" cxnId="{44FB8903-C917-4043-8A58-11BCD10BD3FE}">
      <dgm:prSet/>
      <dgm:spPr>
        <a:solidFill>
          <a:srgbClr val="0097AA">
            <a:alpha val="29000"/>
          </a:srgbClr>
        </a:solidFill>
      </dgm:spPr>
      <dgm:t>
        <a:bodyPr/>
        <a:lstStyle/>
        <a:p>
          <a:endParaRPr lang="fr-FR"/>
        </a:p>
      </dgm:t>
    </dgm:pt>
    <dgm:pt modelId="{19276BEB-411D-4435-A9B4-58E105CAD892}">
      <dgm:prSet phldrT="[Texte]" custT="1"/>
      <dgm:spPr>
        <a:solidFill>
          <a:srgbClr val="0097AA"/>
        </a:solidFill>
      </dgm:spPr>
      <dgm:t>
        <a:bodyPr/>
        <a:lstStyle/>
        <a:p>
          <a:r>
            <a:rPr lang="fr-FR" sz="1300" dirty="0">
              <a:latin typeface="Arial"/>
              <a:cs typeface="Arial"/>
            </a:rPr>
            <a:t>Renforcer l’attractivité et la renommée d’AMU à l’international</a:t>
          </a:r>
        </a:p>
      </dgm:t>
    </dgm:pt>
    <dgm:pt modelId="{F32D2475-9CFB-472A-9C17-23F8F31B4566}" type="parTrans" cxnId="{12658476-D831-48CE-8782-D1B62B859746}">
      <dgm:prSet/>
      <dgm:spPr/>
      <dgm:t>
        <a:bodyPr/>
        <a:lstStyle/>
        <a:p>
          <a:endParaRPr lang="fr-FR"/>
        </a:p>
      </dgm:t>
    </dgm:pt>
    <dgm:pt modelId="{D8C0AA56-3E3B-44F7-8589-A64BF9BCDFB4}" type="sibTrans" cxnId="{12658476-D831-48CE-8782-D1B62B859746}">
      <dgm:prSet/>
      <dgm:spPr>
        <a:solidFill>
          <a:srgbClr val="0097AA">
            <a:alpha val="29000"/>
          </a:srgbClr>
        </a:solidFill>
      </dgm:spPr>
      <dgm:t>
        <a:bodyPr/>
        <a:lstStyle/>
        <a:p>
          <a:endParaRPr lang="fr-FR"/>
        </a:p>
      </dgm:t>
    </dgm:pt>
    <dgm:pt modelId="{965A576C-2D00-4675-9AB4-28069665FEEE}">
      <dgm:prSet phldrT="[Texte]" custT="1"/>
      <dgm:spPr>
        <a:solidFill>
          <a:srgbClr val="0097AA"/>
        </a:solidFill>
      </dgm:spPr>
      <dgm:t>
        <a:bodyPr/>
        <a:lstStyle/>
        <a:p>
          <a:r>
            <a:rPr lang="fr-FR" sz="1300" dirty="0">
              <a:latin typeface="Arial"/>
              <a:cs typeface="Arial"/>
            </a:rPr>
            <a:t>Renforcer les partenariats avec le monde socio-économique</a:t>
          </a:r>
        </a:p>
      </dgm:t>
    </dgm:pt>
    <dgm:pt modelId="{20232D30-FCC8-40A5-BE9B-8F9DE1D08BF1}" type="parTrans" cxnId="{BAB6A8D5-E094-4931-959C-50CEF9B5351C}">
      <dgm:prSet/>
      <dgm:spPr/>
      <dgm:t>
        <a:bodyPr/>
        <a:lstStyle/>
        <a:p>
          <a:endParaRPr lang="fr-FR"/>
        </a:p>
      </dgm:t>
    </dgm:pt>
    <dgm:pt modelId="{48EB8CA9-0CD2-4905-BECB-ABFD5ED37B8B}" type="sibTrans" cxnId="{BAB6A8D5-E094-4931-959C-50CEF9B5351C}">
      <dgm:prSet/>
      <dgm:spPr>
        <a:solidFill>
          <a:srgbClr val="0097AA">
            <a:alpha val="29000"/>
          </a:srgbClr>
        </a:solidFill>
      </dgm:spPr>
      <dgm:t>
        <a:bodyPr/>
        <a:lstStyle/>
        <a:p>
          <a:endParaRPr lang="fr-FR"/>
        </a:p>
      </dgm:t>
    </dgm:pt>
    <dgm:pt modelId="{1D07494B-A441-4850-BD22-B8978E73FC23}">
      <dgm:prSet phldrT="[Texte]" custT="1"/>
      <dgm:spPr>
        <a:solidFill>
          <a:srgbClr val="0097AA"/>
        </a:solidFill>
      </dgm:spPr>
      <dgm:t>
        <a:bodyPr/>
        <a:lstStyle/>
        <a:p>
          <a:r>
            <a:rPr lang="fr-FR" sz="1300" dirty="0">
              <a:latin typeface="Arial"/>
              <a:cs typeface="Arial"/>
            </a:rPr>
            <a:t>Soutenir la recherche collaborative, interdisciplinaire et l’innovation</a:t>
          </a:r>
        </a:p>
      </dgm:t>
    </dgm:pt>
    <dgm:pt modelId="{07A1DE46-D49A-4632-B97A-AD6F9B8222F8}" type="parTrans" cxnId="{489F9030-4C1F-4071-96D5-78FFBF48ED9C}">
      <dgm:prSet/>
      <dgm:spPr/>
      <dgm:t>
        <a:bodyPr/>
        <a:lstStyle/>
        <a:p>
          <a:endParaRPr lang="fr-FR"/>
        </a:p>
      </dgm:t>
    </dgm:pt>
    <dgm:pt modelId="{61103458-2039-4CA7-9428-351B3C4F0944}" type="sibTrans" cxnId="{489F9030-4C1F-4071-96D5-78FFBF48ED9C}">
      <dgm:prSet/>
      <dgm:spPr>
        <a:solidFill>
          <a:srgbClr val="0097AA">
            <a:alpha val="29000"/>
          </a:srgbClr>
        </a:solidFill>
      </dgm:spPr>
      <dgm:t>
        <a:bodyPr/>
        <a:lstStyle/>
        <a:p>
          <a:endParaRPr lang="fr-FR"/>
        </a:p>
      </dgm:t>
    </dgm:pt>
    <dgm:pt modelId="{D563A9CB-1706-4F29-9A66-5BE05F6FE4DA}">
      <dgm:prSet phldrT="[Texte]" custT="1"/>
      <dgm:spPr>
        <a:solidFill>
          <a:srgbClr val="0097AA"/>
        </a:solidFill>
      </dgm:spPr>
      <dgm:t>
        <a:bodyPr/>
        <a:lstStyle/>
        <a:p>
          <a:r>
            <a:rPr lang="fr-FR" sz="1300" dirty="0">
              <a:latin typeface="Arial"/>
              <a:cs typeface="Arial"/>
            </a:rPr>
            <a:t>Développer une pédagogie innovante et interdisciplinaire</a:t>
          </a:r>
        </a:p>
      </dgm:t>
    </dgm:pt>
    <dgm:pt modelId="{12A3043E-E717-4FE8-9FBC-73D6959A9A97}" type="parTrans" cxnId="{008B969E-5A0C-4257-9891-233586892CAC}">
      <dgm:prSet/>
      <dgm:spPr/>
      <dgm:t>
        <a:bodyPr/>
        <a:lstStyle/>
        <a:p>
          <a:endParaRPr lang="fr-FR"/>
        </a:p>
      </dgm:t>
    </dgm:pt>
    <dgm:pt modelId="{7DECF1CD-920C-4FB2-894C-28BDBA17FD95}" type="sibTrans" cxnId="{008B969E-5A0C-4257-9891-233586892CAC}">
      <dgm:prSet/>
      <dgm:spPr>
        <a:solidFill>
          <a:srgbClr val="0097AA">
            <a:alpha val="29000"/>
          </a:srgbClr>
        </a:solidFill>
      </dgm:spPr>
      <dgm:t>
        <a:bodyPr/>
        <a:lstStyle/>
        <a:p>
          <a:endParaRPr lang="fr-FR"/>
        </a:p>
      </dgm:t>
    </dgm:pt>
    <dgm:pt modelId="{4967215C-1A72-4231-B753-D3CE246CCEC0}">
      <dgm:prSet phldrT="[Texte]"/>
      <dgm:spPr>
        <a:noFill/>
      </dgm:spPr>
      <dgm:t>
        <a:bodyPr/>
        <a:lstStyle/>
        <a:p>
          <a:r>
            <a:rPr lang="fr-FR" dirty="0">
              <a:latin typeface="Arial"/>
              <a:cs typeface="Arial"/>
            </a:rPr>
            <a:t>AMIDEX</a:t>
          </a:r>
        </a:p>
      </dgm:t>
    </dgm:pt>
    <dgm:pt modelId="{01A29E4E-997E-488D-8E6E-8E8CDEFA4A0E}" type="sibTrans" cxnId="{00405285-8E1F-4ACC-AC55-B4FCF1D6DDE0}">
      <dgm:prSet/>
      <dgm:spPr/>
      <dgm:t>
        <a:bodyPr/>
        <a:lstStyle/>
        <a:p>
          <a:endParaRPr lang="fr-FR"/>
        </a:p>
      </dgm:t>
    </dgm:pt>
    <dgm:pt modelId="{81F96DCF-7BD5-491A-AB4D-288F1E00F62E}" type="parTrans" cxnId="{00405285-8E1F-4ACC-AC55-B4FCF1D6DDE0}">
      <dgm:prSet/>
      <dgm:spPr/>
      <dgm:t>
        <a:bodyPr/>
        <a:lstStyle/>
        <a:p>
          <a:endParaRPr lang="fr-FR"/>
        </a:p>
      </dgm:t>
    </dgm:pt>
    <dgm:pt modelId="{A43DB056-171A-488E-8343-AEC14B9DB9A5}" type="pres">
      <dgm:prSet presAssocID="{431E47A9-D12D-4D90-ADC9-24A19AF9DE71}" presName="Name0" presStyleCnt="0">
        <dgm:presLayoutVars>
          <dgm:chMax val="1"/>
          <dgm:dir/>
          <dgm:animLvl val="ctr"/>
          <dgm:resizeHandles val="exact"/>
        </dgm:presLayoutVars>
      </dgm:prSet>
      <dgm:spPr/>
    </dgm:pt>
    <dgm:pt modelId="{B3ED1857-DEC0-4B81-A650-7304999BCB1F}" type="pres">
      <dgm:prSet presAssocID="{4967215C-1A72-4231-B753-D3CE246CCEC0}" presName="centerShape" presStyleLbl="node0" presStyleIdx="0" presStyleCnt="1" custScaleX="116369" custScaleY="116368" custLinFactNeighborX="2367" custLinFactNeighborY="324"/>
      <dgm:spPr/>
    </dgm:pt>
    <dgm:pt modelId="{374EED58-414A-4EC0-B70A-57765901FA10}" type="pres">
      <dgm:prSet presAssocID="{321FFDDD-E13E-4DB2-9EE0-E63A8A0EA4C3}" presName="node" presStyleLbl="node1" presStyleIdx="0" presStyleCnt="5" custScaleX="143814" custScaleY="143814" custRadScaleRad="100598">
        <dgm:presLayoutVars>
          <dgm:bulletEnabled val="1"/>
        </dgm:presLayoutVars>
      </dgm:prSet>
      <dgm:spPr/>
    </dgm:pt>
    <dgm:pt modelId="{28B5C22C-7190-402C-9545-33FF9D3E057D}" type="pres">
      <dgm:prSet presAssocID="{321FFDDD-E13E-4DB2-9EE0-E63A8A0EA4C3}" presName="dummy" presStyleCnt="0"/>
      <dgm:spPr/>
    </dgm:pt>
    <dgm:pt modelId="{8AEAC4DC-E81E-4734-8049-BFDA2E156774}" type="pres">
      <dgm:prSet presAssocID="{9AEDE666-C6F9-4BEA-A535-181C6374C344}" presName="sibTrans" presStyleLbl="sibTrans2D1" presStyleIdx="0" presStyleCnt="5"/>
      <dgm:spPr/>
    </dgm:pt>
    <dgm:pt modelId="{D9B95795-AF5A-49BE-BEF6-6B20BC7BC1E8}" type="pres">
      <dgm:prSet presAssocID="{19276BEB-411D-4435-A9B4-58E105CAD892}" presName="node" presStyleLbl="node1" presStyleIdx="1" presStyleCnt="5" custScaleX="143814" custScaleY="143814" custRadScaleRad="121444" custRadScaleInc="13579">
        <dgm:presLayoutVars>
          <dgm:bulletEnabled val="1"/>
        </dgm:presLayoutVars>
      </dgm:prSet>
      <dgm:spPr/>
    </dgm:pt>
    <dgm:pt modelId="{85E4C933-B03C-48AD-A3DE-1E544C3EE4D2}" type="pres">
      <dgm:prSet presAssocID="{19276BEB-411D-4435-A9B4-58E105CAD892}" presName="dummy" presStyleCnt="0"/>
      <dgm:spPr/>
    </dgm:pt>
    <dgm:pt modelId="{0D9F7269-C10F-448E-B71F-27422E2AB164}" type="pres">
      <dgm:prSet presAssocID="{D8C0AA56-3E3B-44F7-8589-A64BF9BCDFB4}" presName="sibTrans" presStyleLbl="sibTrans2D1" presStyleIdx="1" presStyleCnt="5"/>
      <dgm:spPr/>
    </dgm:pt>
    <dgm:pt modelId="{DED5E9B5-8E12-4B1F-801C-781A8D3B660D}" type="pres">
      <dgm:prSet presAssocID="{965A576C-2D00-4675-9AB4-28069665FEEE}" presName="node" presStyleLbl="node1" presStyleIdx="2" presStyleCnt="5" custScaleX="143814" custScaleY="143814">
        <dgm:presLayoutVars>
          <dgm:bulletEnabled val="1"/>
        </dgm:presLayoutVars>
      </dgm:prSet>
      <dgm:spPr/>
    </dgm:pt>
    <dgm:pt modelId="{E6A8F301-3E3D-48ED-ACD0-347DA0F21C50}" type="pres">
      <dgm:prSet presAssocID="{965A576C-2D00-4675-9AB4-28069665FEEE}" presName="dummy" presStyleCnt="0"/>
      <dgm:spPr/>
    </dgm:pt>
    <dgm:pt modelId="{B6614482-3C00-4D14-BCCD-E9EC90F5058F}" type="pres">
      <dgm:prSet presAssocID="{48EB8CA9-0CD2-4905-BECB-ABFD5ED37B8B}" presName="sibTrans" presStyleLbl="sibTrans2D1" presStyleIdx="2" presStyleCnt="5"/>
      <dgm:spPr/>
    </dgm:pt>
    <dgm:pt modelId="{65816797-6C2E-4EB1-B490-CE570918564D}" type="pres">
      <dgm:prSet presAssocID="{1D07494B-A441-4850-BD22-B8978E73FC23}" presName="node" presStyleLbl="node1" presStyleIdx="3" presStyleCnt="5" custScaleX="143814" custScaleY="143814">
        <dgm:presLayoutVars>
          <dgm:bulletEnabled val="1"/>
        </dgm:presLayoutVars>
      </dgm:prSet>
      <dgm:spPr/>
    </dgm:pt>
    <dgm:pt modelId="{A5DE2B94-A97C-4C54-BFE3-DF7F30CC9B33}" type="pres">
      <dgm:prSet presAssocID="{1D07494B-A441-4850-BD22-B8978E73FC23}" presName="dummy" presStyleCnt="0"/>
      <dgm:spPr/>
    </dgm:pt>
    <dgm:pt modelId="{394AF3B6-4850-4F0C-897C-45DB541FDA75}" type="pres">
      <dgm:prSet presAssocID="{61103458-2039-4CA7-9428-351B3C4F0944}" presName="sibTrans" presStyleLbl="sibTrans2D1" presStyleIdx="3" presStyleCnt="5" custLinFactNeighborX="521"/>
      <dgm:spPr/>
    </dgm:pt>
    <dgm:pt modelId="{28D5F32B-3484-44F8-BD97-DED7191B454B}" type="pres">
      <dgm:prSet presAssocID="{D563A9CB-1706-4F29-9A66-5BE05F6FE4DA}" presName="node" presStyleLbl="node1" presStyleIdx="4" presStyleCnt="5" custScaleX="143814" custScaleY="143814" custRadScaleRad="121866" custRadScaleInc="-13796">
        <dgm:presLayoutVars>
          <dgm:bulletEnabled val="1"/>
        </dgm:presLayoutVars>
      </dgm:prSet>
      <dgm:spPr/>
    </dgm:pt>
    <dgm:pt modelId="{604444B6-D4F9-4683-8838-C95FB42A4E6B}" type="pres">
      <dgm:prSet presAssocID="{D563A9CB-1706-4F29-9A66-5BE05F6FE4DA}" presName="dummy" presStyleCnt="0"/>
      <dgm:spPr/>
    </dgm:pt>
    <dgm:pt modelId="{A2C4D80C-D312-4B8F-9CE8-F2669B29021E}" type="pres">
      <dgm:prSet presAssocID="{7DECF1CD-920C-4FB2-894C-28BDBA17FD95}" presName="sibTrans" presStyleLbl="sibTrans2D1" presStyleIdx="4" presStyleCnt="5" custLinFactNeighborX="521"/>
      <dgm:spPr/>
    </dgm:pt>
  </dgm:ptLst>
  <dgm:cxnLst>
    <dgm:cxn modelId="{44FB8903-C917-4043-8A58-11BCD10BD3FE}" srcId="{4967215C-1A72-4231-B753-D3CE246CCEC0}" destId="{321FFDDD-E13E-4DB2-9EE0-E63A8A0EA4C3}" srcOrd="0" destOrd="0" parTransId="{DA2CDDE9-FB57-4AC0-8EF4-3B7107A87E5F}" sibTransId="{9AEDE666-C6F9-4BEA-A535-181C6374C344}"/>
    <dgm:cxn modelId="{ADB94211-4B0F-5741-8D72-E56E528E23ED}" type="presOf" srcId="{1D07494B-A441-4850-BD22-B8978E73FC23}" destId="{65816797-6C2E-4EB1-B490-CE570918564D}" srcOrd="0" destOrd="0" presId="urn:microsoft.com/office/officeart/2005/8/layout/radial6"/>
    <dgm:cxn modelId="{208E8F11-19A3-5041-ABC6-74637DE8680E}" type="presOf" srcId="{4967215C-1A72-4231-B753-D3CE246CCEC0}" destId="{B3ED1857-DEC0-4B81-A650-7304999BCB1F}" srcOrd="0" destOrd="0" presId="urn:microsoft.com/office/officeart/2005/8/layout/radial6"/>
    <dgm:cxn modelId="{489F9030-4C1F-4071-96D5-78FFBF48ED9C}" srcId="{4967215C-1A72-4231-B753-D3CE246CCEC0}" destId="{1D07494B-A441-4850-BD22-B8978E73FC23}" srcOrd="3" destOrd="0" parTransId="{07A1DE46-D49A-4632-B97A-AD6F9B8222F8}" sibTransId="{61103458-2039-4CA7-9428-351B3C4F0944}"/>
    <dgm:cxn modelId="{AEDAF75B-FD4D-7345-BC9B-36E89049D43C}" type="presOf" srcId="{D563A9CB-1706-4F29-9A66-5BE05F6FE4DA}" destId="{28D5F32B-3484-44F8-BD97-DED7191B454B}" srcOrd="0" destOrd="0" presId="urn:microsoft.com/office/officeart/2005/8/layout/radial6"/>
    <dgm:cxn modelId="{ED8EE249-8688-CF46-92FB-C71B0877F6F3}" type="presOf" srcId="{D8C0AA56-3E3B-44F7-8589-A64BF9BCDFB4}" destId="{0D9F7269-C10F-448E-B71F-27422E2AB164}" srcOrd="0" destOrd="0" presId="urn:microsoft.com/office/officeart/2005/8/layout/radial6"/>
    <dgm:cxn modelId="{BDE1994C-F382-2544-9AD9-900DD19851B9}" type="presOf" srcId="{431E47A9-D12D-4D90-ADC9-24A19AF9DE71}" destId="{A43DB056-171A-488E-8343-AEC14B9DB9A5}" srcOrd="0" destOrd="0" presId="urn:microsoft.com/office/officeart/2005/8/layout/radial6"/>
    <dgm:cxn modelId="{38530056-9CF3-9D46-A432-46082223A42C}" type="presOf" srcId="{48EB8CA9-0CD2-4905-BECB-ABFD5ED37B8B}" destId="{B6614482-3C00-4D14-BCCD-E9EC90F5058F}" srcOrd="0" destOrd="0" presId="urn:microsoft.com/office/officeart/2005/8/layout/radial6"/>
    <dgm:cxn modelId="{12658476-D831-48CE-8782-D1B62B859746}" srcId="{4967215C-1A72-4231-B753-D3CE246CCEC0}" destId="{19276BEB-411D-4435-A9B4-58E105CAD892}" srcOrd="1" destOrd="0" parTransId="{F32D2475-9CFB-472A-9C17-23F8F31B4566}" sibTransId="{D8C0AA56-3E3B-44F7-8589-A64BF9BCDFB4}"/>
    <dgm:cxn modelId="{846BD05A-310C-7D4C-9329-DFAD02F225B2}" type="presOf" srcId="{9AEDE666-C6F9-4BEA-A535-181C6374C344}" destId="{8AEAC4DC-E81E-4734-8049-BFDA2E156774}" srcOrd="0" destOrd="0" presId="urn:microsoft.com/office/officeart/2005/8/layout/radial6"/>
    <dgm:cxn modelId="{00405285-8E1F-4ACC-AC55-B4FCF1D6DDE0}" srcId="{431E47A9-D12D-4D90-ADC9-24A19AF9DE71}" destId="{4967215C-1A72-4231-B753-D3CE246CCEC0}" srcOrd="0" destOrd="0" parTransId="{81F96DCF-7BD5-491A-AB4D-288F1E00F62E}" sibTransId="{01A29E4E-997E-488D-8E6E-8E8CDEFA4A0E}"/>
    <dgm:cxn modelId="{14786487-5304-2144-A086-5FDFE9C3E590}" type="presOf" srcId="{321FFDDD-E13E-4DB2-9EE0-E63A8A0EA4C3}" destId="{374EED58-414A-4EC0-B70A-57765901FA10}" srcOrd="0" destOrd="0" presId="urn:microsoft.com/office/officeart/2005/8/layout/radial6"/>
    <dgm:cxn modelId="{008B969E-5A0C-4257-9891-233586892CAC}" srcId="{4967215C-1A72-4231-B753-D3CE246CCEC0}" destId="{D563A9CB-1706-4F29-9A66-5BE05F6FE4DA}" srcOrd="4" destOrd="0" parTransId="{12A3043E-E717-4FE8-9FBC-73D6959A9A97}" sibTransId="{7DECF1CD-920C-4FB2-894C-28BDBA17FD95}"/>
    <dgm:cxn modelId="{2C3B74C4-838C-5943-9C23-D849C01CF0F5}" type="presOf" srcId="{7DECF1CD-920C-4FB2-894C-28BDBA17FD95}" destId="{A2C4D80C-D312-4B8F-9CE8-F2669B29021E}" srcOrd="0" destOrd="0" presId="urn:microsoft.com/office/officeart/2005/8/layout/radial6"/>
    <dgm:cxn modelId="{4317DCC8-60DC-D645-BB10-BF42F522775F}" type="presOf" srcId="{61103458-2039-4CA7-9428-351B3C4F0944}" destId="{394AF3B6-4850-4F0C-897C-45DB541FDA75}" srcOrd="0" destOrd="0" presId="urn:microsoft.com/office/officeart/2005/8/layout/radial6"/>
    <dgm:cxn modelId="{BAB6A8D5-E094-4931-959C-50CEF9B5351C}" srcId="{4967215C-1A72-4231-B753-D3CE246CCEC0}" destId="{965A576C-2D00-4675-9AB4-28069665FEEE}" srcOrd="2" destOrd="0" parTransId="{20232D30-FCC8-40A5-BE9B-8F9DE1D08BF1}" sibTransId="{48EB8CA9-0CD2-4905-BECB-ABFD5ED37B8B}"/>
    <dgm:cxn modelId="{C96AAEE8-26E9-1940-9F1E-988B0EC1DBB9}" type="presOf" srcId="{965A576C-2D00-4675-9AB4-28069665FEEE}" destId="{DED5E9B5-8E12-4B1F-801C-781A8D3B660D}" srcOrd="0" destOrd="0" presId="urn:microsoft.com/office/officeart/2005/8/layout/radial6"/>
    <dgm:cxn modelId="{93257FF8-DCCE-2E4E-A2A0-E5DCE1B899FA}" type="presOf" srcId="{19276BEB-411D-4435-A9B4-58E105CAD892}" destId="{D9B95795-AF5A-49BE-BEF6-6B20BC7BC1E8}" srcOrd="0" destOrd="0" presId="urn:microsoft.com/office/officeart/2005/8/layout/radial6"/>
    <dgm:cxn modelId="{DE93C8D5-CFAA-6445-A301-35F2F6B4E4A1}" type="presParOf" srcId="{A43DB056-171A-488E-8343-AEC14B9DB9A5}" destId="{B3ED1857-DEC0-4B81-A650-7304999BCB1F}" srcOrd="0" destOrd="0" presId="urn:microsoft.com/office/officeart/2005/8/layout/radial6"/>
    <dgm:cxn modelId="{993D4195-5243-674C-B4D9-5FBBE736E477}" type="presParOf" srcId="{A43DB056-171A-488E-8343-AEC14B9DB9A5}" destId="{374EED58-414A-4EC0-B70A-57765901FA10}" srcOrd="1" destOrd="0" presId="urn:microsoft.com/office/officeart/2005/8/layout/radial6"/>
    <dgm:cxn modelId="{773B2479-07F7-5145-B9E0-C43B016ADA5B}" type="presParOf" srcId="{A43DB056-171A-488E-8343-AEC14B9DB9A5}" destId="{28B5C22C-7190-402C-9545-33FF9D3E057D}" srcOrd="2" destOrd="0" presId="urn:microsoft.com/office/officeart/2005/8/layout/radial6"/>
    <dgm:cxn modelId="{382BDE74-FC32-4C4C-9B19-A69DACD21066}" type="presParOf" srcId="{A43DB056-171A-488E-8343-AEC14B9DB9A5}" destId="{8AEAC4DC-E81E-4734-8049-BFDA2E156774}" srcOrd="3" destOrd="0" presId="urn:microsoft.com/office/officeart/2005/8/layout/radial6"/>
    <dgm:cxn modelId="{4936E641-F860-E64C-AE53-5E2A7DB093C1}" type="presParOf" srcId="{A43DB056-171A-488E-8343-AEC14B9DB9A5}" destId="{D9B95795-AF5A-49BE-BEF6-6B20BC7BC1E8}" srcOrd="4" destOrd="0" presId="urn:microsoft.com/office/officeart/2005/8/layout/radial6"/>
    <dgm:cxn modelId="{1BDAECC5-4501-3548-80EE-4A87A94C2807}" type="presParOf" srcId="{A43DB056-171A-488E-8343-AEC14B9DB9A5}" destId="{85E4C933-B03C-48AD-A3DE-1E544C3EE4D2}" srcOrd="5" destOrd="0" presId="urn:microsoft.com/office/officeart/2005/8/layout/radial6"/>
    <dgm:cxn modelId="{C6DE232D-6E5F-7F44-A465-8F5FE4683003}" type="presParOf" srcId="{A43DB056-171A-488E-8343-AEC14B9DB9A5}" destId="{0D9F7269-C10F-448E-B71F-27422E2AB164}" srcOrd="6" destOrd="0" presId="urn:microsoft.com/office/officeart/2005/8/layout/radial6"/>
    <dgm:cxn modelId="{CBAA4683-F3DD-6E40-ABEF-BD1F420407C0}" type="presParOf" srcId="{A43DB056-171A-488E-8343-AEC14B9DB9A5}" destId="{DED5E9B5-8E12-4B1F-801C-781A8D3B660D}" srcOrd="7" destOrd="0" presId="urn:microsoft.com/office/officeart/2005/8/layout/radial6"/>
    <dgm:cxn modelId="{2ABB358C-5DDF-324B-AEF7-3021B37B6052}" type="presParOf" srcId="{A43DB056-171A-488E-8343-AEC14B9DB9A5}" destId="{E6A8F301-3E3D-48ED-ACD0-347DA0F21C50}" srcOrd="8" destOrd="0" presId="urn:microsoft.com/office/officeart/2005/8/layout/radial6"/>
    <dgm:cxn modelId="{095D7B7B-27B9-EE4D-BAAB-2490FEEDB2CD}" type="presParOf" srcId="{A43DB056-171A-488E-8343-AEC14B9DB9A5}" destId="{B6614482-3C00-4D14-BCCD-E9EC90F5058F}" srcOrd="9" destOrd="0" presId="urn:microsoft.com/office/officeart/2005/8/layout/radial6"/>
    <dgm:cxn modelId="{D2B621E1-F6E5-5E4F-99B3-6EDAF4FA1F3C}" type="presParOf" srcId="{A43DB056-171A-488E-8343-AEC14B9DB9A5}" destId="{65816797-6C2E-4EB1-B490-CE570918564D}" srcOrd="10" destOrd="0" presId="urn:microsoft.com/office/officeart/2005/8/layout/radial6"/>
    <dgm:cxn modelId="{44746CF8-14DD-8A4D-BE56-DF8AC7A21A19}" type="presParOf" srcId="{A43DB056-171A-488E-8343-AEC14B9DB9A5}" destId="{A5DE2B94-A97C-4C54-BFE3-DF7F30CC9B33}" srcOrd="11" destOrd="0" presId="urn:microsoft.com/office/officeart/2005/8/layout/radial6"/>
    <dgm:cxn modelId="{43613058-DD1C-7640-B124-0917030A5518}" type="presParOf" srcId="{A43DB056-171A-488E-8343-AEC14B9DB9A5}" destId="{394AF3B6-4850-4F0C-897C-45DB541FDA75}" srcOrd="12" destOrd="0" presId="urn:microsoft.com/office/officeart/2005/8/layout/radial6"/>
    <dgm:cxn modelId="{2CBDFC59-222D-C54D-A25C-871A69D0AB61}" type="presParOf" srcId="{A43DB056-171A-488E-8343-AEC14B9DB9A5}" destId="{28D5F32B-3484-44F8-BD97-DED7191B454B}" srcOrd="13" destOrd="0" presId="urn:microsoft.com/office/officeart/2005/8/layout/radial6"/>
    <dgm:cxn modelId="{DC618F17-2E45-794E-9A10-646275F4FD64}" type="presParOf" srcId="{A43DB056-171A-488E-8343-AEC14B9DB9A5}" destId="{604444B6-D4F9-4683-8838-C95FB42A4E6B}" srcOrd="14" destOrd="0" presId="urn:microsoft.com/office/officeart/2005/8/layout/radial6"/>
    <dgm:cxn modelId="{ACA5C043-7E51-2C47-ABEB-AEBCD6750834}" type="presParOf" srcId="{A43DB056-171A-488E-8343-AEC14B9DB9A5}" destId="{A2C4D80C-D312-4B8F-9CE8-F2669B29021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49227C-5CBD-48BA-AC9D-FB95EFBB000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230CBC36-CFF1-46D6-B287-A1F53FCBB447}">
      <dgm:prSet phldrT="[Texte]"/>
      <dgm:spPr>
        <a:solidFill>
          <a:srgbClr val="313E56"/>
        </a:solidFill>
        <a:ln>
          <a:noFill/>
        </a:ln>
      </dgm:spPr>
      <dgm:t>
        <a:bodyPr/>
        <a:lstStyle/>
        <a:p>
          <a:r>
            <a:rPr lang="fr-FR" dirty="0"/>
            <a:t>Energie</a:t>
          </a:r>
        </a:p>
      </dgm:t>
    </dgm:pt>
    <dgm:pt modelId="{BC5488F1-4FA0-4D76-AD80-5EDEE8EA9C86}" type="parTrans" cxnId="{DC218274-9F86-4F17-A99F-36241C92BC36}">
      <dgm:prSet/>
      <dgm:spPr/>
      <dgm:t>
        <a:bodyPr/>
        <a:lstStyle/>
        <a:p>
          <a:endParaRPr lang="fr-FR"/>
        </a:p>
      </dgm:t>
    </dgm:pt>
    <dgm:pt modelId="{A8B8F9D1-6BD9-48DF-BF69-C04A29921FF3}" type="sibTrans" cxnId="{DC218274-9F86-4F17-A99F-36241C92BC36}">
      <dgm:prSet/>
      <dgm:spPr>
        <a:solidFill>
          <a:srgbClr val="313E56"/>
        </a:solidFill>
        <a:ln>
          <a:noFill/>
          <a:prstDash val="sysDash"/>
        </a:ln>
      </dgm:spPr>
      <dgm:t>
        <a:bodyPr/>
        <a:lstStyle/>
        <a:p>
          <a:endParaRPr lang="fr-FR"/>
        </a:p>
      </dgm:t>
    </dgm:pt>
    <dgm:pt modelId="{DAF8B011-BA85-4E37-8810-7D14C8B42117}">
      <dgm:prSet phldrT="[Texte]"/>
      <dgm:spPr>
        <a:solidFill>
          <a:srgbClr val="C43771"/>
        </a:solidFill>
        <a:ln>
          <a:noFill/>
        </a:ln>
      </dgm:spPr>
      <dgm:t>
        <a:bodyPr/>
        <a:lstStyle/>
        <a:p>
          <a:r>
            <a:rPr lang="fr-FR" dirty="0"/>
            <a:t>Humanités</a:t>
          </a:r>
        </a:p>
      </dgm:t>
    </dgm:pt>
    <dgm:pt modelId="{DCDB457B-78FC-4397-8BBE-DE08823BE781}" type="parTrans" cxnId="{A6025EC3-00B8-4044-8562-1E08EE4CBB06}">
      <dgm:prSet/>
      <dgm:spPr/>
      <dgm:t>
        <a:bodyPr/>
        <a:lstStyle/>
        <a:p>
          <a:endParaRPr lang="fr-FR"/>
        </a:p>
      </dgm:t>
    </dgm:pt>
    <dgm:pt modelId="{2F73E52A-2E17-4C11-980B-2A7C2EFA8974}" type="sibTrans" cxnId="{A6025EC3-00B8-4044-8562-1E08EE4CBB06}">
      <dgm:prSet/>
      <dgm:spPr/>
      <dgm:t>
        <a:bodyPr/>
        <a:lstStyle/>
        <a:p>
          <a:endParaRPr lang="fr-FR"/>
        </a:p>
      </dgm:t>
    </dgm:pt>
    <dgm:pt modelId="{E78A2FE1-1742-4E63-B5B6-BDC149200AAA}">
      <dgm:prSet phldrT="[Texte]"/>
      <dgm:spPr>
        <a:solidFill>
          <a:srgbClr val="EA9534"/>
        </a:solidFill>
        <a:ln>
          <a:noFill/>
        </a:ln>
      </dgm:spPr>
      <dgm:t>
        <a:bodyPr/>
        <a:lstStyle/>
        <a:p>
          <a:r>
            <a:rPr lang="fr-FR" dirty="0"/>
            <a:t>Santé et sciences de la vie</a:t>
          </a:r>
        </a:p>
      </dgm:t>
    </dgm:pt>
    <dgm:pt modelId="{6ECF02DD-41F1-4E9F-AF09-C73BCEA89144}" type="parTrans" cxnId="{C51BC0B1-5556-4728-BE72-F05EAB11774C}">
      <dgm:prSet/>
      <dgm:spPr/>
      <dgm:t>
        <a:bodyPr/>
        <a:lstStyle/>
        <a:p>
          <a:endParaRPr lang="fr-FR"/>
        </a:p>
      </dgm:t>
    </dgm:pt>
    <dgm:pt modelId="{3F08A4FE-E967-4555-9FC0-9BA5B40CDD8F}" type="sibTrans" cxnId="{C51BC0B1-5556-4728-BE72-F05EAB11774C}">
      <dgm:prSet/>
      <dgm:spPr/>
      <dgm:t>
        <a:bodyPr/>
        <a:lstStyle/>
        <a:p>
          <a:endParaRPr lang="fr-FR"/>
        </a:p>
      </dgm:t>
    </dgm:pt>
    <dgm:pt modelId="{5CD9228D-E4E1-46F6-9375-4506D8CBDED5}">
      <dgm:prSet phldrT="[Texte]"/>
      <dgm:spPr>
        <a:solidFill>
          <a:srgbClr val="0097AA"/>
        </a:solidFill>
        <a:ln>
          <a:noFill/>
        </a:ln>
      </dgm:spPr>
      <dgm:t>
        <a:bodyPr/>
        <a:lstStyle/>
        <a:p>
          <a:r>
            <a:rPr lang="fr-FR" dirty="0"/>
            <a:t>Sciences et technologies avancées</a:t>
          </a:r>
        </a:p>
      </dgm:t>
    </dgm:pt>
    <dgm:pt modelId="{E64E1408-99B4-4608-A805-1B584B968529}" type="parTrans" cxnId="{80F94511-2C8D-4AC1-88BE-EA710F608EFB}">
      <dgm:prSet/>
      <dgm:spPr/>
      <dgm:t>
        <a:bodyPr/>
        <a:lstStyle/>
        <a:p>
          <a:endParaRPr lang="fr-FR"/>
        </a:p>
      </dgm:t>
    </dgm:pt>
    <dgm:pt modelId="{C1087FCC-1A99-4551-99D6-962EDDD3C452}" type="sibTrans" cxnId="{80F94511-2C8D-4AC1-88BE-EA710F608EFB}">
      <dgm:prSet/>
      <dgm:spPr/>
      <dgm:t>
        <a:bodyPr/>
        <a:lstStyle/>
        <a:p>
          <a:endParaRPr lang="fr-FR"/>
        </a:p>
      </dgm:t>
    </dgm:pt>
    <dgm:pt modelId="{1CAE5BB9-5192-4D9C-9C6B-A8C70831BE07}">
      <dgm:prSet phldrT="[Texte]"/>
      <dgm:spPr>
        <a:solidFill>
          <a:srgbClr val="71B34D"/>
        </a:solidFill>
        <a:ln>
          <a:noFill/>
        </a:ln>
      </dgm:spPr>
      <dgm:t>
        <a:bodyPr/>
        <a:lstStyle/>
        <a:p>
          <a:r>
            <a:rPr lang="fr-FR" dirty="0"/>
            <a:t>Environnement</a:t>
          </a:r>
        </a:p>
      </dgm:t>
    </dgm:pt>
    <dgm:pt modelId="{217B6FBC-747A-42FC-936C-0F26982D8DF1}" type="parTrans" cxnId="{DBF6330B-3DB2-484B-BC24-C848B422F46B}">
      <dgm:prSet/>
      <dgm:spPr/>
      <dgm:t>
        <a:bodyPr/>
        <a:lstStyle/>
        <a:p>
          <a:endParaRPr lang="fr-FR"/>
        </a:p>
      </dgm:t>
    </dgm:pt>
    <dgm:pt modelId="{E6DA2B98-71FF-4D3F-B723-46DDA758B40F}" type="sibTrans" cxnId="{DBF6330B-3DB2-484B-BC24-C848B422F46B}">
      <dgm:prSet/>
      <dgm:spPr/>
      <dgm:t>
        <a:bodyPr/>
        <a:lstStyle/>
        <a:p>
          <a:endParaRPr lang="fr-FR"/>
        </a:p>
      </dgm:t>
    </dgm:pt>
    <dgm:pt modelId="{1C3B7BD5-8DF3-409E-85F7-5E9475BBF53E}" type="pres">
      <dgm:prSet presAssocID="{F449227C-5CBD-48BA-AC9D-FB95EFBB0002}" presName="Name0" presStyleCnt="0">
        <dgm:presLayoutVars>
          <dgm:chMax val="7"/>
          <dgm:chPref val="7"/>
          <dgm:dir/>
        </dgm:presLayoutVars>
      </dgm:prSet>
      <dgm:spPr/>
    </dgm:pt>
    <dgm:pt modelId="{9FEBDCF1-72CF-4A78-9556-EC3BE4562C87}" type="pres">
      <dgm:prSet presAssocID="{F449227C-5CBD-48BA-AC9D-FB95EFBB0002}" presName="Name1" presStyleCnt="0"/>
      <dgm:spPr/>
    </dgm:pt>
    <dgm:pt modelId="{5E6CF3FB-D8BE-4C91-B3A6-21776C55C080}" type="pres">
      <dgm:prSet presAssocID="{F449227C-5CBD-48BA-AC9D-FB95EFBB0002}" presName="cycle" presStyleCnt="0"/>
      <dgm:spPr/>
    </dgm:pt>
    <dgm:pt modelId="{771B28B9-549E-453D-AF1D-4E99C705A705}" type="pres">
      <dgm:prSet presAssocID="{F449227C-5CBD-48BA-AC9D-FB95EFBB0002}" presName="srcNode" presStyleLbl="node1" presStyleIdx="0" presStyleCnt="5"/>
      <dgm:spPr/>
    </dgm:pt>
    <dgm:pt modelId="{1BC86807-B728-4169-805D-818D111BCF6F}" type="pres">
      <dgm:prSet presAssocID="{F449227C-5CBD-48BA-AC9D-FB95EFBB0002}" presName="conn" presStyleLbl="parChTrans1D2" presStyleIdx="0" presStyleCnt="1"/>
      <dgm:spPr/>
    </dgm:pt>
    <dgm:pt modelId="{219ED6E4-7DE9-4368-B294-6DC24B1DC25E}" type="pres">
      <dgm:prSet presAssocID="{F449227C-5CBD-48BA-AC9D-FB95EFBB0002}" presName="extraNode" presStyleLbl="node1" presStyleIdx="0" presStyleCnt="5"/>
      <dgm:spPr/>
    </dgm:pt>
    <dgm:pt modelId="{D8A8E4A9-F1A7-4B8D-ADB5-CDBAC870FACE}" type="pres">
      <dgm:prSet presAssocID="{F449227C-5CBD-48BA-AC9D-FB95EFBB0002}" presName="dstNode" presStyleLbl="node1" presStyleIdx="0" presStyleCnt="5"/>
      <dgm:spPr/>
    </dgm:pt>
    <dgm:pt modelId="{420ABB74-71B0-45BC-A486-51A563B02463}" type="pres">
      <dgm:prSet presAssocID="{230CBC36-CFF1-46D6-B287-A1F53FCBB447}" presName="text_1" presStyleLbl="node1" presStyleIdx="0" presStyleCnt="5" custScaleX="100879">
        <dgm:presLayoutVars>
          <dgm:bulletEnabled val="1"/>
        </dgm:presLayoutVars>
      </dgm:prSet>
      <dgm:spPr/>
    </dgm:pt>
    <dgm:pt modelId="{B6CF4BE3-6119-4BD4-90C6-608A8457D365}" type="pres">
      <dgm:prSet presAssocID="{230CBC36-CFF1-46D6-B287-A1F53FCBB447}" presName="accent_1" presStyleCnt="0"/>
      <dgm:spPr/>
    </dgm:pt>
    <dgm:pt modelId="{59157DCD-5125-4BAE-B382-86C8332455A4}" type="pres">
      <dgm:prSet presAssocID="{230CBC36-CFF1-46D6-B287-A1F53FCBB447}" presName="accentRepeatNode" presStyleLbl="solidFgAcc1" presStyleIdx="0" presStyleCnt="5" custScaleX="71246" custScaleY="71246"/>
      <dgm:spPr>
        <a:ln w="76200" cmpd="sng">
          <a:solidFill>
            <a:srgbClr val="313E56"/>
          </a:solidFill>
        </a:ln>
      </dgm:spPr>
    </dgm:pt>
    <dgm:pt modelId="{DB1ED934-5639-EE4C-96CD-B740F8328780}" type="pres">
      <dgm:prSet presAssocID="{E78A2FE1-1742-4E63-B5B6-BDC149200AAA}" presName="text_2" presStyleLbl="node1" presStyleIdx="1" presStyleCnt="5">
        <dgm:presLayoutVars>
          <dgm:bulletEnabled val="1"/>
        </dgm:presLayoutVars>
      </dgm:prSet>
      <dgm:spPr/>
    </dgm:pt>
    <dgm:pt modelId="{868C0BB7-E0D2-F047-9346-192388F3133B}" type="pres">
      <dgm:prSet presAssocID="{E78A2FE1-1742-4E63-B5B6-BDC149200AAA}" presName="accent_2" presStyleCnt="0"/>
      <dgm:spPr/>
    </dgm:pt>
    <dgm:pt modelId="{8B54EB74-BA70-4E3E-8208-A9E197434EE6}" type="pres">
      <dgm:prSet presAssocID="{E78A2FE1-1742-4E63-B5B6-BDC149200AAA}" presName="accentRepeatNode" presStyleLbl="solidFgAcc1" presStyleIdx="1" presStyleCnt="5" custScaleX="71246" custScaleY="71246"/>
      <dgm:spPr>
        <a:ln w="76200" cmpd="sng">
          <a:solidFill>
            <a:srgbClr val="EA9534"/>
          </a:solidFill>
        </a:ln>
      </dgm:spPr>
    </dgm:pt>
    <dgm:pt modelId="{4C46185F-A93E-2A4B-BB49-CBC96FA6D522}" type="pres">
      <dgm:prSet presAssocID="{1CAE5BB9-5192-4D9C-9C6B-A8C70831BE07}" presName="text_3" presStyleLbl="node1" presStyleIdx="2" presStyleCnt="5">
        <dgm:presLayoutVars>
          <dgm:bulletEnabled val="1"/>
        </dgm:presLayoutVars>
      </dgm:prSet>
      <dgm:spPr/>
    </dgm:pt>
    <dgm:pt modelId="{1AFBC53B-E12D-2448-BC7F-448AD49AB700}" type="pres">
      <dgm:prSet presAssocID="{1CAE5BB9-5192-4D9C-9C6B-A8C70831BE07}" presName="accent_3" presStyleCnt="0"/>
      <dgm:spPr/>
    </dgm:pt>
    <dgm:pt modelId="{427AA2A6-6C68-4940-9077-18BA45127E2C}" type="pres">
      <dgm:prSet presAssocID="{1CAE5BB9-5192-4D9C-9C6B-A8C70831BE07}" presName="accentRepeatNode" presStyleLbl="solidFgAcc1" presStyleIdx="2" presStyleCnt="5" custScaleX="71246" custScaleY="71246"/>
      <dgm:spPr>
        <a:ln w="76200" cmpd="sng">
          <a:solidFill>
            <a:srgbClr val="71B34D"/>
          </a:solidFill>
        </a:ln>
      </dgm:spPr>
    </dgm:pt>
    <dgm:pt modelId="{E172AC88-D855-064C-8CAF-1710133F17D5}" type="pres">
      <dgm:prSet presAssocID="{5CD9228D-E4E1-46F6-9375-4506D8CBDED5}" presName="text_4" presStyleLbl="node1" presStyleIdx="3" presStyleCnt="5">
        <dgm:presLayoutVars>
          <dgm:bulletEnabled val="1"/>
        </dgm:presLayoutVars>
      </dgm:prSet>
      <dgm:spPr/>
    </dgm:pt>
    <dgm:pt modelId="{DC5499A2-9257-9F42-BD38-141AE757533C}" type="pres">
      <dgm:prSet presAssocID="{5CD9228D-E4E1-46F6-9375-4506D8CBDED5}" presName="accent_4" presStyleCnt="0"/>
      <dgm:spPr/>
    </dgm:pt>
    <dgm:pt modelId="{3E9E2C7B-8261-4520-AF7F-BA13CF128032}" type="pres">
      <dgm:prSet presAssocID="{5CD9228D-E4E1-46F6-9375-4506D8CBDED5}" presName="accentRepeatNode" presStyleLbl="solidFgAcc1" presStyleIdx="3" presStyleCnt="5" custScaleX="71246" custScaleY="71246"/>
      <dgm:spPr>
        <a:ln w="76200" cmpd="sng">
          <a:solidFill>
            <a:srgbClr val="0097AA"/>
          </a:solidFill>
        </a:ln>
      </dgm:spPr>
    </dgm:pt>
    <dgm:pt modelId="{8BF3C4EB-543E-8A43-A66D-34E005D6702A}" type="pres">
      <dgm:prSet presAssocID="{DAF8B011-BA85-4E37-8810-7D14C8B42117}" presName="text_5" presStyleLbl="node1" presStyleIdx="4" presStyleCnt="5">
        <dgm:presLayoutVars>
          <dgm:bulletEnabled val="1"/>
        </dgm:presLayoutVars>
      </dgm:prSet>
      <dgm:spPr/>
    </dgm:pt>
    <dgm:pt modelId="{E6A1C8F5-52B0-9446-B8C1-DB24A61A2DB5}" type="pres">
      <dgm:prSet presAssocID="{DAF8B011-BA85-4E37-8810-7D14C8B42117}" presName="accent_5" presStyleCnt="0"/>
      <dgm:spPr/>
    </dgm:pt>
    <dgm:pt modelId="{432B4092-C3BF-4B4A-A9CD-E3B77FBC93A4}" type="pres">
      <dgm:prSet presAssocID="{DAF8B011-BA85-4E37-8810-7D14C8B42117}" presName="accentRepeatNode" presStyleLbl="solidFgAcc1" presStyleIdx="4" presStyleCnt="5" custScaleX="71246" custScaleY="71246"/>
      <dgm:spPr>
        <a:ln w="76200" cmpd="sng">
          <a:solidFill>
            <a:srgbClr val="C43771"/>
          </a:solidFill>
        </a:ln>
      </dgm:spPr>
    </dgm:pt>
  </dgm:ptLst>
  <dgm:cxnLst>
    <dgm:cxn modelId="{DBF6330B-3DB2-484B-BC24-C848B422F46B}" srcId="{F449227C-5CBD-48BA-AC9D-FB95EFBB0002}" destId="{1CAE5BB9-5192-4D9C-9C6B-A8C70831BE07}" srcOrd="2" destOrd="0" parTransId="{217B6FBC-747A-42FC-936C-0F26982D8DF1}" sibTransId="{E6DA2B98-71FF-4D3F-B723-46DDA758B40F}"/>
    <dgm:cxn modelId="{80F94511-2C8D-4AC1-88BE-EA710F608EFB}" srcId="{F449227C-5CBD-48BA-AC9D-FB95EFBB0002}" destId="{5CD9228D-E4E1-46F6-9375-4506D8CBDED5}" srcOrd="3" destOrd="0" parTransId="{E64E1408-99B4-4608-A805-1B584B968529}" sibTransId="{C1087FCC-1A99-4551-99D6-962EDDD3C452}"/>
    <dgm:cxn modelId="{46DA5B2C-ED03-CB4B-8CDE-FEE4E8C1FE86}" type="presOf" srcId="{A8B8F9D1-6BD9-48DF-BF69-C04A29921FF3}" destId="{1BC86807-B728-4169-805D-818D111BCF6F}" srcOrd="0" destOrd="0" presId="urn:microsoft.com/office/officeart/2008/layout/VerticalCurvedList"/>
    <dgm:cxn modelId="{1B55F730-63B2-6A40-B42F-4B69E146EE44}" type="presOf" srcId="{E78A2FE1-1742-4E63-B5B6-BDC149200AAA}" destId="{DB1ED934-5639-EE4C-96CD-B740F8328780}" srcOrd="0" destOrd="0" presId="urn:microsoft.com/office/officeart/2008/layout/VerticalCurvedList"/>
    <dgm:cxn modelId="{E15A214E-07B9-C744-B71F-41723A74EE94}" type="presOf" srcId="{F449227C-5CBD-48BA-AC9D-FB95EFBB0002}" destId="{1C3B7BD5-8DF3-409E-85F7-5E9475BBF53E}" srcOrd="0" destOrd="0" presId="urn:microsoft.com/office/officeart/2008/layout/VerticalCurvedList"/>
    <dgm:cxn modelId="{DC218274-9F86-4F17-A99F-36241C92BC36}" srcId="{F449227C-5CBD-48BA-AC9D-FB95EFBB0002}" destId="{230CBC36-CFF1-46D6-B287-A1F53FCBB447}" srcOrd="0" destOrd="0" parTransId="{BC5488F1-4FA0-4D76-AD80-5EDEE8EA9C86}" sibTransId="{A8B8F9D1-6BD9-48DF-BF69-C04A29921FF3}"/>
    <dgm:cxn modelId="{C8318C55-A65F-CF45-BA90-8A5EBA1522AF}" type="presOf" srcId="{DAF8B011-BA85-4E37-8810-7D14C8B42117}" destId="{8BF3C4EB-543E-8A43-A66D-34E005D6702A}" srcOrd="0" destOrd="0" presId="urn:microsoft.com/office/officeart/2008/layout/VerticalCurvedList"/>
    <dgm:cxn modelId="{46725EA7-E395-A946-88F7-B55AC5A29EE2}" type="presOf" srcId="{1CAE5BB9-5192-4D9C-9C6B-A8C70831BE07}" destId="{4C46185F-A93E-2A4B-BB49-CBC96FA6D522}" srcOrd="0" destOrd="0" presId="urn:microsoft.com/office/officeart/2008/layout/VerticalCurvedList"/>
    <dgm:cxn modelId="{C51BC0B1-5556-4728-BE72-F05EAB11774C}" srcId="{F449227C-5CBD-48BA-AC9D-FB95EFBB0002}" destId="{E78A2FE1-1742-4E63-B5B6-BDC149200AAA}" srcOrd="1" destOrd="0" parTransId="{6ECF02DD-41F1-4E9F-AF09-C73BCEA89144}" sibTransId="{3F08A4FE-E967-4555-9FC0-9BA5B40CDD8F}"/>
    <dgm:cxn modelId="{40409AB5-9663-AD4F-B656-04E1C87F6009}" type="presOf" srcId="{5CD9228D-E4E1-46F6-9375-4506D8CBDED5}" destId="{E172AC88-D855-064C-8CAF-1710133F17D5}" srcOrd="0" destOrd="0" presId="urn:microsoft.com/office/officeart/2008/layout/VerticalCurvedList"/>
    <dgm:cxn modelId="{A6025EC3-00B8-4044-8562-1E08EE4CBB06}" srcId="{F449227C-5CBD-48BA-AC9D-FB95EFBB0002}" destId="{DAF8B011-BA85-4E37-8810-7D14C8B42117}" srcOrd="4" destOrd="0" parTransId="{DCDB457B-78FC-4397-8BBE-DE08823BE781}" sibTransId="{2F73E52A-2E17-4C11-980B-2A7C2EFA8974}"/>
    <dgm:cxn modelId="{5E4AA1D2-68E9-D84B-B34A-266C58A2A055}" type="presOf" srcId="{230CBC36-CFF1-46D6-B287-A1F53FCBB447}" destId="{420ABB74-71B0-45BC-A486-51A563B02463}" srcOrd="0" destOrd="0" presId="urn:microsoft.com/office/officeart/2008/layout/VerticalCurvedList"/>
    <dgm:cxn modelId="{30C3A597-91D3-FF4D-BD9A-922055F2436A}" type="presParOf" srcId="{1C3B7BD5-8DF3-409E-85F7-5E9475BBF53E}" destId="{9FEBDCF1-72CF-4A78-9556-EC3BE4562C87}" srcOrd="0" destOrd="0" presId="urn:microsoft.com/office/officeart/2008/layout/VerticalCurvedList"/>
    <dgm:cxn modelId="{0A16A34A-F036-364A-8B83-2702FC32A589}" type="presParOf" srcId="{9FEBDCF1-72CF-4A78-9556-EC3BE4562C87}" destId="{5E6CF3FB-D8BE-4C91-B3A6-21776C55C080}" srcOrd="0" destOrd="0" presId="urn:microsoft.com/office/officeart/2008/layout/VerticalCurvedList"/>
    <dgm:cxn modelId="{D45833F1-25D7-9240-B708-9DC9AB1EA5BD}" type="presParOf" srcId="{5E6CF3FB-D8BE-4C91-B3A6-21776C55C080}" destId="{771B28B9-549E-453D-AF1D-4E99C705A705}" srcOrd="0" destOrd="0" presId="urn:microsoft.com/office/officeart/2008/layout/VerticalCurvedList"/>
    <dgm:cxn modelId="{58CFB203-A6C1-E644-A0F4-B229BA3D5983}" type="presParOf" srcId="{5E6CF3FB-D8BE-4C91-B3A6-21776C55C080}" destId="{1BC86807-B728-4169-805D-818D111BCF6F}" srcOrd="1" destOrd="0" presId="urn:microsoft.com/office/officeart/2008/layout/VerticalCurvedList"/>
    <dgm:cxn modelId="{DB5DC418-FFDF-5A4F-B099-4A1692D69C04}" type="presParOf" srcId="{5E6CF3FB-D8BE-4C91-B3A6-21776C55C080}" destId="{219ED6E4-7DE9-4368-B294-6DC24B1DC25E}" srcOrd="2" destOrd="0" presId="urn:microsoft.com/office/officeart/2008/layout/VerticalCurvedList"/>
    <dgm:cxn modelId="{66806518-AC77-5A4F-BED5-5A59ABA3A11E}" type="presParOf" srcId="{5E6CF3FB-D8BE-4C91-B3A6-21776C55C080}" destId="{D8A8E4A9-F1A7-4B8D-ADB5-CDBAC870FACE}" srcOrd="3" destOrd="0" presId="urn:microsoft.com/office/officeart/2008/layout/VerticalCurvedList"/>
    <dgm:cxn modelId="{492D5F3F-3213-D54C-83AC-1D3639E979B6}" type="presParOf" srcId="{9FEBDCF1-72CF-4A78-9556-EC3BE4562C87}" destId="{420ABB74-71B0-45BC-A486-51A563B02463}" srcOrd="1" destOrd="0" presId="urn:microsoft.com/office/officeart/2008/layout/VerticalCurvedList"/>
    <dgm:cxn modelId="{8FED1B4B-3DC8-1544-8BD2-A06D78E35035}" type="presParOf" srcId="{9FEBDCF1-72CF-4A78-9556-EC3BE4562C87}" destId="{B6CF4BE3-6119-4BD4-90C6-608A8457D365}" srcOrd="2" destOrd="0" presId="urn:microsoft.com/office/officeart/2008/layout/VerticalCurvedList"/>
    <dgm:cxn modelId="{32C7B172-6D14-924C-B1E8-0B8292E3B049}" type="presParOf" srcId="{B6CF4BE3-6119-4BD4-90C6-608A8457D365}" destId="{59157DCD-5125-4BAE-B382-86C8332455A4}" srcOrd="0" destOrd="0" presId="urn:microsoft.com/office/officeart/2008/layout/VerticalCurvedList"/>
    <dgm:cxn modelId="{B0E13D98-DADA-274F-80B0-E5E076E3BD71}" type="presParOf" srcId="{9FEBDCF1-72CF-4A78-9556-EC3BE4562C87}" destId="{DB1ED934-5639-EE4C-96CD-B740F8328780}" srcOrd="3" destOrd="0" presId="urn:microsoft.com/office/officeart/2008/layout/VerticalCurvedList"/>
    <dgm:cxn modelId="{1FD6CAC5-1786-8C48-A15C-B88949D45FC3}" type="presParOf" srcId="{9FEBDCF1-72CF-4A78-9556-EC3BE4562C87}" destId="{868C0BB7-E0D2-F047-9346-192388F3133B}" srcOrd="4" destOrd="0" presId="urn:microsoft.com/office/officeart/2008/layout/VerticalCurvedList"/>
    <dgm:cxn modelId="{D25C104D-E84E-844B-87B2-E7971048E28C}" type="presParOf" srcId="{868C0BB7-E0D2-F047-9346-192388F3133B}" destId="{8B54EB74-BA70-4E3E-8208-A9E197434EE6}" srcOrd="0" destOrd="0" presId="urn:microsoft.com/office/officeart/2008/layout/VerticalCurvedList"/>
    <dgm:cxn modelId="{C6C0D9CC-9BA1-0144-9216-D55BCE2E9FDA}" type="presParOf" srcId="{9FEBDCF1-72CF-4A78-9556-EC3BE4562C87}" destId="{4C46185F-A93E-2A4B-BB49-CBC96FA6D522}" srcOrd="5" destOrd="0" presId="urn:microsoft.com/office/officeart/2008/layout/VerticalCurvedList"/>
    <dgm:cxn modelId="{8ED68CBF-F8FE-2E42-9D2A-6794F05C6024}" type="presParOf" srcId="{9FEBDCF1-72CF-4A78-9556-EC3BE4562C87}" destId="{1AFBC53B-E12D-2448-BC7F-448AD49AB700}" srcOrd="6" destOrd="0" presId="urn:microsoft.com/office/officeart/2008/layout/VerticalCurvedList"/>
    <dgm:cxn modelId="{1A324D4D-6FDC-E94B-9CDD-D39847829381}" type="presParOf" srcId="{1AFBC53B-E12D-2448-BC7F-448AD49AB700}" destId="{427AA2A6-6C68-4940-9077-18BA45127E2C}" srcOrd="0" destOrd="0" presId="urn:microsoft.com/office/officeart/2008/layout/VerticalCurvedList"/>
    <dgm:cxn modelId="{B8C71C99-87EC-D348-AB2F-4E1F0BE86B1F}" type="presParOf" srcId="{9FEBDCF1-72CF-4A78-9556-EC3BE4562C87}" destId="{E172AC88-D855-064C-8CAF-1710133F17D5}" srcOrd="7" destOrd="0" presId="urn:microsoft.com/office/officeart/2008/layout/VerticalCurvedList"/>
    <dgm:cxn modelId="{70097AEF-7A61-4549-B56B-A40E9CE9920A}" type="presParOf" srcId="{9FEBDCF1-72CF-4A78-9556-EC3BE4562C87}" destId="{DC5499A2-9257-9F42-BD38-141AE757533C}" srcOrd="8" destOrd="0" presId="urn:microsoft.com/office/officeart/2008/layout/VerticalCurvedList"/>
    <dgm:cxn modelId="{5D80572B-534C-C948-9617-7F13C8E69EAE}" type="presParOf" srcId="{DC5499A2-9257-9F42-BD38-141AE757533C}" destId="{3E9E2C7B-8261-4520-AF7F-BA13CF128032}" srcOrd="0" destOrd="0" presId="urn:microsoft.com/office/officeart/2008/layout/VerticalCurvedList"/>
    <dgm:cxn modelId="{8B926A4D-7016-694B-B3EB-4EC7728DBFF2}" type="presParOf" srcId="{9FEBDCF1-72CF-4A78-9556-EC3BE4562C87}" destId="{8BF3C4EB-543E-8A43-A66D-34E005D6702A}" srcOrd="9" destOrd="0" presId="urn:microsoft.com/office/officeart/2008/layout/VerticalCurvedList"/>
    <dgm:cxn modelId="{72CCAE11-A40C-2643-9AD1-9C691479725B}" type="presParOf" srcId="{9FEBDCF1-72CF-4A78-9556-EC3BE4562C87}" destId="{E6A1C8F5-52B0-9446-B8C1-DB24A61A2DB5}" srcOrd="10" destOrd="0" presId="urn:microsoft.com/office/officeart/2008/layout/VerticalCurvedList"/>
    <dgm:cxn modelId="{6FF7756D-A1B0-154C-B346-7B92361573AA}" type="presParOf" srcId="{E6A1C8F5-52B0-9446-B8C1-DB24A61A2DB5}" destId="{432B4092-C3BF-4B4A-A9CD-E3B77FBC93A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CA45F8-A4F9-4A29-958B-488F9245C05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382F7606-B425-49AE-8A2A-9898DA7E1AF0}">
      <dgm:prSet phldrT="[Texte]" phldr="1"/>
      <dgm:spPr>
        <a:solidFill>
          <a:schemeClr val="bg1"/>
        </a:solidFill>
      </dgm:spPr>
      <dgm:t>
        <a:bodyPr/>
        <a:lstStyle/>
        <a:p>
          <a:endParaRPr lang="fr-FR" dirty="0"/>
        </a:p>
      </dgm:t>
    </dgm:pt>
    <dgm:pt modelId="{9C5637A9-BA7B-44A2-A914-8A60C1FDEFA1}" type="parTrans" cxnId="{00602259-F530-46E7-B5A7-F47562EEBFF1}">
      <dgm:prSet/>
      <dgm:spPr/>
      <dgm:t>
        <a:bodyPr/>
        <a:lstStyle/>
        <a:p>
          <a:endParaRPr lang="fr-FR"/>
        </a:p>
      </dgm:t>
    </dgm:pt>
    <dgm:pt modelId="{CDAF5F47-CEC0-4297-8509-E38F037E1651}" type="sibTrans" cxnId="{00602259-F530-46E7-B5A7-F47562EEBFF1}">
      <dgm:prSet/>
      <dgm:spPr/>
      <dgm:t>
        <a:bodyPr/>
        <a:lstStyle/>
        <a:p>
          <a:endParaRPr lang="fr-FR"/>
        </a:p>
      </dgm:t>
    </dgm:pt>
    <dgm:pt modelId="{F522B34B-3E40-400C-B1F9-9B049E309AB2}">
      <dgm:prSet phldrT="[Texte]" phldr="1"/>
      <dgm:spPr>
        <a:solidFill>
          <a:schemeClr val="bg1"/>
        </a:solidFill>
      </dgm:spPr>
      <dgm:t>
        <a:bodyPr/>
        <a:lstStyle/>
        <a:p>
          <a:endParaRPr lang="fr-FR" dirty="0"/>
        </a:p>
      </dgm:t>
    </dgm:pt>
    <dgm:pt modelId="{9655B7F3-011A-47DA-98EE-CAA19D9A3632}" type="parTrans" cxnId="{FB8F3215-3F0B-4E32-8BAE-844E421ADD2D}">
      <dgm:prSet/>
      <dgm:spPr/>
      <dgm:t>
        <a:bodyPr/>
        <a:lstStyle/>
        <a:p>
          <a:endParaRPr lang="fr-FR"/>
        </a:p>
      </dgm:t>
    </dgm:pt>
    <dgm:pt modelId="{8882AA08-3C5A-44F6-BBD2-21B04C93EFB3}" type="sibTrans" cxnId="{FB8F3215-3F0B-4E32-8BAE-844E421ADD2D}">
      <dgm:prSet/>
      <dgm:spPr>
        <a:solidFill>
          <a:srgbClr val="6EB33E"/>
        </a:solidFill>
        <a:ln w="28575" cmpd="sng">
          <a:noFill/>
          <a:prstDash val="dot"/>
        </a:ln>
      </dgm:spPr>
      <dgm:t>
        <a:bodyPr/>
        <a:lstStyle/>
        <a:p>
          <a:endParaRPr lang="fr-FR"/>
        </a:p>
      </dgm:t>
    </dgm:pt>
    <dgm:pt modelId="{7B6B7B0D-CC4B-43A1-9EFE-150D6E89E066}">
      <dgm:prSet phldrT="[Texte]" phldr="1"/>
      <dgm:spPr>
        <a:solidFill>
          <a:schemeClr val="bg1"/>
        </a:solidFill>
      </dgm:spPr>
      <dgm:t>
        <a:bodyPr/>
        <a:lstStyle/>
        <a:p>
          <a:endParaRPr lang="fr-FR" dirty="0"/>
        </a:p>
      </dgm:t>
    </dgm:pt>
    <dgm:pt modelId="{078D658D-A089-41CC-99CE-CA572F538779}" type="parTrans" cxnId="{90852954-C76D-4FBC-A503-D9A3A60A7A85}">
      <dgm:prSet/>
      <dgm:spPr/>
      <dgm:t>
        <a:bodyPr/>
        <a:lstStyle/>
        <a:p>
          <a:endParaRPr lang="fr-FR"/>
        </a:p>
      </dgm:t>
    </dgm:pt>
    <dgm:pt modelId="{1EE7E185-3E5B-410C-B339-13B0DEA19263}" type="sibTrans" cxnId="{90852954-C76D-4FBC-A503-D9A3A60A7A85}">
      <dgm:prSet/>
      <dgm:spPr>
        <a:solidFill>
          <a:srgbClr val="C43771"/>
        </a:solidFill>
      </dgm:spPr>
      <dgm:t>
        <a:bodyPr/>
        <a:lstStyle/>
        <a:p>
          <a:endParaRPr lang="fr-FR"/>
        </a:p>
      </dgm:t>
    </dgm:pt>
    <dgm:pt modelId="{A6E5B2FB-697D-4D54-86BC-6D109FC88BC5}">
      <dgm:prSet phldrT="[Texte]" phldr="1"/>
      <dgm:spPr>
        <a:solidFill>
          <a:schemeClr val="bg1"/>
        </a:solidFill>
      </dgm:spPr>
      <dgm:t>
        <a:bodyPr/>
        <a:lstStyle/>
        <a:p>
          <a:endParaRPr lang="fr-FR" dirty="0"/>
        </a:p>
      </dgm:t>
    </dgm:pt>
    <dgm:pt modelId="{462ADC5D-F565-4761-AE00-7C51B78219F3}" type="parTrans" cxnId="{E588DDEA-2258-4F49-BEE3-BD78CBB8CFB8}">
      <dgm:prSet/>
      <dgm:spPr/>
      <dgm:t>
        <a:bodyPr/>
        <a:lstStyle/>
        <a:p>
          <a:endParaRPr lang="fr-FR"/>
        </a:p>
      </dgm:t>
    </dgm:pt>
    <dgm:pt modelId="{C8D54970-AAC4-4ABB-A96A-6FF39F25322A}" type="sibTrans" cxnId="{E588DDEA-2258-4F49-BEE3-BD78CBB8CFB8}">
      <dgm:prSet/>
      <dgm:spPr>
        <a:solidFill>
          <a:srgbClr val="EA9534"/>
        </a:solidFill>
      </dgm:spPr>
      <dgm:t>
        <a:bodyPr/>
        <a:lstStyle/>
        <a:p>
          <a:endParaRPr lang="fr-FR"/>
        </a:p>
      </dgm:t>
    </dgm:pt>
    <dgm:pt modelId="{30388A8C-EE06-4EAC-913E-89BC62A60EBE}">
      <dgm:prSet phldrT="[Texte]" phldr="1"/>
      <dgm:spPr>
        <a:solidFill>
          <a:schemeClr val="bg1"/>
        </a:solidFill>
      </dgm:spPr>
      <dgm:t>
        <a:bodyPr/>
        <a:lstStyle/>
        <a:p>
          <a:endParaRPr lang="fr-FR" dirty="0"/>
        </a:p>
      </dgm:t>
    </dgm:pt>
    <dgm:pt modelId="{2A876416-4659-4852-8E47-2F9E56B1D40A}" type="sibTrans" cxnId="{BD6A06A9-1529-4BF2-A985-103BD83BC835}">
      <dgm:prSet/>
      <dgm:spPr>
        <a:solidFill>
          <a:srgbClr val="0097AA"/>
        </a:solidFill>
        <a:effectLst/>
      </dgm:spPr>
      <dgm:t>
        <a:bodyPr/>
        <a:lstStyle/>
        <a:p>
          <a:endParaRPr lang="fr-FR"/>
        </a:p>
      </dgm:t>
    </dgm:pt>
    <dgm:pt modelId="{AE83E02D-83D0-4DE8-B86A-60FAAEEB131D}" type="parTrans" cxnId="{BD6A06A9-1529-4BF2-A985-103BD83BC835}">
      <dgm:prSet/>
      <dgm:spPr/>
      <dgm:t>
        <a:bodyPr/>
        <a:lstStyle/>
        <a:p>
          <a:endParaRPr lang="fr-FR"/>
        </a:p>
      </dgm:t>
    </dgm:pt>
    <dgm:pt modelId="{57358F26-7F56-4684-9D82-F25D52DA4382}" type="pres">
      <dgm:prSet presAssocID="{40CA45F8-A4F9-4A29-958B-488F9245C058}" presName="Name0" presStyleCnt="0">
        <dgm:presLayoutVars>
          <dgm:chMax val="1"/>
          <dgm:dir val="rev"/>
          <dgm:animLvl val="ctr"/>
          <dgm:resizeHandles val="exact"/>
        </dgm:presLayoutVars>
      </dgm:prSet>
      <dgm:spPr/>
    </dgm:pt>
    <dgm:pt modelId="{4C5150E9-9D62-4FDA-AFBE-6954D0831562}" type="pres">
      <dgm:prSet presAssocID="{382F7606-B425-49AE-8A2A-9898DA7E1AF0}" presName="centerShape" presStyleLbl="node0" presStyleIdx="0" presStyleCnt="1"/>
      <dgm:spPr/>
    </dgm:pt>
    <dgm:pt modelId="{0E6E327E-FE09-439D-98F7-0356A553DF48}" type="pres">
      <dgm:prSet presAssocID="{F522B34B-3E40-400C-B1F9-9B049E309AB2}" presName="node" presStyleLbl="node1" presStyleIdx="0" presStyleCnt="4" custScaleX="84139" custScaleY="126208" custRadScaleRad="97042">
        <dgm:presLayoutVars>
          <dgm:bulletEnabled val="1"/>
        </dgm:presLayoutVars>
      </dgm:prSet>
      <dgm:spPr/>
    </dgm:pt>
    <dgm:pt modelId="{3DD0E999-FD01-4216-8003-0672E5A801FF}" type="pres">
      <dgm:prSet presAssocID="{F522B34B-3E40-400C-B1F9-9B049E309AB2}" presName="dummy" presStyleCnt="0"/>
      <dgm:spPr/>
    </dgm:pt>
    <dgm:pt modelId="{45996B09-61FF-4FFA-BD9A-9C69958BD4A5}" type="pres">
      <dgm:prSet presAssocID="{8882AA08-3C5A-44F6-BBD2-21B04C93EFB3}" presName="sibTrans" presStyleLbl="sibTrans2D1" presStyleIdx="0" presStyleCnt="4"/>
      <dgm:spPr/>
    </dgm:pt>
    <dgm:pt modelId="{AE3D4EA3-D412-4C4E-8FEC-08951C8A9DE9}" type="pres">
      <dgm:prSet presAssocID="{30388A8C-EE06-4EAC-913E-89BC62A60EBE}" presName="node" presStyleLbl="node1" presStyleIdx="1" presStyleCnt="4" custScaleX="135924" custScaleY="72829" custRadScaleRad="119869">
        <dgm:presLayoutVars>
          <dgm:bulletEnabled val="1"/>
        </dgm:presLayoutVars>
      </dgm:prSet>
      <dgm:spPr/>
    </dgm:pt>
    <dgm:pt modelId="{76CA306E-45E2-4B35-85A3-A03C0C00711E}" type="pres">
      <dgm:prSet presAssocID="{30388A8C-EE06-4EAC-913E-89BC62A60EBE}" presName="dummy" presStyleCnt="0"/>
      <dgm:spPr/>
    </dgm:pt>
    <dgm:pt modelId="{43CC8FF5-FF5F-493A-9BFD-1A28029CE045}" type="pres">
      <dgm:prSet presAssocID="{2A876416-4659-4852-8E47-2F9E56B1D40A}" presName="sibTrans" presStyleLbl="sibTrans2D1" presStyleIdx="1" presStyleCnt="4"/>
      <dgm:spPr/>
    </dgm:pt>
    <dgm:pt modelId="{D7C3120A-2794-4DEE-ADC9-E58E74D59A40}" type="pres">
      <dgm:prSet presAssocID="{7B6B7B0D-CC4B-43A1-9EFE-150D6E89E066}" presName="node" presStyleLbl="node1" presStyleIdx="2" presStyleCnt="4" custScaleX="161805" custScaleY="90611" custRadScaleRad="100000">
        <dgm:presLayoutVars>
          <dgm:bulletEnabled val="1"/>
        </dgm:presLayoutVars>
      </dgm:prSet>
      <dgm:spPr/>
    </dgm:pt>
    <dgm:pt modelId="{2D5D0EAB-ECF2-4341-9C12-3E35CF0E4029}" type="pres">
      <dgm:prSet presAssocID="{7B6B7B0D-CC4B-43A1-9EFE-150D6E89E066}" presName="dummy" presStyleCnt="0"/>
      <dgm:spPr/>
    </dgm:pt>
    <dgm:pt modelId="{C58045AD-56D7-4CA6-842B-A6C45AE27CB1}" type="pres">
      <dgm:prSet presAssocID="{1EE7E185-3E5B-410C-B339-13B0DEA19263}" presName="sibTrans" presStyleLbl="sibTrans2D1" presStyleIdx="2" presStyleCnt="4"/>
      <dgm:spPr/>
    </dgm:pt>
    <dgm:pt modelId="{43ACC744-C605-49F3-8CB0-22B9A1B38AD4}" type="pres">
      <dgm:prSet presAssocID="{A6E5B2FB-697D-4D54-86BC-6D109FC88BC5}" presName="node" presStyleLbl="node1" presStyleIdx="3" presStyleCnt="4" custScaleX="91495" custScaleY="90231" custRadScaleRad="124165">
        <dgm:presLayoutVars>
          <dgm:bulletEnabled val="1"/>
        </dgm:presLayoutVars>
      </dgm:prSet>
      <dgm:spPr/>
    </dgm:pt>
    <dgm:pt modelId="{0AA09AE2-6EA4-4DB9-B786-74C71E58DFF2}" type="pres">
      <dgm:prSet presAssocID="{A6E5B2FB-697D-4D54-86BC-6D109FC88BC5}" presName="dummy" presStyleCnt="0"/>
      <dgm:spPr/>
    </dgm:pt>
    <dgm:pt modelId="{9F374AF1-3DCC-4C42-82A4-3631E27444AC}" type="pres">
      <dgm:prSet presAssocID="{C8D54970-AAC4-4ABB-A96A-6FF39F25322A}" presName="sibTrans" presStyleLbl="sibTrans2D1" presStyleIdx="3" presStyleCnt="4"/>
      <dgm:spPr/>
    </dgm:pt>
  </dgm:ptLst>
  <dgm:cxnLst>
    <dgm:cxn modelId="{FB8F3215-3F0B-4E32-8BAE-844E421ADD2D}" srcId="{382F7606-B425-49AE-8A2A-9898DA7E1AF0}" destId="{F522B34B-3E40-400C-B1F9-9B049E309AB2}" srcOrd="0" destOrd="0" parTransId="{9655B7F3-011A-47DA-98EE-CAA19D9A3632}" sibTransId="{8882AA08-3C5A-44F6-BBD2-21B04C93EFB3}"/>
    <dgm:cxn modelId="{C1F05734-02E6-574C-BD79-F29DD95D9322}" type="presOf" srcId="{2A876416-4659-4852-8E47-2F9E56B1D40A}" destId="{43CC8FF5-FF5F-493A-9BFD-1A28029CE045}" srcOrd="0" destOrd="0" presId="urn:microsoft.com/office/officeart/2005/8/layout/radial6"/>
    <dgm:cxn modelId="{6B051263-9667-494C-A665-4831BAF1D3FB}" type="presOf" srcId="{F522B34B-3E40-400C-B1F9-9B049E309AB2}" destId="{0E6E327E-FE09-439D-98F7-0356A553DF48}" srcOrd="0" destOrd="0" presId="urn:microsoft.com/office/officeart/2005/8/layout/radial6"/>
    <dgm:cxn modelId="{85429365-C616-1846-BA91-4666DC36728A}" type="presOf" srcId="{40CA45F8-A4F9-4A29-958B-488F9245C058}" destId="{57358F26-7F56-4684-9D82-F25D52DA4382}" srcOrd="0" destOrd="0" presId="urn:microsoft.com/office/officeart/2005/8/layout/radial6"/>
    <dgm:cxn modelId="{A66ED551-608A-9B44-9233-9019641A8353}" type="presOf" srcId="{30388A8C-EE06-4EAC-913E-89BC62A60EBE}" destId="{AE3D4EA3-D412-4C4E-8FEC-08951C8A9DE9}" srcOrd="0" destOrd="0" presId="urn:microsoft.com/office/officeart/2005/8/layout/radial6"/>
    <dgm:cxn modelId="{AFD32574-F4D3-5F45-BFFC-DC693D1CEE30}" type="presOf" srcId="{A6E5B2FB-697D-4D54-86BC-6D109FC88BC5}" destId="{43ACC744-C605-49F3-8CB0-22B9A1B38AD4}" srcOrd="0" destOrd="0" presId="urn:microsoft.com/office/officeart/2005/8/layout/radial6"/>
    <dgm:cxn modelId="{90852954-C76D-4FBC-A503-D9A3A60A7A85}" srcId="{382F7606-B425-49AE-8A2A-9898DA7E1AF0}" destId="{7B6B7B0D-CC4B-43A1-9EFE-150D6E89E066}" srcOrd="2" destOrd="0" parTransId="{078D658D-A089-41CC-99CE-CA572F538779}" sibTransId="{1EE7E185-3E5B-410C-B339-13B0DEA19263}"/>
    <dgm:cxn modelId="{00602259-F530-46E7-B5A7-F47562EEBFF1}" srcId="{40CA45F8-A4F9-4A29-958B-488F9245C058}" destId="{382F7606-B425-49AE-8A2A-9898DA7E1AF0}" srcOrd="0" destOrd="0" parTransId="{9C5637A9-BA7B-44A2-A914-8A60C1FDEFA1}" sibTransId="{CDAF5F47-CEC0-4297-8509-E38F037E1651}"/>
    <dgm:cxn modelId="{24589B95-A5E8-024D-8C6D-286405021D38}" type="presOf" srcId="{C8D54970-AAC4-4ABB-A96A-6FF39F25322A}" destId="{9F374AF1-3DCC-4C42-82A4-3631E27444AC}" srcOrd="0" destOrd="0" presId="urn:microsoft.com/office/officeart/2005/8/layout/radial6"/>
    <dgm:cxn modelId="{B2071CA3-23BD-A242-AE7E-BC841ECB5C5C}" type="presOf" srcId="{8882AA08-3C5A-44F6-BBD2-21B04C93EFB3}" destId="{45996B09-61FF-4FFA-BD9A-9C69958BD4A5}" srcOrd="0" destOrd="0" presId="urn:microsoft.com/office/officeart/2005/8/layout/radial6"/>
    <dgm:cxn modelId="{BD6A06A9-1529-4BF2-A985-103BD83BC835}" srcId="{382F7606-B425-49AE-8A2A-9898DA7E1AF0}" destId="{30388A8C-EE06-4EAC-913E-89BC62A60EBE}" srcOrd="1" destOrd="0" parTransId="{AE83E02D-83D0-4DE8-B86A-60FAAEEB131D}" sibTransId="{2A876416-4659-4852-8E47-2F9E56B1D40A}"/>
    <dgm:cxn modelId="{E8F73EAE-F9EC-6D45-8783-3A0F59A2C8AE}" type="presOf" srcId="{1EE7E185-3E5B-410C-B339-13B0DEA19263}" destId="{C58045AD-56D7-4CA6-842B-A6C45AE27CB1}" srcOrd="0" destOrd="0" presId="urn:microsoft.com/office/officeart/2005/8/layout/radial6"/>
    <dgm:cxn modelId="{8345B9CF-48AA-DC4D-AC06-B94667851009}" type="presOf" srcId="{7B6B7B0D-CC4B-43A1-9EFE-150D6E89E066}" destId="{D7C3120A-2794-4DEE-ADC9-E58E74D59A40}" srcOrd="0" destOrd="0" presId="urn:microsoft.com/office/officeart/2005/8/layout/radial6"/>
    <dgm:cxn modelId="{E588DDEA-2258-4F49-BEE3-BD78CBB8CFB8}" srcId="{382F7606-B425-49AE-8A2A-9898DA7E1AF0}" destId="{A6E5B2FB-697D-4D54-86BC-6D109FC88BC5}" srcOrd="3" destOrd="0" parTransId="{462ADC5D-F565-4761-AE00-7C51B78219F3}" sibTransId="{C8D54970-AAC4-4ABB-A96A-6FF39F25322A}"/>
    <dgm:cxn modelId="{322092F3-BAAD-8043-8214-E11A6077156F}" type="presOf" srcId="{382F7606-B425-49AE-8A2A-9898DA7E1AF0}" destId="{4C5150E9-9D62-4FDA-AFBE-6954D0831562}" srcOrd="0" destOrd="0" presId="urn:microsoft.com/office/officeart/2005/8/layout/radial6"/>
    <dgm:cxn modelId="{75C3EC3A-1FF7-7E47-B5B9-C2DCE21265CD}" type="presParOf" srcId="{57358F26-7F56-4684-9D82-F25D52DA4382}" destId="{4C5150E9-9D62-4FDA-AFBE-6954D0831562}" srcOrd="0" destOrd="0" presId="urn:microsoft.com/office/officeart/2005/8/layout/radial6"/>
    <dgm:cxn modelId="{07B4A277-6B3E-4346-B77C-7B32ED6B104A}" type="presParOf" srcId="{57358F26-7F56-4684-9D82-F25D52DA4382}" destId="{0E6E327E-FE09-439D-98F7-0356A553DF48}" srcOrd="1" destOrd="0" presId="urn:microsoft.com/office/officeart/2005/8/layout/radial6"/>
    <dgm:cxn modelId="{11B6C7E8-5341-554A-808F-439804D9D169}" type="presParOf" srcId="{57358F26-7F56-4684-9D82-F25D52DA4382}" destId="{3DD0E999-FD01-4216-8003-0672E5A801FF}" srcOrd="2" destOrd="0" presId="urn:microsoft.com/office/officeart/2005/8/layout/radial6"/>
    <dgm:cxn modelId="{1D4884DC-1DB1-E347-8A84-AB2199A4FEBD}" type="presParOf" srcId="{57358F26-7F56-4684-9D82-F25D52DA4382}" destId="{45996B09-61FF-4FFA-BD9A-9C69958BD4A5}" srcOrd="3" destOrd="0" presId="urn:microsoft.com/office/officeart/2005/8/layout/radial6"/>
    <dgm:cxn modelId="{A68E58D7-5DAE-9848-8A88-E1D08F2FBF97}" type="presParOf" srcId="{57358F26-7F56-4684-9D82-F25D52DA4382}" destId="{AE3D4EA3-D412-4C4E-8FEC-08951C8A9DE9}" srcOrd="4" destOrd="0" presId="urn:microsoft.com/office/officeart/2005/8/layout/radial6"/>
    <dgm:cxn modelId="{7A1A5937-D4C7-094F-874E-101D4C5468D9}" type="presParOf" srcId="{57358F26-7F56-4684-9D82-F25D52DA4382}" destId="{76CA306E-45E2-4B35-85A3-A03C0C00711E}" srcOrd="5" destOrd="0" presId="urn:microsoft.com/office/officeart/2005/8/layout/radial6"/>
    <dgm:cxn modelId="{88904F90-F024-D747-88F1-3E512F4CCB04}" type="presParOf" srcId="{57358F26-7F56-4684-9D82-F25D52DA4382}" destId="{43CC8FF5-FF5F-493A-9BFD-1A28029CE045}" srcOrd="6" destOrd="0" presId="urn:microsoft.com/office/officeart/2005/8/layout/radial6"/>
    <dgm:cxn modelId="{EDCA70E9-3D15-564E-9FB9-33A710F1F065}" type="presParOf" srcId="{57358F26-7F56-4684-9D82-F25D52DA4382}" destId="{D7C3120A-2794-4DEE-ADC9-E58E74D59A40}" srcOrd="7" destOrd="0" presId="urn:microsoft.com/office/officeart/2005/8/layout/radial6"/>
    <dgm:cxn modelId="{9F4C5F4C-3C4E-B046-8512-0A2D6EA9523A}" type="presParOf" srcId="{57358F26-7F56-4684-9D82-F25D52DA4382}" destId="{2D5D0EAB-ECF2-4341-9C12-3E35CF0E4029}" srcOrd="8" destOrd="0" presId="urn:microsoft.com/office/officeart/2005/8/layout/radial6"/>
    <dgm:cxn modelId="{7166FC1D-9EDF-2B4D-B744-39304130854D}" type="presParOf" srcId="{57358F26-7F56-4684-9D82-F25D52DA4382}" destId="{C58045AD-56D7-4CA6-842B-A6C45AE27CB1}" srcOrd="9" destOrd="0" presId="urn:microsoft.com/office/officeart/2005/8/layout/radial6"/>
    <dgm:cxn modelId="{2ECEA36D-D1E5-F94E-A5A0-89E65B112461}" type="presParOf" srcId="{57358F26-7F56-4684-9D82-F25D52DA4382}" destId="{43ACC744-C605-49F3-8CB0-22B9A1B38AD4}" srcOrd="10" destOrd="0" presId="urn:microsoft.com/office/officeart/2005/8/layout/radial6"/>
    <dgm:cxn modelId="{9F111A99-1ACD-574D-9427-2521D4AE4280}" type="presParOf" srcId="{57358F26-7F56-4684-9D82-F25D52DA4382}" destId="{0AA09AE2-6EA4-4DB9-B786-74C71E58DFF2}" srcOrd="11" destOrd="0" presId="urn:microsoft.com/office/officeart/2005/8/layout/radial6"/>
    <dgm:cxn modelId="{604F5A9C-192F-3744-BACF-3DE8FCAEAE61}" type="presParOf" srcId="{57358F26-7F56-4684-9D82-F25D52DA4382}" destId="{9F374AF1-3DCC-4C42-82A4-3631E27444A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5C83C-8DBA-44FA-94F3-A663C85622B5}">
      <dsp:nvSpPr>
        <dsp:cNvPr id="0" name=""/>
        <dsp:cNvSpPr/>
      </dsp:nvSpPr>
      <dsp:spPr>
        <a:xfrm>
          <a:off x="3171" y="12938"/>
          <a:ext cx="1907258" cy="762903"/>
        </a:xfrm>
        <a:prstGeom prst="rect">
          <a:avLst/>
        </a:prstGeom>
        <a:solidFill>
          <a:srgbClr val="71B34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a:cs typeface="Arial"/>
            </a:rPr>
            <a:t>Diplômes d’ingénieurs</a:t>
          </a:r>
        </a:p>
      </dsp:txBody>
      <dsp:txXfrm>
        <a:off x="3171" y="12938"/>
        <a:ext cx="1907258" cy="762903"/>
      </dsp:txXfrm>
    </dsp:sp>
    <dsp:sp modelId="{E62604B8-F0AF-4964-9682-5273C5AA2EFC}">
      <dsp:nvSpPr>
        <dsp:cNvPr id="0" name=""/>
        <dsp:cNvSpPr/>
      </dsp:nvSpPr>
      <dsp:spPr>
        <a:xfrm>
          <a:off x="5" y="782693"/>
          <a:ext cx="1907258" cy="1317600"/>
        </a:xfrm>
        <a:prstGeom prst="rect">
          <a:avLst/>
        </a:prstGeom>
        <a:solidFill>
          <a:srgbClr val="71B34D">
            <a:alpha val="33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Arial"/>
              <a:cs typeface="Arial"/>
            </a:rPr>
            <a:t>8 diplômes d’ingénieur</a:t>
          </a:r>
        </a:p>
      </dsp:txBody>
      <dsp:txXfrm>
        <a:off x="5" y="782693"/>
        <a:ext cx="1907258" cy="1317600"/>
      </dsp:txXfrm>
    </dsp:sp>
    <dsp:sp modelId="{296FB9B1-586A-40D8-9D04-A8F0F34F114B}">
      <dsp:nvSpPr>
        <dsp:cNvPr id="0" name=""/>
        <dsp:cNvSpPr/>
      </dsp:nvSpPr>
      <dsp:spPr>
        <a:xfrm>
          <a:off x="2177447" y="12938"/>
          <a:ext cx="1907258" cy="762903"/>
        </a:xfrm>
        <a:prstGeom prst="rect">
          <a:avLst/>
        </a:prstGeom>
        <a:solidFill>
          <a:srgbClr val="0497A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a:cs typeface="Arial"/>
            </a:rPr>
            <a:t>Diplômes d’Etat</a:t>
          </a:r>
        </a:p>
      </dsp:txBody>
      <dsp:txXfrm>
        <a:off x="2177447" y="12938"/>
        <a:ext cx="1907258" cy="762903"/>
      </dsp:txXfrm>
    </dsp:sp>
    <dsp:sp modelId="{93EF656A-4FC6-4EED-BD30-EBF0293DE79F}">
      <dsp:nvSpPr>
        <dsp:cNvPr id="0" name=""/>
        <dsp:cNvSpPr/>
      </dsp:nvSpPr>
      <dsp:spPr>
        <a:xfrm>
          <a:off x="2177447" y="775842"/>
          <a:ext cx="1907258" cy="1317600"/>
        </a:xfrm>
        <a:prstGeom prst="rect">
          <a:avLst/>
        </a:prstGeom>
        <a:solidFill>
          <a:srgbClr val="0097AA">
            <a:alpha val="33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Arial"/>
              <a:cs typeface="Arial"/>
            </a:rPr>
            <a:t>5 diplômes d’Etat en santé</a:t>
          </a:r>
        </a:p>
        <a:p>
          <a:pPr marL="171450" lvl="1" indent="-171450" algn="l" defTabSz="711200">
            <a:lnSpc>
              <a:spcPct val="90000"/>
            </a:lnSpc>
            <a:spcBef>
              <a:spcPct val="0"/>
            </a:spcBef>
            <a:spcAft>
              <a:spcPct val="15000"/>
            </a:spcAft>
            <a:buChar char="•"/>
          </a:pPr>
          <a:r>
            <a:rPr lang="fr-FR" sz="1600" kern="1200" dirty="0">
              <a:latin typeface="Arial"/>
              <a:cs typeface="Arial"/>
            </a:rPr>
            <a:t>5 diplômes d’Etat en paramédical</a:t>
          </a:r>
        </a:p>
      </dsp:txBody>
      <dsp:txXfrm>
        <a:off x="2177447" y="775842"/>
        <a:ext cx="1907258" cy="1317600"/>
      </dsp:txXfrm>
    </dsp:sp>
    <dsp:sp modelId="{9695F789-7FB2-464D-9DBC-5257FA3E48E1}">
      <dsp:nvSpPr>
        <dsp:cNvPr id="0" name=""/>
        <dsp:cNvSpPr/>
      </dsp:nvSpPr>
      <dsp:spPr>
        <a:xfrm>
          <a:off x="4351722" y="12938"/>
          <a:ext cx="1907258" cy="762903"/>
        </a:xfrm>
        <a:prstGeom prst="rect">
          <a:avLst/>
        </a:prstGeom>
        <a:solidFill>
          <a:srgbClr val="C4377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a:cs typeface="Arial"/>
            </a:rPr>
            <a:t>Diplômes d’établissement</a:t>
          </a:r>
        </a:p>
      </dsp:txBody>
      <dsp:txXfrm>
        <a:off x="4351722" y="12938"/>
        <a:ext cx="1907258" cy="762903"/>
      </dsp:txXfrm>
    </dsp:sp>
    <dsp:sp modelId="{DD84AE66-FD5E-4EDE-B6E9-BAFD86B3F8BD}">
      <dsp:nvSpPr>
        <dsp:cNvPr id="0" name=""/>
        <dsp:cNvSpPr/>
      </dsp:nvSpPr>
      <dsp:spPr>
        <a:xfrm>
          <a:off x="4351722" y="775842"/>
          <a:ext cx="1907258" cy="1317600"/>
        </a:xfrm>
        <a:prstGeom prst="rect">
          <a:avLst/>
        </a:prstGeom>
        <a:solidFill>
          <a:srgbClr val="C43771">
            <a:alpha val="33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Arial"/>
              <a:cs typeface="Arial"/>
            </a:rPr>
            <a:t>407 diplômes d’université</a:t>
          </a:r>
        </a:p>
      </dsp:txBody>
      <dsp:txXfrm>
        <a:off x="4351722" y="775842"/>
        <a:ext cx="1907258" cy="1317600"/>
      </dsp:txXfrm>
    </dsp:sp>
    <dsp:sp modelId="{FC31F089-A4B8-4EEE-860D-DED5BA643720}">
      <dsp:nvSpPr>
        <dsp:cNvPr id="0" name=""/>
        <dsp:cNvSpPr/>
      </dsp:nvSpPr>
      <dsp:spPr>
        <a:xfrm>
          <a:off x="6525997" y="12938"/>
          <a:ext cx="1907258" cy="762903"/>
        </a:xfrm>
        <a:prstGeom prst="rect">
          <a:avLst/>
        </a:prstGeom>
        <a:solidFill>
          <a:srgbClr val="DB8C3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a:cs typeface="Arial"/>
            </a:rPr>
            <a:t>Doctorat</a:t>
          </a:r>
        </a:p>
      </dsp:txBody>
      <dsp:txXfrm>
        <a:off x="6525997" y="12938"/>
        <a:ext cx="1907258" cy="762903"/>
      </dsp:txXfrm>
    </dsp:sp>
    <dsp:sp modelId="{112C6E03-8570-4968-82E8-0ABDEF92D1B3}">
      <dsp:nvSpPr>
        <dsp:cNvPr id="0" name=""/>
        <dsp:cNvSpPr/>
      </dsp:nvSpPr>
      <dsp:spPr>
        <a:xfrm>
          <a:off x="6525997" y="775842"/>
          <a:ext cx="1907258" cy="1317600"/>
        </a:xfrm>
        <a:prstGeom prst="rect">
          <a:avLst/>
        </a:prstGeom>
        <a:solidFill>
          <a:srgbClr val="DB8C31">
            <a:alpha val="33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Arial"/>
              <a:cs typeface="Arial"/>
            </a:rPr>
            <a:t>10 champs disciplinaires</a:t>
          </a:r>
        </a:p>
        <a:p>
          <a:pPr marL="171450" lvl="1" indent="-171450" algn="l" defTabSz="711200">
            <a:lnSpc>
              <a:spcPct val="90000"/>
            </a:lnSpc>
            <a:spcBef>
              <a:spcPct val="0"/>
            </a:spcBef>
            <a:spcAft>
              <a:spcPct val="15000"/>
            </a:spcAft>
            <a:buChar char="•"/>
          </a:pPr>
          <a:r>
            <a:rPr lang="fr-FR" sz="1600" kern="1200" dirty="0">
              <a:latin typeface="Arial"/>
              <a:cs typeface="Arial"/>
            </a:rPr>
            <a:t>85 programmes</a:t>
          </a:r>
        </a:p>
        <a:p>
          <a:pPr marL="171450" lvl="1" indent="-171450" algn="l" defTabSz="711200">
            <a:lnSpc>
              <a:spcPct val="90000"/>
            </a:lnSpc>
            <a:spcBef>
              <a:spcPct val="0"/>
            </a:spcBef>
            <a:spcAft>
              <a:spcPct val="15000"/>
            </a:spcAft>
            <a:buChar char="•"/>
          </a:pPr>
          <a:r>
            <a:rPr lang="fr-FR" sz="1600" kern="1200" dirty="0">
              <a:latin typeface="Arial"/>
              <a:cs typeface="Arial"/>
            </a:rPr>
            <a:t>41 disciplines</a:t>
          </a:r>
        </a:p>
      </dsp:txBody>
      <dsp:txXfrm>
        <a:off x="6525997" y="775842"/>
        <a:ext cx="1907258" cy="131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AAEF-802D-49B3-A190-B7AE9D1150CE}">
      <dsp:nvSpPr>
        <dsp:cNvPr id="0" name=""/>
        <dsp:cNvSpPr/>
      </dsp:nvSpPr>
      <dsp:spPr>
        <a:xfrm>
          <a:off x="4365201" y="0"/>
          <a:ext cx="1888799" cy="652283"/>
        </a:xfrm>
        <a:prstGeom prst="rect">
          <a:avLst/>
        </a:prstGeom>
        <a:solidFill>
          <a:srgbClr val="C4377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a:cs typeface="Arial"/>
            </a:rPr>
            <a:t>Licence</a:t>
          </a:r>
        </a:p>
      </dsp:txBody>
      <dsp:txXfrm>
        <a:off x="4365201" y="0"/>
        <a:ext cx="1888799" cy="652283"/>
      </dsp:txXfrm>
    </dsp:sp>
    <dsp:sp modelId="{9B82D867-F466-4653-8208-36D0F38830E1}">
      <dsp:nvSpPr>
        <dsp:cNvPr id="0" name=""/>
        <dsp:cNvSpPr/>
      </dsp:nvSpPr>
      <dsp:spPr>
        <a:xfrm>
          <a:off x="4365201" y="642438"/>
          <a:ext cx="1888799" cy="1361520"/>
        </a:xfrm>
        <a:prstGeom prst="rect">
          <a:avLst/>
        </a:prstGeom>
        <a:solidFill>
          <a:srgbClr val="C43771">
            <a:alpha val="33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Arial"/>
              <a:cs typeface="Arial"/>
            </a:rPr>
            <a:t>37 mentions</a:t>
          </a:r>
        </a:p>
        <a:p>
          <a:pPr marL="171450" lvl="1" indent="-171450" algn="l" defTabSz="711200">
            <a:lnSpc>
              <a:spcPct val="90000"/>
            </a:lnSpc>
            <a:spcBef>
              <a:spcPct val="0"/>
            </a:spcBef>
            <a:spcAft>
              <a:spcPct val="15000"/>
            </a:spcAft>
            <a:buChar char="•"/>
          </a:pPr>
          <a:r>
            <a:rPr lang="fr-FR" sz="1600" kern="1200" dirty="0">
              <a:latin typeface="Arial"/>
              <a:cs typeface="Arial"/>
            </a:rPr>
            <a:t>108 parcours type</a:t>
          </a:r>
        </a:p>
      </dsp:txBody>
      <dsp:txXfrm>
        <a:off x="4365201" y="642438"/>
        <a:ext cx="1888799" cy="1361520"/>
      </dsp:txXfrm>
    </dsp:sp>
    <dsp:sp modelId="{B6BB57A6-1911-497D-A9CE-50AA3B55DF28}">
      <dsp:nvSpPr>
        <dsp:cNvPr id="0" name=""/>
        <dsp:cNvSpPr/>
      </dsp:nvSpPr>
      <dsp:spPr>
        <a:xfrm>
          <a:off x="2202947" y="34096"/>
          <a:ext cx="1873721" cy="652283"/>
        </a:xfrm>
        <a:prstGeom prst="rect">
          <a:avLst/>
        </a:prstGeom>
        <a:solidFill>
          <a:srgbClr val="C4377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a:cs typeface="Arial"/>
            </a:rPr>
            <a:t>Licence professionnelle</a:t>
          </a:r>
        </a:p>
      </dsp:txBody>
      <dsp:txXfrm>
        <a:off x="2202947" y="34096"/>
        <a:ext cx="1873721" cy="652283"/>
      </dsp:txXfrm>
    </dsp:sp>
    <dsp:sp modelId="{FA186978-78F3-45E8-BD09-47A3EAC3607A}">
      <dsp:nvSpPr>
        <dsp:cNvPr id="0" name=""/>
        <dsp:cNvSpPr/>
      </dsp:nvSpPr>
      <dsp:spPr>
        <a:xfrm>
          <a:off x="2202947" y="676531"/>
          <a:ext cx="1873721" cy="1361520"/>
        </a:xfrm>
        <a:prstGeom prst="rect">
          <a:avLst/>
        </a:prstGeom>
        <a:solidFill>
          <a:srgbClr val="C43771">
            <a:alpha val="33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Arial"/>
              <a:cs typeface="Arial"/>
            </a:rPr>
            <a:t> 58 mentions</a:t>
          </a:r>
        </a:p>
        <a:p>
          <a:pPr marL="171450" lvl="1" indent="-171450" algn="l" defTabSz="711200">
            <a:lnSpc>
              <a:spcPct val="90000"/>
            </a:lnSpc>
            <a:spcBef>
              <a:spcPct val="0"/>
            </a:spcBef>
            <a:spcAft>
              <a:spcPct val="15000"/>
            </a:spcAft>
            <a:buChar char="•"/>
          </a:pPr>
          <a:r>
            <a:rPr lang="fr-FR" sz="1600" kern="1200" dirty="0">
              <a:latin typeface="Arial"/>
              <a:cs typeface="Arial"/>
            </a:rPr>
            <a:t> 78 parcours type</a:t>
          </a:r>
        </a:p>
      </dsp:txBody>
      <dsp:txXfrm>
        <a:off x="2202947" y="676531"/>
        <a:ext cx="1873721" cy="1361520"/>
      </dsp:txXfrm>
    </dsp:sp>
    <dsp:sp modelId="{A5B5C406-062F-4DD4-B6CD-5CAC9F940B7F}">
      <dsp:nvSpPr>
        <dsp:cNvPr id="0" name=""/>
        <dsp:cNvSpPr/>
      </dsp:nvSpPr>
      <dsp:spPr>
        <a:xfrm>
          <a:off x="0" y="0"/>
          <a:ext cx="1908002" cy="652283"/>
        </a:xfrm>
        <a:prstGeom prst="rect">
          <a:avLst/>
        </a:prstGeom>
        <a:solidFill>
          <a:srgbClr val="DB8C3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kern="1200" dirty="0" err="1">
              <a:latin typeface="Arial"/>
              <a:cs typeface="Arial"/>
            </a:rPr>
            <a:t>Bachelor</a:t>
          </a:r>
          <a:r>
            <a:rPr lang="fr-FR" sz="1400" kern="1200" dirty="0">
              <a:latin typeface="Arial"/>
              <a:cs typeface="Arial"/>
            </a:rPr>
            <a:t> Universitaire de Technologie (BUT)</a:t>
          </a:r>
        </a:p>
      </dsp:txBody>
      <dsp:txXfrm>
        <a:off x="0" y="0"/>
        <a:ext cx="1908002" cy="652283"/>
      </dsp:txXfrm>
    </dsp:sp>
    <dsp:sp modelId="{874BEA66-E83C-41A8-A49A-A001D78AC73F}">
      <dsp:nvSpPr>
        <dsp:cNvPr id="0" name=""/>
        <dsp:cNvSpPr/>
      </dsp:nvSpPr>
      <dsp:spPr>
        <a:xfrm>
          <a:off x="0" y="642438"/>
          <a:ext cx="1908002" cy="1361520"/>
        </a:xfrm>
        <a:prstGeom prst="rect">
          <a:avLst/>
        </a:prstGeom>
        <a:solidFill>
          <a:srgbClr val="DB8C31">
            <a:alpha val="33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Arial"/>
              <a:cs typeface="Arial"/>
            </a:rPr>
            <a:t>18 BUT</a:t>
          </a:r>
        </a:p>
        <a:p>
          <a:pPr marL="171450" lvl="1" indent="-171450" algn="l" defTabSz="711200">
            <a:lnSpc>
              <a:spcPct val="90000"/>
            </a:lnSpc>
            <a:spcBef>
              <a:spcPct val="0"/>
            </a:spcBef>
            <a:spcAft>
              <a:spcPct val="15000"/>
            </a:spcAft>
            <a:buChar char="•"/>
          </a:pPr>
          <a:r>
            <a:rPr lang="fr-FR" sz="1600" kern="1200" dirty="0">
              <a:latin typeface="Arial"/>
              <a:cs typeface="Arial"/>
            </a:rPr>
            <a:t>35 parcours type</a:t>
          </a:r>
        </a:p>
      </dsp:txBody>
      <dsp:txXfrm>
        <a:off x="0" y="642438"/>
        <a:ext cx="1908002" cy="1361520"/>
      </dsp:txXfrm>
    </dsp:sp>
    <dsp:sp modelId="{6BC4EAEF-1ED1-4E11-9E21-8CA98D513496}">
      <dsp:nvSpPr>
        <dsp:cNvPr id="0" name=""/>
        <dsp:cNvSpPr/>
      </dsp:nvSpPr>
      <dsp:spPr>
        <a:xfrm>
          <a:off x="6527100" y="0"/>
          <a:ext cx="1931554" cy="652283"/>
        </a:xfrm>
        <a:prstGeom prst="rect">
          <a:avLst/>
        </a:prstGeom>
        <a:solidFill>
          <a:srgbClr val="0497A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a:cs typeface="Arial"/>
            </a:rPr>
            <a:t>Master</a:t>
          </a:r>
        </a:p>
      </dsp:txBody>
      <dsp:txXfrm>
        <a:off x="6527100" y="0"/>
        <a:ext cx="1931554" cy="652283"/>
      </dsp:txXfrm>
    </dsp:sp>
    <dsp:sp modelId="{9C1873A3-3597-4423-99B2-94479A5DF2A2}">
      <dsp:nvSpPr>
        <dsp:cNvPr id="0" name=""/>
        <dsp:cNvSpPr/>
      </dsp:nvSpPr>
      <dsp:spPr>
        <a:xfrm>
          <a:off x="6527100" y="632908"/>
          <a:ext cx="1931554" cy="1361520"/>
        </a:xfrm>
        <a:prstGeom prst="rect">
          <a:avLst/>
        </a:prstGeom>
        <a:solidFill>
          <a:srgbClr val="0497AA">
            <a:alpha val="33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Arial"/>
              <a:cs typeface="Arial"/>
            </a:rPr>
            <a:t>99 mentions</a:t>
          </a:r>
        </a:p>
        <a:p>
          <a:pPr marL="171450" lvl="1" indent="-171450" algn="l" defTabSz="711200">
            <a:lnSpc>
              <a:spcPct val="90000"/>
            </a:lnSpc>
            <a:spcBef>
              <a:spcPct val="0"/>
            </a:spcBef>
            <a:spcAft>
              <a:spcPct val="15000"/>
            </a:spcAft>
            <a:buChar char="•"/>
          </a:pPr>
          <a:r>
            <a:rPr lang="fr-FR" sz="1600" kern="1200" dirty="0">
              <a:latin typeface="Arial"/>
              <a:cs typeface="Arial"/>
            </a:rPr>
            <a:t>327 parcours type</a:t>
          </a:r>
        </a:p>
      </dsp:txBody>
      <dsp:txXfrm>
        <a:off x="6527100" y="632908"/>
        <a:ext cx="1931554" cy="1361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4D80C-D312-4B8F-9CE8-F2669B29021E}">
      <dsp:nvSpPr>
        <dsp:cNvPr id="0" name=""/>
        <dsp:cNvSpPr/>
      </dsp:nvSpPr>
      <dsp:spPr>
        <a:xfrm>
          <a:off x="528643" y="573897"/>
          <a:ext cx="3725676" cy="3725676"/>
        </a:xfrm>
        <a:prstGeom prst="blockArc">
          <a:avLst>
            <a:gd name="adj1" fmla="val 11880002"/>
            <a:gd name="adj2" fmla="val 16200001"/>
            <a:gd name="adj3" fmla="val 4644"/>
          </a:avLst>
        </a:prstGeom>
        <a:solidFill>
          <a:srgbClr val="0097AA">
            <a:alpha val="29000"/>
          </a:srgbClr>
        </a:solidFill>
        <a:ln>
          <a:noFill/>
        </a:ln>
        <a:effectLst/>
      </dsp:spPr>
      <dsp:style>
        <a:lnRef idx="0">
          <a:scrgbClr r="0" g="0" b="0"/>
        </a:lnRef>
        <a:fillRef idx="1">
          <a:scrgbClr r="0" g="0" b="0"/>
        </a:fillRef>
        <a:effectRef idx="0">
          <a:scrgbClr r="0" g="0" b="0"/>
        </a:effectRef>
        <a:fontRef idx="minor">
          <a:schemeClr val="lt1"/>
        </a:fontRef>
      </dsp:style>
    </dsp:sp>
    <dsp:sp modelId="{394AF3B6-4850-4F0C-897C-45DB541FDA75}">
      <dsp:nvSpPr>
        <dsp:cNvPr id="0" name=""/>
        <dsp:cNvSpPr/>
      </dsp:nvSpPr>
      <dsp:spPr>
        <a:xfrm>
          <a:off x="528643" y="573897"/>
          <a:ext cx="3725676" cy="3725676"/>
        </a:xfrm>
        <a:prstGeom prst="blockArc">
          <a:avLst>
            <a:gd name="adj1" fmla="val 7559999"/>
            <a:gd name="adj2" fmla="val 11880002"/>
            <a:gd name="adj3" fmla="val 4644"/>
          </a:avLst>
        </a:prstGeom>
        <a:solidFill>
          <a:srgbClr val="0097AA">
            <a:alpha val="29000"/>
          </a:srgbClr>
        </a:solidFill>
        <a:ln>
          <a:noFill/>
        </a:ln>
        <a:effectLst/>
      </dsp:spPr>
      <dsp:style>
        <a:lnRef idx="0">
          <a:scrgbClr r="0" g="0" b="0"/>
        </a:lnRef>
        <a:fillRef idx="1">
          <a:scrgbClr r="0" g="0" b="0"/>
        </a:fillRef>
        <a:effectRef idx="0">
          <a:scrgbClr r="0" g="0" b="0"/>
        </a:effectRef>
        <a:fontRef idx="minor">
          <a:schemeClr val="lt1"/>
        </a:fontRef>
      </dsp:style>
    </dsp:sp>
    <dsp:sp modelId="{B6614482-3C00-4D14-BCCD-E9EC90F5058F}">
      <dsp:nvSpPr>
        <dsp:cNvPr id="0" name=""/>
        <dsp:cNvSpPr/>
      </dsp:nvSpPr>
      <dsp:spPr>
        <a:xfrm>
          <a:off x="509233" y="573897"/>
          <a:ext cx="3725676" cy="3725676"/>
        </a:xfrm>
        <a:prstGeom prst="blockArc">
          <a:avLst>
            <a:gd name="adj1" fmla="val 3240000"/>
            <a:gd name="adj2" fmla="val 7560000"/>
            <a:gd name="adj3" fmla="val 4644"/>
          </a:avLst>
        </a:prstGeom>
        <a:solidFill>
          <a:srgbClr val="0097AA">
            <a:alpha val="29000"/>
          </a:srgbClr>
        </a:solidFill>
        <a:ln>
          <a:noFill/>
        </a:ln>
        <a:effectLst/>
      </dsp:spPr>
      <dsp:style>
        <a:lnRef idx="0">
          <a:scrgbClr r="0" g="0" b="0"/>
        </a:lnRef>
        <a:fillRef idx="1">
          <a:scrgbClr r="0" g="0" b="0"/>
        </a:fillRef>
        <a:effectRef idx="0">
          <a:scrgbClr r="0" g="0" b="0"/>
        </a:effectRef>
        <a:fontRef idx="minor">
          <a:schemeClr val="lt1"/>
        </a:fontRef>
      </dsp:style>
    </dsp:sp>
    <dsp:sp modelId="{0D9F7269-C10F-448E-B71F-27422E2AB164}">
      <dsp:nvSpPr>
        <dsp:cNvPr id="0" name=""/>
        <dsp:cNvSpPr/>
      </dsp:nvSpPr>
      <dsp:spPr>
        <a:xfrm>
          <a:off x="509232" y="573898"/>
          <a:ext cx="3725676" cy="3725676"/>
        </a:xfrm>
        <a:prstGeom prst="blockArc">
          <a:avLst>
            <a:gd name="adj1" fmla="val 20520005"/>
            <a:gd name="adj2" fmla="val 3239998"/>
            <a:gd name="adj3" fmla="val 4644"/>
          </a:avLst>
        </a:prstGeom>
        <a:solidFill>
          <a:srgbClr val="0097AA">
            <a:alpha val="29000"/>
          </a:srgbClr>
        </a:solidFill>
        <a:ln>
          <a:noFill/>
        </a:ln>
        <a:effectLst/>
      </dsp:spPr>
      <dsp:style>
        <a:lnRef idx="0">
          <a:scrgbClr r="0" g="0" b="0"/>
        </a:lnRef>
        <a:fillRef idx="1">
          <a:scrgbClr r="0" g="0" b="0"/>
        </a:fillRef>
        <a:effectRef idx="0">
          <a:scrgbClr r="0" g="0" b="0"/>
        </a:effectRef>
        <a:fontRef idx="minor">
          <a:schemeClr val="lt1"/>
        </a:fontRef>
      </dsp:style>
    </dsp:sp>
    <dsp:sp modelId="{8AEAC4DC-E81E-4734-8049-BFDA2E156774}">
      <dsp:nvSpPr>
        <dsp:cNvPr id="0" name=""/>
        <dsp:cNvSpPr/>
      </dsp:nvSpPr>
      <dsp:spPr>
        <a:xfrm>
          <a:off x="509231" y="573897"/>
          <a:ext cx="3725676" cy="3725676"/>
        </a:xfrm>
        <a:prstGeom prst="blockArc">
          <a:avLst>
            <a:gd name="adj1" fmla="val 16200002"/>
            <a:gd name="adj2" fmla="val 20520007"/>
            <a:gd name="adj3" fmla="val 4644"/>
          </a:avLst>
        </a:prstGeom>
        <a:solidFill>
          <a:srgbClr val="0097AA">
            <a:alpha val="29000"/>
          </a:srgbClr>
        </a:solidFill>
        <a:ln>
          <a:noFill/>
        </a:ln>
        <a:effectLst/>
      </dsp:spPr>
      <dsp:style>
        <a:lnRef idx="0">
          <a:scrgbClr r="0" g="0" b="0"/>
        </a:lnRef>
        <a:fillRef idx="1">
          <a:scrgbClr r="0" g="0" b="0"/>
        </a:fillRef>
        <a:effectRef idx="0">
          <a:scrgbClr r="0" g="0" b="0"/>
        </a:effectRef>
        <a:fontRef idx="minor">
          <a:schemeClr val="lt1"/>
        </a:fontRef>
      </dsp:style>
    </dsp:sp>
    <dsp:sp modelId="{B3ED1857-DEC0-4B81-A650-7304999BCB1F}">
      <dsp:nvSpPr>
        <dsp:cNvPr id="0" name=""/>
        <dsp:cNvSpPr/>
      </dsp:nvSpPr>
      <dsp:spPr>
        <a:xfrm>
          <a:off x="1459468" y="1449793"/>
          <a:ext cx="1997484" cy="1997466"/>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fr-FR" sz="2700" kern="1200" dirty="0">
              <a:latin typeface="Arial"/>
              <a:cs typeface="Arial"/>
            </a:rPr>
            <a:t>AMIDEX</a:t>
          </a:r>
        </a:p>
      </dsp:txBody>
      <dsp:txXfrm>
        <a:off x="1751993" y="1742315"/>
        <a:ext cx="1412434" cy="1412422"/>
      </dsp:txXfrm>
    </dsp:sp>
    <dsp:sp modelId="{374EED58-414A-4EC0-B70A-57765901FA10}">
      <dsp:nvSpPr>
        <dsp:cNvPr id="0" name=""/>
        <dsp:cNvSpPr/>
      </dsp:nvSpPr>
      <dsp:spPr>
        <a:xfrm>
          <a:off x="1508068" y="-246849"/>
          <a:ext cx="1728005" cy="1728005"/>
        </a:xfrm>
        <a:prstGeom prst="ellipse">
          <a:avLst/>
        </a:prstGeom>
        <a:solidFill>
          <a:srgbClr val="0097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Arial"/>
              <a:cs typeface="Arial"/>
            </a:rPr>
            <a:t>Promouvoir AMU et le site à l’international</a:t>
          </a:r>
        </a:p>
      </dsp:txBody>
      <dsp:txXfrm>
        <a:off x="1761128" y="6211"/>
        <a:ext cx="1221885" cy="1221885"/>
      </dsp:txXfrm>
    </dsp:sp>
    <dsp:sp modelId="{D9B95795-AF5A-49BE-BEF6-6B20BC7BC1E8}">
      <dsp:nvSpPr>
        <dsp:cNvPr id="0" name=""/>
        <dsp:cNvSpPr/>
      </dsp:nvSpPr>
      <dsp:spPr>
        <a:xfrm>
          <a:off x="3238594" y="1010454"/>
          <a:ext cx="1728005" cy="1728005"/>
        </a:xfrm>
        <a:prstGeom prst="ellipse">
          <a:avLst/>
        </a:prstGeom>
        <a:solidFill>
          <a:srgbClr val="0097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Arial"/>
              <a:cs typeface="Arial"/>
            </a:rPr>
            <a:t>Renforcer l’attractivité et la renommée d’AMU à l’international</a:t>
          </a:r>
        </a:p>
      </dsp:txBody>
      <dsp:txXfrm>
        <a:off x="3491654" y="1263514"/>
        <a:ext cx="1221885" cy="1221885"/>
      </dsp:txXfrm>
    </dsp:sp>
    <dsp:sp modelId="{DED5E9B5-8E12-4B1F-801C-781A8D3B660D}">
      <dsp:nvSpPr>
        <dsp:cNvPr id="0" name=""/>
        <dsp:cNvSpPr/>
      </dsp:nvSpPr>
      <dsp:spPr>
        <a:xfrm>
          <a:off x="2577592" y="3044806"/>
          <a:ext cx="1728005" cy="1728005"/>
        </a:xfrm>
        <a:prstGeom prst="ellipse">
          <a:avLst/>
        </a:prstGeom>
        <a:solidFill>
          <a:srgbClr val="0097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Arial"/>
              <a:cs typeface="Arial"/>
            </a:rPr>
            <a:t>Renforcer les partenariats avec le monde socio-économique</a:t>
          </a:r>
        </a:p>
      </dsp:txBody>
      <dsp:txXfrm>
        <a:off x="2830652" y="3297866"/>
        <a:ext cx="1221885" cy="1221885"/>
      </dsp:txXfrm>
    </dsp:sp>
    <dsp:sp modelId="{65816797-6C2E-4EB1-B490-CE570918564D}">
      <dsp:nvSpPr>
        <dsp:cNvPr id="0" name=""/>
        <dsp:cNvSpPr/>
      </dsp:nvSpPr>
      <dsp:spPr>
        <a:xfrm>
          <a:off x="438544" y="3044806"/>
          <a:ext cx="1728005" cy="1728005"/>
        </a:xfrm>
        <a:prstGeom prst="ellipse">
          <a:avLst/>
        </a:prstGeom>
        <a:solidFill>
          <a:srgbClr val="0097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Arial"/>
              <a:cs typeface="Arial"/>
            </a:rPr>
            <a:t>Soutenir la recherche collaborative, interdisciplinaire et l’innovation</a:t>
          </a:r>
        </a:p>
      </dsp:txBody>
      <dsp:txXfrm>
        <a:off x="691604" y="3297866"/>
        <a:ext cx="1221885" cy="1221885"/>
      </dsp:txXfrm>
    </dsp:sp>
    <dsp:sp modelId="{28D5F32B-3484-44F8-BD97-DED7191B454B}">
      <dsp:nvSpPr>
        <dsp:cNvPr id="0" name=""/>
        <dsp:cNvSpPr/>
      </dsp:nvSpPr>
      <dsp:spPr>
        <a:xfrm>
          <a:off x="-222457" y="1010450"/>
          <a:ext cx="1728005" cy="1728005"/>
        </a:xfrm>
        <a:prstGeom prst="ellipse">
          <a:avLst/>
        </a:prstGeom>
        <a:solidFill>
          <a:srgbClr val="0097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Arial"/>
              <a:cs typeface="Arial"/>
            </a:rPr>
            <a:t>Développer une pédagogie innovante et interdisciplinaire</a:t>
          </a:r>
        </a:p>
      </dsp:txBody>
      <dsp:txXfrm>
        <a:off x="30603" y="1263510"/>
        <a:ext cx="1221885" cy="1221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86807-B728-4169-805D-818D111BCF6F}">
      <dsp:nvSpPr>
        <dsp:cNvPr id="0" name=""/>
        <dsp:cNvSpPr/>
      </dsp:nvSpPr>
      <dsp:spPr>
        <a:xfrm>
          <a:off x="-5125069" y="-783865"/>
          <a:ext cx="6093694" cy="6093694"/>
        </a:xfrm>
        <a:prstGeom prst="blockArc">
          <a:avLst>
            <a:gd name="adj1" fmla="val 18900000"/>
            <a:gd name="adj2" fmla="val 2700000"/>
            <a:gd name="adj3" fmla="val 354"/>
          </a:avLst>
        </a:prstGeom>
        <a:solidFill>
          <a:srgbClr val="313E56"/>
        </a:solidFill>
        <a:ln w="25400" cap="flat" cmpd="sng" algn="ctr">
          <a:noFill/>
          <a:prstDash val="sysDash"/>
        </a:ln>
        <a:effectLst/>
      </dsp:spPr>
      <dsp:style>
        <a:lnRef idx="2">
          <a:scrgbClr r="0" g="0" b="0"/>
        </a:lnRef>
        <a:fillRef idx="0">
          <a:scrgbClr r="0" g="0" b="0"/>
        </a:fillRef>
        <a:effectRef idx="0">
          <a:scrgbClr r="0" g="0" b="0"/>
        </a:effectRef>
        <a:fontRef idx="minor"/>
      </dsp:style>
    </dsp:sp>
    <dsp:sp modelId="{420ABB74-71B0-45BC-A486-51A563B02463}">
      <dsp:nvSpPr>
        <dsp:cNvPr id="0" name=""/>
        <dsp:cNvSpPr/>
      </dsp:nvSpPr>
      <dsp:spPr>
        <a:xfrm>
          <a:off x="402994" y="282782"/>
          <a:ext cx="3707972" cy="565926"/>
        </a:xfrm>
        <a:prstGeom prst="rect">
          <a:avLst/>
        </a:prstGeom>
        <a:solidFill>
          <a:srgbClr val="313E5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Energie</a:t>
          </a:r>
        </a:p>
      </dsp:txBody>
      <dsp:txXfrm>
        <a:off x="402994" y="282782"/>
        <a:ext cx="3707972" cy="565926"/>
      </dsp:txXfrm>
    </dsp:sp>
    <dsp:sp modelId="{59157DCD-5125-4BAE-B382-86C8332455A4}">
      <dsp:nvSpPr>
        <dsp:cNvPr id="0" name=""/>
        <dsp:cNvSpPr/>
      </dsp:nvSpPr>
      <dsp:spPr>
        <a:xfrm>
          <a:off x="167149" y="313745"/>
          <a:ext cx="503999" cy="503999"/>
        </a:xfrm>
        <a:prstGeom prst="ellipse">
          <a:avLst/>
        </a:prstGeom>
        <a:solidFill>
          <a:schemeClr val="lt1">
            <a:hueOff val="0"/>
            <a:satOff val="0"/>
            <a:lumOff val="0"/>
            <a:alphaOff val="0"/>
          </a:schemeClr>
        </a:solidFill>
        <a:ln w="76200" cap="flat" cmpd="sng" algn="ctr">
          <a:solidFill>
            <a:srgbClr val="313E56"/>
          </a:solidFill>
          <a:prstDash val="solid"/>
        </a:ln>
        <a:effectLst/>
      </dsp:spPr>
      <dsp:style>
        <a:lnRef idx="2">
          <a:scrgbClr r="0" g="0" b="0"/>
        </a:lnRef>
        <a:fillRef idx="1">
          <a:scrgbClr r="0" g="0" b="0"/>
        </a:fillRef>
        <a:effectRef idx="0">
          <a:scrgbClr r="0" g="0" b="0"/>
        </a:effectRef>
        <a:fontRef idx="minor"/>
      </dsp:style>
    </dsp:sp>
    <dsp:sp modelId="{DB1ED934-5639-EE4C-96CD-B740F8328780}">
      <dsp:nvSpPr>
        <dsp:cNvPr id="0" name=""/>
        <dsp:cNvSpPr/>
      </dsp:nvSpPr>
      <dsp:spPr>
        <a:xfrm>
          <a:off x="824675" y="1131400"/>
          <a:ext cx="3270137" cy="565926"/>
        </a:xfrm>
        <a:prstGeom prst="rect">
          <a:avLst/>
        </a:prstGeom>
        <a:solidFill>
          <a:srgbClr val="EA953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Santé et sciences de la vie</a:t>
          </a:r>
        </a:p>
      </dsp:txBody>
      <dsp:txXfrm>
        <a:off x="824675" y="1131400"/>
        <a:ext cx="3270137" cy="565926"/>
      </dsp:txXfrm>
    </dsp:sp>
    <dsp:sp modelId="{8B54EB74-BA70-4E3E-8208-A9E197434EE6}">
      <dsp:nvSpPr>
        <dsp:cNvPr id="0" name=""/>
        <dsp:cNvSpPr/>
      </dsp:nvSpPr>
      <dsp:spPr>
        <a:xfrm>
          <a:off x="572675" y="1162363"/>
          <a:ext cx="503999" cy="503999"/>
        </a:xfrm>
        <a:prstGeom prst="ellipse">
          <a:avLst/>
        </a:prstGeom>
        <a:solidFill>
          <a:schemeClr val="lt1">
            <a:hueOff val="0"/>
            <a:satOff val="0"/>
            <a:lumOff val="0"/>
            <a:alphaOff val="0"/>
          </a:schemeClr>
        </a:solidFill>
        <a:ln w="76200" cap="flat" cmpd="sng" algn="ctr">
          <a:solidFill>
            <a:srgbClr val="EA9534"/>
          </a:solidFill>
          <a:prstDash val="solid"/>
        </a:ln>
        <a:effectLst/>
      </dsp:spPr>
      <dsp:style>
        <a:lnRef idx="2">
          <a:scrgbClr r="0" g="0" b="0"/>
        </a:lnRef>
        <a:fillRef idx="1">
          <a:scrgbClr r="0" g="0" b="0"/>
        </a:fillRef>
        <a:effectRef idx="0">
          <a:scrgbClr r="0" g="0" b="0"/>
        </a:effectRef>
        <a:fontRef idx="minor"/>
      </dsp:style>
    </dsp:sp>
    <dsp:sp modelId="{4C46185F-A93E-2A4B-BB49-CBC96FA6D522}">
      <dsp:nvSpPr>
        <dsp:cNvPr id="0" name=""/>
        <dsp:cNvSpPr/>
      </dsp:nvSpPr>
      <dsp:spPr>
        <a:xfrm>
          <a:off x="949139" y="1980018"/>
          <a:ext cx="3145673" cy="565926"/>
        </a:xfrm>
        <a:prstGeom prst="rect">
          <a:avLst/>
        </a:prstGeom>
        <a:solidFill>
          <a:srgbClr val="71B34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Environnement</a:t>
          </a:r>
        </a:p>
      </dsp:txBody>
      <dsp:txXfrm>
        <a:off x="949139" y="1980018"/>
        <a:ext cx="3145673" cy="565926"/>
      </dsp:txXfrm>
    </dsp:sp>
    <dsp:sp modelId="{427AA2A6-6C68-4940-9077-18BA45127E2C}">
      <dsp:nvSpPr>
        <dsp:cNvPr id="0" name=""/>
        <dsp:cNvSpPr/>
      </dsp:nvSpPr>
      <dsp:spPr>
        <a:xfrm>
          <a:off x="697139" y="2010981"/>
          <a:ext cx="503999" cy="503999"/>
        </a:xfrm>
        <a:prstGeom prst="ellipse">
          <a:avLst/>
        </a:prstGeom>
        <a:solidFill>
          <a:schemeClr val="lt1">
            <a:hueOff val="0"/>
            <a:satOff val="0"/>
            <a:lumOff val="0"/>
            <a:alphaOff val="0"/>
          </a:schemeClr>
        </a:solidFill>
        <a:ln w="76200" cap="flat" cmpd="sng" algn="ctr">
          <a:solidFill>
            <a:srgbClr val="71B34D"/>
          </a:solidFill>
          <a:prstDash val="solid"/>
        </a:ln>
        <a:effectLst/>
      </dsp:spPr>
      <dsp:style>
        <a:lnRef idx="2">
          <a:scrgbClr r="0" g="0" b="0"/>
        </a:lnRef>
        <a:fillRef idx="1">
          <a:scrgbClr r="0" g="0" b="0"/>
        </a:fillRef>
        <a:effectRef idx="0">
          <a:scrgbClr r="0" g="0" b="0"/>
        </a:effectRef>
        <a:fontRef idx="minor"/>
      </dsp:style>
    </dsp:sp>
    <dsp:sp modelId="{E172AC88-D855-064C-8CAF-1710133F17D5}">
      <dsp:nvSpPr>
        <dsp:cNvPr id="0" name=""/>
        <dsp:cNvSpPr/>
      </dsp:nvSpPr>
      <dsp:spPr>
        <a:xfrm>
          <a:off x="824675" y="2828636"/>
          <a:ext cx="3270137" cy="565926"/>
        </a:xfrm>
        <a:prstGeom prst="rect">
          <a:avLst/>
        </a:prstGeom>
        <a:solidFill>
          <a:srgbClr val="0097A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Sciences et technologies avancées</a:t>
          </a:r>
        </a:p>
      </dsp:txBody>
      <dsp:txXfrm>
        <a:off x="824675" y="2828636"/>
        <a:ext cx="3270137" cy="565926"/>
      </dsp:txXfrm>
    </dsp:sp>
    <dsp:sp modelId="{3E9E2C7B-8261-4520-AF7F-BA13CF128032}">
      <dsp:nvSpPr>
        <dsp:cNvPr id="0" name=""/>
        <dsp:cNvSpPr/>
      </dsp:nvSpPr>
      <dsp:spPr>
        <a:xfrm>
          <a:off x="572675" y="2859599"/>
          <a:ext cx="503999" cy="503999"/>
        </a:xfrm>
        <a:prstGeom prst="ellipse">
          <a:avLst/>
        </a:prstGeom>
        <a:solidFill>
          <a:schemeClr val="lt1">
            <a:hueOff val="0"/>
            <a:satOff val="0"/>
            <a:lumOff val="0"/>
            <a:alphaOff val="0"/>
          </a:schemeClr>
        </a:solidFill>
        <a:ln w="76200" cap="flat" cmpd="sng" algn="ctr">
          <a:solidFill>
            <a:srgbClr val="0097AA"/>
          </a:solidFill>
          <a:prstDash val="solid"/>
        </a:ln>
        <a:effectLst/>
      </dsp:spPr>
      <dsp:style>
        <a:lnRef idx="2">
          <a:scrgbClr r="0" g="0" b="0"/>
        </a:lnRef>
        <a:fillRef idx="1">
          <a:scrgbClr r="0" g="0" b="0"/>
        </a:fillRef>
        <a:effectRef idx="0">
          <a:scrgbClr r="0" g="0" b="0"/>
        </a:effectRef>
        <a:fontRef idx="minor"/>
      </dsp:style>
    </dsp:sp>
    <dsp:sp modelId="{8BF3C4EB-543E-8A43-A66D-34E005D6702A}">
      <dsp:nvSpPr>
        <dsp:cNvPr id="0" name=""/>
        <dsp:cNvSpPr/>
      </dsp:nvSpPr>
      <dsp:spPr>
        <a:xfrm>
          <a:off x="419149" y="3677254"/>
          <a:ext cx="3675663" cy="565926"/>
        </a:xfrm>
        <a:prstGeom prst="rect">
          <a:avLst/>
        </a:prstGeom>
        <a:solidFill>
          <a:srgbClr val="C4377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Humanités</a:t>
          </a:r>
        </a:p>
      </dsp:txBody>
      <dsp:txXfrm>
        <a:off x="419149" y="3677254"/>
        <a:ext cx="3675663" cy="565926"/>
      </dsp:txXfrm>
    </dsp:sp>
    <dsp:sp modelId="{432B4092-C3BF-4B4A-A9CD-E3B77FBC93A4}">
      <dsp:nvSpPr>
        <dsp:cNvPr id="0" name=""/>
        <dsp:cNvSpPr/>
      </dsp:nvSpPr>
      <dsp:spPr>
        <a:xfrm>
          <a:off x="167149" y="3708217"/>
          <a:ext cx="503999" cy="503999"/>
        </a:xfrm>
        <a:prstGeom prst="ellipse">
          <a:avLst/>
        </a:prstGeom>
        <a:solidFill>
          <a:schemeClr val="lt1">
            <a:hueOff val="0"/>
            <a:satOff val="0"/>
            <a:lumOff val="0"/>
            <a:alphaOff val="0"/>
          </a:schemeClr>
        </a:solidFill>
        <a:ln w="76200" cap="flat" cmpd="sng" algn="ctr">
          <a:solidFill>
            <a:srgbClr val="C43771"/>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74AF1-3DCC-4C42-82A4-3631E27444AC}">
      <dsp:nvSpPr>
        <dsp:cNvPr id="0" name=""/>
        <dsp:cNvSpPr/>
      </dsp:nvSpPr>
      <dsp:spPr>
        <a:xfrm>
          <a:off x="1975921" y="617749"/>
          <a:ext cx="3455364" cy="3455364"/>
        </a:xfrm>
        <a:prstGeom prst="blockArc">
          <a:avLst>
            <a:gd name="adj1" fmla="val 15360963"/>
            <a:gd name="adj2" fmla="val 194"/>
            <a:gd name="adj3" fmla="val 4636"/>
          </a:avLst>
        </a:prstGeom>
        <a:solidFill>
          <a:srgbClr val="EA9534"/>
        </a:solidFill>
        <a:ln>
          <a:noFill/>
        </a:ln>
        <a:effectLst/>
      </dsp:spPr>
      <dsp:style>
        <a:lnRef idx="0">
          <a:scrgbClr r="0" g="0" b="0"/>
        </a:lnRef>
        <a:fillRef idx="1">
          <a:scrgbClr r="0" g="0" b="0"/>
        </a:fillRef>
        <a:effectRef idx="0">
          <a:scrgbClr r="0" g="0" b="0"/>
        </a:effectRef>
        <a:fontRef idx="minor">
          <a:schemeClr val="lt1"/>
        </a:fontRef>
      </dsp:style>
    </dsp:sp>
    <dsp:sp modelId="{C58045AD-56D7-4CA6-842B-A6C45AE27CB1}">
      <dsp:nvSpPr>
        <dsp:cNvPr id="0" name=""/>
        <dsp:cNvSpPr/>
      </dsp:nvSpPr>
      <dsp:spPr>
        <a:xfrm>
          <a:off x="1976668" y="668047"/>
          <a:ext cx="3455364" cy="3455364"/>
        </a:xfrm>
        <a:prstGeom prst="blockArc">
          <a:avLst>
            <a:gd name="adj1" fmla="val 21497723"/>
            <a:gd name="adj2" fmla="val 6240605"/>
            <a:gd name="adj3" fmla="val 4636"/>
          </a:avLst>
        </a:prstGeom>
        <a:solidFill>
          <a:srgbClr val="C43771"/>
        </a:solidFill>
        <a:ln>
          <a:noFill/>
        </a:ln>
        <a:effectLst/>
      </dsp:spPr>
      <dsp:style>
        <a:lnRef idx="0">
          <a:scrgbClr r="0" g="0" b="0"/>
        </a:lnRef>
        <a:fillRef idx="1">
          <a:scrgbClr r="0" g="0" b="0"/>
        </a:fillRef>
        <a:effectRef idx="0">
          <a:scrgbClr r="0" g="0" b="0"/>
        </a:effectRef>
        <a:fontRef idx="minor">
          <a:schemeClr val="lt1"/>
        </a:fontRef>
      </dsp:style>
    </dsp:sp>
    <dsp:sp modelId="{43CC8FF5-FF5F-493A-9BFD-1A28029CE045}">
      <dsp:nvSpPr>
        <dsp:cNvPr id="0" name=""/>
        <dsp:cNvSpPr/>
      </dsp:nvSpPr>
      <dsp:spPr>
        <a:xfrm>
          <a:off x="1232452" y="651561"/>
          <a:ext cx="3455364" cy="3455364"/>
        </a:xfrm>
        <a:prstGeom prst="blockArc">
          <a:avLst>
            <a:gd name="adj1" fmla="val 4711678"/>
            <a:gd name="adj2" fmla="val 10868684"/>
            <a:gd name="adj3" fmla="val 4636"/>
          </a:avLst>
        </a:prstGeom>
        <a:solidFill>
          <a:srgbClr val="0097AA"/>
        </a:solidFill>
        <a:ln>
          <a:noFill/>
        </a:ln>
        <a:effectLst/>
      </dsp:spPr>
      <dsp:style>
        <a:lnRef idx="0">
          <a:scrgbClr r="0" g="0" b="0"/>
        </a:lnRef>
        <a:fillRef idx="1">
          <a:scrgbClr r="0" g="0" b="0"/>
        </a:fillRef>
        <a:effectRef idx="0">
          <a:scrgbClr r="0" g="0" b="0"/>
        </a:effectRef>
        <a:fontRef idx="minor">
          <a:schemeClr val="lt1"/>
        </a:fontRef>
      </dsp:style>
    </dsp:sp>
    <dsp:sp modelId="{45996B09-61FF-4FFA-BD9A-9C69958BD4A5}">
      <dsp:nvSpPr>
        <dsp:cNvPr id="0" name=""/>
        <dsp:cNvSpPr/>
      </dsp:nvSpPr>
      <dsp:spPr>
        <a:xfrm>
          <a:off x="1232710" y="634102"/>
          <a:ext cx="3455364" cy="3455364"/>
        </a:xfrm>
        <a:prstGeom prst="blockArc">
          <a:avLst>
            <a:gd name="adj1" fmla="val 10833116"/>
            <a:gd name="adj2" fmla="val 16887785"/>
            <a:gd name="adj3" fmla="val 4636"/>
          </a:avLst>
        </a:prstGeom>
        <a:solidFill>
          <a:srgbClr val="6EB33E"/>
        </a:solidFill>
        <a:ln w="28575" cmpd="sng">
          <a:noFill/>
          <a:prstDash val="dot"/>
        </a:ln>
        <a:effectLst/>
      </dsp:spPr>
      <dsp:style>
        <a:lnRef idx="0">
          <a:scrgbClr r="0" g="0" b="0"/>
        </a:lnRef>
        <a:fillRef idx="1">
          <a:scrgbClr r="0" g="0" b="0"/>
        </a:fillRef>
        <a:effectRef idx="0">
          <a:scrgbClr r="0" g="0" b="0"/>
        </a:effectRef>
        <a:fontRef idx="minor">
          <a:schemeClr val="lt1"/>
        </a:fontRef>
      </dsp:style>
    </dsp:sp>
    <dsp:sp modelId="{4C5150E9-9D62-4FDA-AFBE-6954D0831562}">
      <dsp:nvSpPr>
        <dsp:cNvPr id="0" name=""/>
        <dsp:cNvSpPr/>
      </dsp:nvSpPr>
      <dsp:spPr>
        <a:xfrm>
          <a:off x="2501182" y="1550922"/>
          <a:ext cx="1589210" cy="1589210"/>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fr-FR" sz="2900" kern="1200" dirty="0"/>
        </a:p>
      </dsp:txBody>
      <dsp:txXfrm>
        <a:off x="2733916" y="1783656"/>
        <a:ext cx="1123742" cy="1123742"/>
      </dsp:txXfrm>
    </dsp:sp>
    <dsp:sp modelId="{0E6E327E-FE09-439D-98F7-0356A553DF48}">
      <dsp:nvSpPr>
        <dsp:cNvPr id="0" name=""/>
        <dsp:cNvSpPr/>
      </dsp:nvSpPr>
      <dsp:spPr>
        <a:xfrm>
          <a:off x="2827786" y="5814"/>
          <a:ext cx="936002" cy="1403997"/>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fr-FR" sz="1700" kern="1200" dirty="0"/>
        </a:p>
      </dsp:txBody>
      <dsp:txXfrm>
        <a:off x="2964860" y="211425"/>
        <a:ext cx="661854" cy="992775"/>
      </dsp:txXfrm>
    </dsp:sp>
    <dsp:sp modelId="{AE3D4EA3-D412-4C4E-8FEC-08951C8A9DE9}">
      <dsp:nvSpPr>
        <dsp:cNvPr id="0" name=""/>
        <dsp:cNvSpPr/>
      </dsp:nvSpPr>
      <dsp:spPr>
        <a:xfrm>
          <a:off x="516795" y="1940435"/>
          <a:ext cx="1512082" cy="810184"/>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fr-FR" sz="2800" kern="1200" dirty="0"/>
        </a:p>
      </dsp:txBody>
      <dsp:txXfrm>
        <a:off x="738234" y="2059084"/>
        <a:ext cx="1069204" cy="572886"/>
      </dsp:txXfrm>
    </dsp:sp>
    <dsp:sp modelId="{D7C3120A-2794-4DEE-ADC9-E58E74D59A40}">
      <dsp:nvSpPr>
        <dsp:cNvPr id="0" name=""/>
        <dsp:cNvSpPr/>
      </dsp:nvSpPr>
      <dsp:spPr>
        <a:xfrm>
          <a:off x="2395789" y="3529161"/>
          <a:ext cx="1799995" cy="1007999"/>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fr-FR" sz="3300" kern="1200" dirty="0"/>
        </a:p>
      </dsp:txBody>
      <dsp:txXfrm>
        <a:off x="2659392" y="3676779"/>
        <a:ext cx="1272789" cy="712763"/>
      </dsp:txXfrm>
    </dsp:sp>
    <dsp:sp modelId="{43ACC744-C605-49F3-8CB0-22B9A1B38AD4}">
      <dsp:nvSpPr>
        <dsp:cNvPr id="0" name=""/>
        <dsp:cNvSpPr/>
      </dsp:nvSpPr>
      <dsp:spPr>
        <a:xfrm>
          <a:off x="4882321" y="1843641"/>
          <a:ext cx="1017833" cy="1003772"/>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fr-FR" sz="1900" kern="1200" dirty="0"/>
        </a:p>
      </dsp:txBody>
      <dsp:txXfrm>
        <a:off x="5031379" y="1990640"/>
        <a:ext cx="719717" cy="7097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501" cy="497047"/>
          </a:xfrm>
          <a:prstGeom prst="rect">
            <a:avLst/>
          </a:prstGeom>
        </p:spPr>
        <p:txBody>
          <a:bodyPr vert="horz" wrap="square" lIns="91458" tIns="45729" rIns="91458" bIns="45729" numCol="1" anchor="t"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3" name="Espace réservé de la date 2"/>
          <p:cNvSpPr>
            <a:spLocks noGrp="1"/>
          </p:cNvSpPr>
          <p:nvPr>
            <p:ph type="dt" sz="quarter" idx="1"/>
          </p:nvPr>
        </p:nvSpPr>
        <p:spPr>
          <a:xfrm>
            <a:off x="3852175" y="0"/>
            <a:ext cx="2945501" cy="497047"/>
          </a:xfrm>
          <a:prstGeom prst="rect">
            <a:avLst/>
          </a:prstGeom>
        </p:spPr>
        <p:txBody>
          <a:bodyPr vert="horz" wrap="square" lIns="91458" tIns="45729" rIns="91458" bIns="45729" numCol="1" anchor="t" anchorCtr="0" compatLnSpc="1">
            <a:prstTxWarp prst="textNoShape">
              <a:avLst/>
            </a:prstTxWarp>
          </a:bodyPr>
          <a:lstStyle>
            <a:lvl1pPr algn="r" eaLnBrk="1" hangingPunct="1">
              <a:defRPr sz="1200">
                <a:latin typeface="Calibri" charset="0"/>
              </a:defRPr>
            </a:lvl1pPr>
          </a:lstStyle>
          <a:p>
            <a:pPr>
              <a:defRPr/>
            </a:pPr>
            <a:fld id="{BF0383CA-D3D3-A443-9D14-1BC0A6EE62ED}" type="datetime1">
              <a:rPr lang="fr-FR"/>
              <a:pPr>
                <a:defRPr/>
              </a:pPr>
              <a:t>01/04/2022</a:t>
            </a:fld>
            <a:endParaRPr lang="fr-FR"/>
          </a:p>
        </p:txBody>
      </p:sp>
      <p:sp>
        <p:nvSpPr>
          <p:cNvPr id="4" name="Espace réservé du pied de page 3"/>
          <p:cNvSpPr>
            <a:spLocks noGrp="1"/>
          </p:cNvSpPr>
          <p:nvPr>
            <p:ph type="ftr" sz="quarter" idx="2"/>
          </p:nvPr>
        </p:nvSpPr>
        <p:spPr>
          <a:xfrm>
            <a:off x="0" y="9431179"/>
            <a:ext cx="2945501" cy="497046"/>
          </a:xfrm>
          <a:prstGeom prst="rect">
            <a:avLst/>
          </a:prstGeom>
        </p:spPr>
        <p:txBody>
          <a:bodyPr vert="horz" wrap="square" lIns="91458" tIns="45729" rIns="91458" bIns="45729" numCol="1" anchor="b"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3852175" y="9431179"/>
            <a:ext cx="2945501" cy="497046"/>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atin typeface="Calibri" charset="0"/>
              </a:defRPr>
            </a:lvl1pPr>
          </a:lstStyle>
          <a:p>
            <a:pPr>
              <a:defRPr/>
            </a:pPr>
            <a:fld id="{CF9F63EC-DE90-1644-BF0C-E0287B4F0B94}" type="slidenum">
              <a:rPr lang="fr-FR"/>
              <a:pPr>
                <a:defRPr/>
              </a:pPr>
              <a:t>‹N°›</a:t>
            </a:fld>
            <a:endParaRPr lang="fr-FR"/>
          </a:p>
        </p:txBody>
      </p:sp>
    </p:spTree>
    <p:extLst>
      <p:ext uri="{BB962C8B-B14F-4D97-AF65-F5344CB8AC3E}">
        <p14:creationId xmlns:p14="http://schemas.microsoft.com/office/powerpoint/2010/main" val="40567196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501" cy="497047"/>
          </a:xfrm>
          <a:prstGeom prst="rect">
            <a:avLst/>
          </a:prstGeom>
        </p:spPr>
        <p:txBody>
          <a:bodyPr vert="horz" wrap="square" lIns="91458" tIns="45729" rIns="91458" bIns="45729" numCol="1" anchor="t"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3" name="Espace réservé de la date 2"/>
          <p:cNvSpPr>
            <a:spLocks noGrp="1"/>
          </p:cNvSpPr>
          <p:nvPr>
            <p:ph type="dt" idx="1"/>
          </p:nvPr>
        </p:nvSpPr>
        <p:spPr>
          <a:xfrm>
            <a:off x="3852175" y="0"/>
            <a:ext cx="2945501" cy="497047"/>
          </a:xfrm>
          <a:prstGeom prst="rect">
            <a:avLst/>
          </a:prstGeom>
        </p:spPr>
        <p:txBody>
          <a:bodyPr vert="horz" wrap="square" lIns="91458" tIns="45729" rIns="91458" bIns="45729" numCol="1" anchor="t" anchorCtr="0" compatLnSpc="1">
            <a:prstTxWarp prst="textNoShape">
              <a:avLst/>
            </a:prstTxWarp>
          </a:bodyPr>
          <a:lstStyle>
            <a:lvl1pPr algn="r" eaLnBrk="1" hangingPunct="1">
              <a:defRPr sz="1200">
                <a:latin typeface="Calibri" charset="0"/>
              </a:defRPr>
            </a:lvl1pPr>
          </a:lstStyle>
          <a:p>
            <a:pPr>
              <a:defRPr/>
            </a:pPr>
            <a:fld id="{E8E97338-CFDD-4348-B977-AAC75EDCC2FA}" type="datetime1">
              <a:rPr lang="fr-FR"/>
              <a:pPr>
                <a:defRPr/>
              </a:pPr>
              <a:t>01/04/2022</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wrap="square" lIns="91458" tIns="45729" rIns="91458" bIns="45729" numCol="1" anchor="ctr" anchorCtr="0" compatLnSpc="1">
            <a:prstTxWarp prst="textNoShape">
              <a:avLst/>
            </a:prstTxWarp>
          </a:bodyPr>
          <a:lstStyle/>
          <a:p>
            <a:pPr lvl="0"/>
            <a:endParaRPr lang="fr-FR" noProof="0"/>
          </a:p>
        </p:txBody>
      </p:sp>
      <p:sp>
        <p:nvSpPr>
          <p:cNvPr id="5" name="Espace réservé des commentaires 4"/>
          <p:cNvSpPr>
            <a:spLocks noGrp="1"/>
          </p:cNvSpPr>
          <p:nvPr>
            <p:ph type="body" sz="quarter" idx="3"/>
          </p:nvPr>
        </p:nvSpPr>
        <p:spPr>
          <a:xfrm>
            <a:off x="681197" y="4716383"/>
            <a:ext cx="5436870" cy="4468654"/>
          </a:xfrm>
          <a:prstGeom prst="rect">
            <a:avLst/>
          </a:prstGeom>
        </p:spPr>
        <p:txBody>
          <a:bodyPr vert="horz" wrap="square" lIns="91458" tIns="45729" rIns="91458" bIns="45729"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31179"/>
            <a:ext cx="2945501" cy="497046"/>
          </a:xfrm>
          <a:prstGeom prst="rect">
            <a:avLst/>
          </a:prstGeom>
        </p:spPr>
        <p:txBody>
          <a:bodyPr vert="horz" wrap="square" lIns="91458" tIns="45729" rIns="91458" bIns="45729" numCol="1" anchor="b"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3852175" y="9431179"/>
            <a:ext cx="2945501" cy="497046"/>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atin typeface="Calibri" charset="0"/>
              </a:defRPr>
            </a:lvl1pPr>
          </a:lstStyle>
          <a:p>
            <a:pPr>
              <a:defRPr/>
            </a:pPr>
            <a:fld id="{58BAC55E-F0C5-014F-A0ED-D8A85DF3D9BD}" type="slidenum">
              <a:rPr lang="fr-FR"/>
              <a:pPr>
                <a:defRPr/>
              </a:pPr>
              <a:t>‹N°›</a:t>
            </a:fld>
            <a:endParaRPr lang="fr-FR"/>
          </a:p>
        </p:txBody>
      </p:sp>
    </p:spTree>
    <p:extLst>
      <p:ext uri="{BB962C8B-B14F-4D97-AF65-F5344CB8AC3E}">
        <p14:creationId xmlns:p14="http://schemas.microsoft.com/office/powerpoint/2010/main" val="207597939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8BAC55E-F0C5-014F-A0ED-D8A85DF3D9BD}" type="slidenum">
              <a:rPr lang="fr-FR" smtClean="0"/>
              <a:pPr>
                <a:defRPr/>
              </a:pPr>
              <a:t>14</a:t>
            </a:fld>
            <a:endParaRPr lang="fr-FR"/>
          </a:p>
        </p:txBody>
      </p:sp>
    </p:spTree>
    <p:extLst>
      <p:ext uri="{BB962C8B-B14F-4D97-AF65-F5344CB8AC3E}">
        <p14:creationId xmlns:p14="http://schemas.microsoft.com/office/powerpoint/2010/main" val="287044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8BAC55E-F0C5-014F-A0ED-D8A85DF3D9BD}" type="slidenum">
              <a:rPr lang="fr-FR" smtClean="0"/>
              <a:pPr>
                <a:defRPr/>
              </a:pPr>
              <a:t>19</a:t>
            </a:fld>
            <a:endParaRPr lang="fr-FR"/>
          </a:p>
        </p:txBody>
      </p:sp>
    </p:spTree>
    <p:extLst>
      <p:ext uri="{BB962C8B-B14F-4D97-AF65-F5344CB8AC3E}">
        <p14:creationId xmlns:p14="http://schemas.microsoft.com/office/powerpoint/2010/main" val="249538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8BAC55E-F0C5-014F-A0ED-D8A85DF3D9BD}" type="slidenum">
              <a:rPr lang="fr-FR" smtClean="0"/>
              <a:pPr>
                <a:defRPr/>
              </a:pPr>
              <a:t>20</a:t>
            </a:fld>
            <a:endParaRPr lang="fr-FR"/>
          </a:p>
        </p:txBody>
      </p:sp>
    </p:spTree>
    <p:extLst>
      <p:ext uri="{BB962C8B-B14F-4D97-AF65-F5344CB8AC3E}">
        <p14:creationId xmlns:p14="http://schemas.microsoft.com/office/powerpoint/2010/main" val="193813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8BAC55E-F0C5-014F-A0ED-D8A85DF3D9BD}" type="slidenum">
              <a:rPr lang="fr-FR" smtClean="0"/>
              <a:pPr>
                <a:defRPr/>
              </a:pPr>
              <a:t>21</a:t>
            </a:fld>
            <a:endParaRPr lang="fr-FR"/>
          </a:p>
        </p:txBody>
      </p:sp>
    </p:spTree>
    <p:extLst>
      <p:ext uri="{BB962C8B-B14F-4D97-AF65-F5344CB8AC3E}">
        <p14:creationId xmlns:p14="http://schemas.microsoft.com/office/powerpoint/2010/main" val="45564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8BAC55E-F0C5-014F-A0ED-D8A85DF3D9BD}" type="slidenum">
              <a:rPr lang="fr-FR" smtClean="0"/>
              <a:pPr>
                <a:defRPr/>
              </a:pPr>
              <a:t>27</a:t>
            </a:fld>
            <a:endParaRPr lang="fr-FR"/>
          </a:p>
        </p:txBody>
      </p:sp>
    </p:spTree>
    <p:extLst>
      <p:ext uri="{BB962C8B-B14F-4D97-AF65-F5344CB8AC3E}">
        <p14:creationId xmlns:p14="http://schemas.microsoft.com/office/powerpoint/2010/main" val="121832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8BAC55E-F0C5-014F-A0ED-D8A85DF3D9BD}" type="slidenum">
              <a:rPr lang="fr-FR" smtClean="0"/>
              <a:pPr>
                <a:defRPr/>
              </a:pPr>
              <a:t>32</a:t>
            </a:fld>
            <a:endParaRPr lang="fr-FR"/>
          </a:p>
        </p:txBody>
      </p:sp>
    </p:spTree>
    <p:extLst>
      <p:ext uri="{BB962C8B-B14F-4D97-AF65-F5344CB8AC3E}">
        <p14:creationId xmlns:p14="http://schemas.microsoft.com/office/powerpoint/2010/main" val="3471640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7288" y="1069023"/>
            <a:ext cx="4289425" cy="1470252"/>
          </a:xfrm>
          <a:prstGeom prst="rect">
            <a:avLst/>
          </a:prstGeom>
        </p:spPr>
      </p:pic>
      <p:sp>
        <p:nvSpPr>
          <p:cNvPr id="5" name="Rectangle 4"/>
          <p:cNvSpPr/>
          <p:nvPr userDrawn="1"/>
        </p:nvSpPr>
        <p:spPr>
          <a:xfrm>
            <a:off x="317500" y="82550"/>
            <a:ext cx="1531938" cy="5603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 name="Titre 1"/>
          <p:cNvSpPr>
            <a:spLocks noGrp="1"/>
          </p:cNvSpPr>
          <p:nvPr>
            <p:ph type="ctrTitle"/>
          </p:nvPr>
        </p:nvSpPr>
        <p:spPr>
          <a:xfrm>
            <a:off x="685800" y="2349791"/>
            <a:ext cx="7772400" cy="2912146"/>
          </a:xfrm>
          <a:prstGeom prst="rect">
            <a:avLst/>
          </a:prstGeom>
        </p:spPr>
        <p:txBody>
          <a:bodyPr anchor="ctr"/>
          <a:lstStyle>
            <a:lvl1pPr algn="ctr">
              <a:defRPr sz="4000">
                <a:solidFill>
                  <a:srgbClr val="252E44"/>
                </a:solidFill>
              </a:defRPr>
            </a:lvl1pPr>
          </a:lstStyle>
          <a:p>
            <a:r>
              <a:rPr lang="fr-FR" dirty="0"/>
              <a:t>Cliquez et modifiez le titre</a:t>
            </a:r>
          </a:p>
        </p:txBody>
      </p:sp>
      <p:sp>
        <p:nvSpPr>
          <p:cNvPr id="3" name="Sous-titre 2"/>
          <p:cNvSpPr>
            <a:spLocks noGrp="1"/>
          </p:cNvSpPr>
          <p:nvPr>
            <p:ph type="subTitle" idx="1"/>
          </p:nvPr>
        </p:nvSpPr>
        <p:spPr>
          <a:xfrm>
            <a:off x="1371600" y="5261937"/>
            <a:ext cx="6400800" cy="75372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8" name="Rectangle 7"/>
          <p:cNvSpPr/>
          <p:nvPr userDrawn="1"/>
        </p:nvSpPr>
        <p:spPr>
          <a:xfrm>
            <a:off x="7539566" y="0"/>
            <a:ext cx="1604434" cy="642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62665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688019"/>
            <a:ext cx="3008313" cy="1162050"/>
          </a:xfrm>
          <a:prstGeom prst="rect">
            <a:avLst/>
          </a:prstGeom>
        </p:spPr>
        <p:txBody>
          <a:bodyPr anchor="b"/>
          <a:lstStyle>
            <a:lvl1pPr algn="l">
              <a:defRPr sz="2000" b="1"/>
            </a:lvl1pPr>
          </a:lstStyle>
          <a:p>
            <a:r>
              <a:rPr lang="fr-FR"/>
              <a:t>Cliquez et modifiez le titre</a:t>
            </a:r>
            <a:endParaRPr lang="fr-FR" dirty="0"/>
          </a:p>
        </p:txBody>
      </p:sp>
      <p:sp>
        <p:nvSpPr>
          <p:cNvPr id="3" name="Espace réservé du contenu 2"/>
          <p:cNvSpPr>
            <a:spLocks noGrp="1"/>
          </p:cNvSpPr>
          <p:nvPr>
            <p:ph idx="1"/>
          </p:nvPr>
        </p:nvSpPr>
        <p:spPr>
          <a:xfrm>
            <a:off x="3575050" y="688019"/>
            <a:ext cx="5111750"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457200" y="1850069"/>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6" name="Espace réservé du numéro de diapositive 12"/>
          <p:cNvSpPr>
            <a:spLocks noGrp="1"/>
          </p:cNvSpPr>
          <p:nvPr>
            <p:ph type="sldNum" sz="quarter" idx="11"/>
          </p:nvPr>
        </p:nvSpPr>
        <p:spPr/>
        <p:txBody>
          <a:bodyPr/>
          <a:lstStyle>
            <a:lvl1pPr>
              <a:defRPr/>
            </a:lvl1pPr>
          </a:lstStyle>
          <a:p>
            <a:pPr>
              <a:defRPr/>
            </a:pPr>
            <a:fld id="{0978007D-9E2A-5044-A0F7-212FFCBC134E}" type="slidenum">
              <a:rPr lang="fr-FR"/>
              <a:pPr>
                <a:defRPr/>
              </a:pPr>
              <a:t>‹N°›</a:t>
            </a:fld>
            <a:endParaRPr lang="fr-FR" dirty="0"/>
          </a:p>
        </p:txBody>
      </p:sp>
    </p:spTree>
    <p:extLst>
      <p:ext uri="{BB962C8B-B14F-4D97-AF65-F5344CB8AC3E}">
        <p14:creationId xmlns:p14="http://schemas.microsoft.com/office/powerpoint/2010/main" val="1802821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6" name="Espace réservé du numéro de diapositive 12"/>
          <p:cNvSpPr>
            <a:spLocks noGrp="1"/>
          </p:cNvSpPr>
          <p:nvPr>
            <p:ph type="sldNum" sz="quarter" idx="11"/>
          </p:nvPr>
        </p:nvSpPr>
        <p:spPr/>
        <p:txBody>
          <a:bodyPr/>
          <a:lstStyle>
            <a:lvl1pPr>
              <a:defRPr/>
            </a:lvl1pPr>
          </a:lstStyle>
          <a:p>
            <a:pPr>
              <a:defRPr/>
            </a:pPr>
            <a:fld id="{B5EA4C06-31D3-B74C-A9CC-A4F44ADC337B}" type="slidenum">
              <a:rPr lang="fr-FR"/>
              <a:pPr>
                <a:defRPr/>
              </a:pPr>
              <a:t>‹N°›</a:t>
            </a:fld>
            <a:endParaRPr lang="fr-FR" dirty="0"/>
          </a:p>
        </p:txBody>
      </p:sp>
    </p:spTree>
    <p:extLst>
      <p:ext uri="{BB962C8B-B14F-4D97-AF65-F5344CB8AC3E}">
        <p14:creationId xmlns:p14="http://schemas.microsoft.com/office/powerpoint/2010/main" val="3622832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Titre 14"/>
          <p:cNvSpPr>
            <a:spLocks noGrp="1"/>
          </p:cNvSpPr>
          <p:nvPr>
            <p:ph type="title"/>
          </p:nvPr>
        </p:nvSpPr>
        <p:spPr/>
        <p:txBody>
          <a:bodyPr/>
          <a:lstStyle/>
          <a:p>
            <a:r>
              <a:rPr lang="fr-FR"/>
              <a:t>Cliquez et modifiez le titre</a:t>
            </a:r>
          </a:p>
        </p:txBody>
      </p:sp>
      <p:sp>
        <p:nvSpPr>
          <p:cNvPr id="4"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5" name="Espace réservé du numéro de diapositive 12"/>
          <p:cNvSpPr>
            <a:spLocks noGrp="1"/>
          </p:cNvSpPr>
          <p:nvPr>
            <p:ph type="sldNum" sz="quarter" idx="11"/>
          </p:nvPr>
        </p:nvSpPr>
        <p:spPr/>
        <p:txBody>
          <a:bodyPr/>
          <a:lstStyle>
            <a:lvl1pPr>
              <a:defRPr/>
            </a:lvl1pPr>
          </a:lstStyle>
          <a:p>
            <a:pPr>
              <a:defRPr/>
            </a:pPr>
            <a:fld id="{C8B9953B-CA47-3247-844F-FCB21B75448C}" type="slidenum">
              <a:rPr lang="fr-FR"/>
              <a:pPr>
                <a:defRPr/>
              </a:pPr>
              <a:t>‹N°›</a:t>
            </a:fld>
            <a:endParaRPr lang="fr-FR" dirty="0"/>
          </a:p>
        </p:txBody>
      </p:sp>
    </p:spTree>
    <p:extLst>
      <p:ext uri="{BB962C8B-B14F-4D97-AF65-F5344CB8AC3E}">
        <p14:creationId xmlns:p14="http://schemas.microsoft.com/office/powerpoint/2010/main" val="621182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a:xfrm>
            <a:off x="457200" y="782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0" name="Titre vertical 19"/>
          <p:cNvSpPr>
            <a:spLocks noGrp="1"/>
          </p:cNvSpPr>
          <p:nvPr>
            <p:ph type="title" orient="vert"/>
          </p:nvPr>
        </p:nvSpPr>
        <p:spPr>
          <a:xfrm>
            <a:off x="6629400" y="842963"/>
            <a:ext cx="2057400" cy="5283200"/>
          </a:xfrm>
        </p:spPr>
        <p:txBody>
          <a:bodyPr vert="eaVert"/>
          <a:lstStyle/>
          <a:p>
            <a:r>
              <a:rPr lang="fr-FR"/>
              <a:t>Cliquez et modifiez le titre</a:t>
            </a:r>
          </a:p>
        </p:txBody>
      </p:sp>
      <p:sp>
        <p:nvSpPr>
          <p:cNvPr id="4"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5" name="Espace réservé du numéro de diapositive 12"/>
          <p:cNvSpPr>
            <a:spLocks noGrp="1"/>
          </p:cNvSpPr>
          <p:nvPr>
            <p:ph type="sldNum" sz="quarter" idx="11"/>
          </p:nvPr>
        </p:nvSpPr>
        <p:spPr/>
        <p:txBody>
          <a:bodyPr/>
          <a:lstStyle>
            <a:lvl1pPr>
              <a:defRPr/>
            </a:lvl1pPr>
          </a:lstStyle>
          <a:p>
            <a:pPr>
              <a:defRPr/>
            </a:pPr>
            <a:fld id="{0D952297-36CA-3A41-9C8C-4B85B2595FB9}" type="slidenum">
              <a:rPr lang="fr-FR"/>
              <a:pPr>
                <a:defRPr/>
              </a:pPr>
              <a:t>‹N°›</a:t>
            </a:fld>
            <a:endParaRPr lang="fr-FR" dirty="0"/>
          </a:p>
        </p:txBody>
      </p:sp>
    </p:spTree>
    <p:extLst>
      <p:ext uri="{BB962C8B-B14F-4D97-AF65-F5344CB8AC3E}">
        <p14:creationId xmlns:p14="http://schemas.microsoft.com/office/powerpoint/2010/main" val="6354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0338" y="1339114"/>
            <a:ext cx="3236350" cy="1109298"/>
          </a:xfrm>
          <a:prstGeom prst="rect">
            <a:avLst/>
          </a:prstGeom>
        </p:spPr>
      </p:pic>
      <p:cxnSp>
        <p:nvCxnSpPr>
          <p:cNvPr id="5" name="Connecteur droit 4"/>
          <p:cNvCxnSpPr/>
          <p:nvPr userDrawn="1"/>
        </p:nvCxnSpPr>
        <p:spPr>
          <a:xfrm flipH="1">
            <a:off x="0" y="3800475"/>
            <a:ext cx="91440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317500" y="82550"/>
            <a:ext cx="1582738" cy="5603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 name="Espace réservé du texte 2"/>
          <p:cNvSpPr>
            <a:spLocks noGrp="1"/>
          </p:cNvSpPr>
          <p:nvPr>
            <p:ph type="body" idx="1"/>
          </p:nvPr>
        </p:nvSpPr>
        <p:spPr>
          <a:xfrm>
            <a:off x="722313" y="411619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2" name="Titre 1"/>
          <p:cNvSpPr>
            <a:spLocks noGrp="1"/>
          </p:cNvSpPr>
          <p:nvPr>
            <p:ph type="title"/>
          </p:nvPr>
        </p:nvSpPr>
        <p:spPr>
          <a:xfrm>
            <a:off x="722313" y="3144588"/>
            <a:ext cx="7772400" cy="1806627"/>
          </a:xfrm>
          <a:prstGeom prst="rect">
            <a:avLst/>
          </a:prstGeom>
        </p:spPr>
        <p:txBody>
          <a:bodyPr>
            <a:normAutofit/>
          </a:bodyPr>
          <a:lstStyle>
            <a:lvl1pPr algn="ctr">
              <a:defRPr sz="4000" b="1" cap="none"/>
            </a:lvl1pPr>
          </a:lstStyle>
          <a:p>
            <a:r>
              <a:rPr lang="fr-FR" dirty="0"/>
              <a:t>Cliquez et modifiez le titre</a:t>
            </a:r>
          </a:p>
        </p:txBody>
      </p:sp>
      <p:sp>
        <p:nvSpPr>
          <p:cNvPr id="8" name="Espace réservé du pied de page 14"/>
          <p:cNvSpPr>
            <a:spLocks noGrp="1"/>
          </p:cNvSpPr>
          <p:nvPr>
            <p:ph type="ftr" sz="quarter" idx="10"/>
          </p:nvPr>
        </p:nvSpPr>
        <p:spPr>
          <a:xfrm>
            <a:off x="1738313" y="169863"/>
            <a:ext cx="5667375" cy="401637"/>
          </a:xfrm>
        </p:spPr>
        <p:txBody>
          <a:bodyPr/>
          <a:lstStyle>
            <a:lvl1pPr algn="ctr">
              <a:defRPr/>
            </a:lvl1pPr>
          </a:lstStyle>
          <a:p>
            <a:pPr>
              <a:defRPr/>
            </a:pPr>
            <a:r>
              <a:rPr lang="fr-FR"/>
              <a:t>Une force pour le territoire</a:t>
            </a:r>
          </a:p>
        </p:txBody>
      </p:sp>
      <p:sp>
        <p:nvSpPr>
          <p:cNvPr id="9" name="Espace réservé du numéro de diapositive 15"/>
          <p:cNvSpPr>
            <a:spLocks noGrp="1"/>
          </p:cNvSpPr>
          <p:nvPr>
            <p:ph type="sldNum" sz="quarter" idx="11"/>
          </p:nvPr>
        </p:nvSpPr>
        <p:spPr/>
        <p:txBody>
          <a:bodyPr/>
          <a:lstStyle>
            <a:lvl1pPr>
              <a:defRPr/>
            </a:lvl1pPr>
          </a:lstStyle>
          <a:p>
            <a:pPr>
              <a:defRPr/>
            </a:pPr>
            <a:fld id="{4FF063DB-582C-DE43-AFEF-FC7EE3E913FB}" type="slidenum">
              <a:rPr lang="fr-FR"/>
              <a:pPr>
                <a:defRPr/>
              </a:pPr>
              <a:t>‹N°›</a:t>
            </a:fld>
            <a:endParaRPr lang="fr-FR" dirty="0"/>
          </a:p>
        </p:txBody>
      </p:sp>
    </p:spTree>
    <p:extLst>
      <p:ext uri="{BB962C8B-B14F-4D97-AF65-F5344CB8AC3E}">
        <p14:creationId xmlns:p14="http://schemas.microsoft.com/office/powerpoint/2010/main" val="407354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dirty="0"/>
              <a:t>Cliquez et modifiez le titre</a:t>
            </a:r>
          </a:p>
        </p:txBody>
      </p:sp>
      <p:sp>
        <p:nvSpPr>
          <p:cNvPr id="3"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4" name="Espace réservé du numéro de diapositive 12"/>
          <p:cNvSpPr>
            <a:spLocks noGrp="1"/>
          </p:cNvSpPr>
          <p:nvPr>
            <p:ph type="sldNum" sz="quarter" idx="11"/>
          </p:nvPr>
        </p:nvSpPr>
        <p:spPr/>
        <p:txBody>
          <a:bodyPr/>
          <a:lstStyle>
            <a:lvl1pPr>
              <a:defRPr/>
            </a:lvl1pPr>
          </a:lstStyle>
          <a:p>
            <a:pPr>
              <a:defRPr/>
            </a:pPr>
            <a:fld id="{DD750D9A-73AA-EA49-83CE-64BA42AF8303}" type="slidenum">
              <a:rPr lang="fr-FR"/>
              <a:pPr>
                <a:defRPr/>
              </a:pPr>
              <a:t>‹N°›</a:t>
            </a:fld>
            <a:endParaRPr lang="fr-FR" dirty="0"/>
          </a:p>
        </p:txBody>
      </p:sp>
    </p:spTree>
    <p:extLst>
      <p:ext uri="{BB962C8B-B14F-4D97-AF65-F5344CB8AC3E}">
        <p14:creationId xmlns:p14="http://schemas.microsoft.com/office/powerpoint/2010/main" val="256173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Titre 12"/>
          <p:cNvSpPr>
            <a:spLocks noGrp="1"/>
          </p:cNvSpPr>
          <p:nvPr>
            <p:ph type="title"/>
          </p:nvPr>
        </p:nvSpPr>
        <p:spPr/>
        <p:txBody>
          <a:bodyPr/>
          <a:lstStyle/>
          <a:p>
            <a:r>
              <a:rPr lang="fr-FR"/>
              <a:t>Cliquez et modifiez le titre</a:t>
            </a:r>
          </a:p>
        </p:txBody>
      </p:sp>
      <p:sp>
        <p:nvSpPr>
          <p:cNvPr id="4" name="Espace réservé du pied de page 11"/>
          <p:cNvSpPr>
            <a:spLocks noGrp="1"/>
          </p:cNvSpPr>
          <p:nvPr>
            <p:ph type="ftr" sz="quarter" idx="10"/>
          </p:nvPr>
        </p:nvSpPr>
        <p:spPr/>
        <p:txBody>
          <a:bodyPr/>
          <a:lstStyle>
            <a:lvl1pPr>
              <a:defRPr/>
            </a:lvl1pPr>
          </a:lstStyle>
          <a:p>
            <a:pPr>
              <a:defRPr/>
            </a:pPr>
            <a:r>
              <a:rPr lang="fr-FR" dirty="0"/>
              <a:t>Présentation générale</a:t>
            </a:r>
          </a:p>
        </p:txBody>
      </p:sp>
      <p:sp>
        <p:nvSpPr>
          <p:cNvPr id="5" name="Espace réservé du numéro de diapositive 12"/>
          <p:cNvSpPr>
            <a:spLocks noGrp="1"/>
          </p:cNvSpPr>
          <p:nvPr>
            <p:ph type="sldNum" sz="quarter" idx="11"/>
          </p:nvPr>
        </p:nvSpPr>
        <p:spPr/>
        <p:txBody>
          <a:bodyPr/>
          <a:lstStyle>
            <a:lvl1pPr>
              <a:defRPr/>
            </a:lvl1pPr>
          </a:lstStyle>
          <a:p>
            <a:pPr>
              <a:defRPr/>
            </a:pPr>
            <a:fld id="{D3E788F0-23E4-B240-80A3-F592496BD61C}" type="slidenum">
              <a:rPr lang="fr-FR"/>
              <a:pPr>
                <a:defRPr/>
              </a:pPr>
              <a:t>‹N°›</a:t>
            </a:fld>
            <a:endParaRPr lang="fr-FR" dirty="0"/>
          </a:p>
        </p:txBody>
      </p:sp>
    </p:spTree>
    <p:extLst>
      <p:ext uri="{BB962C8B-B14F-4D97-AF65-F5344CB8AC3E}">
        <p14:creationId xmlns:p14="http://schemas.microsoft.com/office/powerpoint/2010/main" val="266471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a:t>Cliquez et modifiez le titre</a:t>
            </a:r>
          </a:p>
        </p:txBody>
      </p:sp>
      <p:sp>
        <p:nvSpPr>
          <p:cNvPr id="3"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4" name="Espace réservé du numéro de diapositive 12"/>
          <p:cNvSpPr>
            <a:spLocks noGrp="1"/>
          </p:cNvSpPr>
          <p:nvPr>
            <p:ph type="sldNum" sz="quarter" idx="11"/>
          </p:nvPr>
        </p:nvSpPr>
        <p:spPr/>
        <p:txBody>
          <a:bodyPr/>
          <a:lstStyle>
            <a:lvl1pPr>
              <a:defRPr/>
            </a:lvl1pPr>
          </a:lstStyle>
          <a:p>
            <a:pPr>
              <a:defRPr/>
            </a:pPr>
            <a:fld id="{CB5B5C63-5853-534D-B130-87902C1422E0}" type="slidenum">
              <a:rPr lang="fr-FR"/>
              <a:pPr>
                <a:defRPr/>
              </a:pPr>
              <a:t>‹N°›</a:t>
            </a:fld>
            <a:endParaRPr lang="fr-FR" dirty="0"/>
          </a:p>
        </p:txBody>
      </p:sp>
    </p:spTree>
    <p:extLst>
      <p:ext uri="{BB962C8B-B14F-4D97-AF65-F5344CB8AC3E}">
        <p14:creationId xmlns:p14="http://schemas.microsoft.com/office/powerpoint/2010/main" val="217146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3741969" cy="4525963"/>
          </a:xfrm>
        </p:spPr>
        <p:txBody>
          <a:bodyPr lIns="0" tIns="0" rIns="0" bIns="0">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3741969" cy="4525963"/>
          </a:xfrm>
        </p:spPr>
        <p:txBody>
          <a:bodyPr lIns="0" rIns="0" bIns="0">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Titre 15"/>
          <p:cNvSpPr>
            <a:spLocks noGrp="1"/>
          </p:cNvSpPr>
          <p:nvPr>
            <p:ph type="title"/>
          </p:nvPr>
        </p:nvSpPr>
        <p:spPr/>
        <p:txBody>
          <a:bodyPr/>
          <a:lstStyle/>
          <a:p>
            <a:r>
              <a:rPr lang="fr-FR"/>
              <a:t>Cliquez et modifiez le titre</a:t>
            </a:r>
          </a:p>
        </p:txBody>
      </p:sp>
      <p:sp>
        <p:nvSpPr>
          <p:cNvPr id="5"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6" name="Espace réservé du numéro de diapositive 12"/>
          <p:cNvSpPr>
            <a:spLocks noGrp="1"/>
          </p:cNvSpPr>
          <p:nvPr>
            <p:ph type="sldNum" sz="quarter" idx="11"/>
          </p:nvPr>
        </p:nvSpPr>
        <p:spPr/>
        <p:txBody>
          <a:bodyPr/>
          <a:lstStyle>
            <a:lvl1pPr>
              <a:defRPr/>
            </a:lvl1pPr>
          </a:lstStyle>
          <a:p>
            <a:pPr>
              <a:defRPr/>
            </a:pPr>
            <a:fld id="{D24C42F1-4EBD-5E42-B6B3-5BB4A325A865}" type="slidenum">
              <a:rPr lang="fr-FR"/>
              <a:pPr>
                <a:defRPr/>
              </a:pPr>
              <a:t>‹N°›</a:t>
            </a:fld>
            <a:endParaRPr lang="fr-FR" dirty="0"/>
          </a:p>
        </p:txBody>
      </p:sp>
    </p:spTree>
    <p:extLst>
      <p:ext uri="{BB962C8B-B14F-4D97-AF65-F5344CB8AC3E}">
        <p14:creationId xmlns:p14="http://schemas.microsoft.com/office/powerpoint/2010/main" val="275822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1" name="Titre 20"/>
          <p:cNvSpPr>
            <a:spLocks noGrp="1"/>
          </p:cNvSpPr>
          <p:nvPr>
            <p:ph type="title"/>
          </p:nvPr>
        </p:nvSpPr>
        <p:spPr/>
        <p:txBody>
          <a:bodyPr/>
          <a:lstStyle/>
          <a:p>
            <a:r>
              <a:rPr lang="fr-FR"/>
              <a:t>Cliquez et modifiez le titre</a:t>
            </a:r>
          </a:p>
        </p:txBody>
      </p:sp>
      <p:sp>
        <p:nvSpPr>
          <p:cNvPr id="7"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8" name="Espace réservé du numéro de diapositive 12"/>
          <p:cNvSpPr>
            <a:spLocks noGrp="1"/>
          </p:cNvSpPr>
          <p:nvPr>
            <p:ph type="sldNum" sz="quarter" idx="11"/>
          </p:nvPr>
        </p:nvSpPr>
        <p:spPr/>
        <p:txBody>
          <a:bodyPr/>
          <a:lstStyle>
            <a:lvl1pPr>
              <a:defRPr/>
            </a:lvl1pPr>
          </a:lstStyle>
          <a:p>
            <a:pPr>
              <a:defRPr/>
            </a:pPr>
            <a:fld id="{169F9D6D-4864-704C-9C0B-2A6F1424C4C8}" type="slidenum">
              <a:rPr lang="fr-FR"/>
              <a:pPr>
                <a:defRPr/>
              </a:pPr>
              <a:t>‹N°›</a:t>
            </a:fld>
            <a:endParaRPr lang="fr-FR" dirty="0"/>
          </a:p>
        </p:txBody>
      </p:sp>
    </p:spTree>
    <p:extLst>
      <p:ext uri="{BB962C8B-B14F-4D97-AF65-F5344CB8AC3E}">
        <p14:creationId xmlns:p14="http://schemas.microsoft.com/office/powerpoint/2010/main" val="101220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a:t>Cliquez et modifiez le titre</a:t>
            </a:r>
          </a:p>
        </p:txBody>
      </p:sp>
      <p:sp>
        <p:nvSpPr>
          <p:cNvPr id="3"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4" name="Espace réservé du numéro de diapositive 12"/>
          <p:cNvSpPr>
            <a:spLocks noGrp="1"/>
          </p:cNvSpPr>
          <p:nvPr>
            <p:ph type="sldNum" sz="quarter" idx="11"/>
          </p:nvPr>
        </p:nvSpPr>
        <p:spPr/>
        <p:txBody>
          <a:bodyPr/>
          <a:lstStyle>
            <a:lvl1pPr>
              <a:defRPr/>
            </a:lvl1pPr>
          </a:lstStyle>
          <a:p>
            <a:pPr>
              <a:defRPr/>
            </a:pPr>
            <a:fld id="{0E7C135D-75F6-184F-AF88-C02EF28E5344}" type="slidenum">
              <a:rPr lang="fr-FR"/>
              <a:pPr>
                <a:defRPr/>
              </a:pPr>
              <a:t>‹N°›</a:t>
            </a:fld>
            <a:endParaRPr lang="fr-FR" dirty="0"/>
          </a:p>
        </p:txBody>
      </p:sp>
    </p:spTree>
    <p:extLst>
      <p:ext uri="{BB962C8B-B14F-4D97-AF65-F5344CB8AC3E}">
        <p14:creationId xmlns:p14="http://schemas.microsoft.com/office/powerpoint/2010/main" val="289434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3" name="Espace réservé du numéro de diapositive 12"/>
          <p:cNvSpPr>
            <a:spLocks noGrp="1"/>
          </p:cNvSpPr>
          <p:nvPr>
            <p:ph type="sldNum" sz="quarter" idx="11"/>
          </p:nvPr>
        </p:nvSpPr>
        <p:spPr/>
        <p:txBody>
          <a:bodyPr/>
          <a:lstStyle>
            <a:lvl1pPr>
              <a:defRPr/>
            </a:lvl1pPr>
          </a:lstStyle>
          <a:p>
            <a:pPr>
              <a:defRPr/>
            </a:pPr>
            <a:fld id="{7A1F41B1-BEB1-514A-8723-C3FCD6B3AECD}" type="slidenum">
              <a:rPr lang="fr-FR"/>
              <a:pPr>
                <a:defRPr/>
              </a:pPr>
              <a:t>‹N°›</a:t>
            </a:fld>
            <a:endParaRPr lang="fr-FR" dirty="0"/>
          </a:p>
        </p:txBody>
      </p:sp>
    </p:spTree>
    <p:extLst>
      <p:ext uri="{BB962C8B-B14F-4D97-AF65-F5344CB8AC3E}">
        <p14:creationId xmlns:p14="http://schemas.microsoft.com/office/powerpoint/2010/main" val="315435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28564" y="146955"/>
            <a:ext cx="1343086" cy="460359"/>
          </a:xfrm>
          <a:prstGeom prst="rect">
            <a:avLst/>
          </a:prstGeom>
        </p:spPr>
      </p:pic>
      <p:grpSp>
        <p:nvGrpSpPr>
          <p:cNvPr id="15" name="Group 9"/>
          <p:cNvGrpSpPr>
            <a:grpSpLocks/>
          </p:cNvGrpSpPr>
          <p:nvPr userDrawn="1"/>
        </p:nvGrpSpPr>
        <p:grpSpPr bwMode="auto">
          <a:xfrm rot="5400000">
            <a:off x="-2121875" y="3028528"/>
            <a:ext cx="5915300" cy="1343086"/>
            <a:chOff x="3353" y="7829"/>
            <a:chExt cx="5198" cy="1180"/>
          </a:xfrm>
          <a:solidFill>
            <a:srgbClr val="E7E8E8"/>
          </a:solidFill>
        </p:grpSpPr>
        <p:sp>
          <p:nvSpPr>
            <p:cNvPr id="16" name="Freeform 10"/>
            <p:cNvSpPr>
              <a:spLocks/>
            </p:cNvSpPr>
            <p:nvPr/>
          </p:nvSpPr>
          <p:spPr bwMode="auto">
            <a:xfrm>
              <a:off x="3353" y="7829"/>
              <a:ext cx="5198" cy="1180"/>
            </a:xfrm>
            <a:custGeom>
              <a:avLst/>
              <a:gdLst>
                <a:gd name="T0" fmla="+- 0 3410 3353"/>
                <a:gd name="T1" fmla="*/ T0 w 5198"/>
                <a:gd name="T2" fmla="+- 0 7831 7829"/>
                <a:gd name="T3" fmla="*/ 7831 h 1180"/>
                <a:gd name="T4" fmla="+- 0 3358 3353"/>
                <a:gd name="T5" fmla="*/ T4 w 5198"/>
                <a:gd name="T6" fmla="+- 0 7907 7829"/>
                <a:gd name="T7" fmla="*/ 7907 h 1180"/>
                <a:gd name="T8" fmla="+- 0 3356 3353"/>
                <a:gd name="T9" fmla="*/ T8 w 5198"/>
                <a:gd name="T10" fmla="+- 0 7989 7829"/>
                <a:gd name="T11" fmla="*/ 7989 h 1180"/>
                <a:gd name="T12" fmla="+- 0 3430 3353"/>
                <a:gd name="T13" fmla="*/ T12 w 5198"/>
                <a:gd name="T14" fmla="+- 0 8103 7829"/>
                <a:gd name="T15" fmla="*/ 8103 h 1180"/>
                <a:gd name="T16" fmla="+- 0 3464 3353"/>
                <a:gd name="T17" fmla="*/ T16 w 5198"/>
                <a:gd name="T18" fmla="+- 0 8133 7829"/>
                <a:gd name="T19" fmla="*/ 8133 h 1180"/>
                <a:gd name="T20" fmla="+- 0 3499 3353"/>
                <a:gd name="T21" fmla="*/ T20 w 5198"/>
                <a:gd name="T22" fmla="+- 0 8163 7829"/>
                <a:gd name="T23" fmla="*/ 8163 h 1180"/>
                <a:gd name="T24" fmla="+- 0 3522 3353"/>
                <a:gd name="T25" fmla="*/ T24 w 5198"/>
                <a:gd name="T26" fmla="+- 0 8181 7829"/>
                <a:gd name="T27" fmla="*/ 8181 h 1180"/>
                <a:gd name="T28" fmla="+- 0 3547 3353"/>
                <a:gd name="T29" fmla="*/ T28 w 5198"/>
                <a:gd name="T30" fmla="+- 0 8201 7829"/>
                <a:gd name="T31" fmla="*/ 8201 h 1180"/>
                <a:gd name="T32" fmla="+- 0 3575 3353"/>
                <a:gd name="T33" fmla="*/ T32 w 5198"/>
                <a:gd name="T34" fmla="+- 0 8223 7829"/>
                <a:gd name="T35" fmla="*/ 8223 h 1180"/>
                <a:gd name="T36" fmla="+- 0 3605 3353"/>
                <a:gd name="T37" fmla="*/ T36 w 5198"/>
                <a:gd name="T38" fmla="+- 0 8245 7829"/>
                <a:gd name="T39" fmla="*/ 8245 h 1180"/>
                <a:gd name="T40" fmla="+- 0 3674 3353"/>
                <a:gd name="T41" fmla="*/ T40 w 5198"/>
                <a:gd name="T42" fmla="+- 0 8293 7829"/>
                <a:gd name="T43" fmla="*/ 8293 h 1180"/>
                <a:gd name="T44" fmla="+- 0 3732 3353"/>
                <a:gd name="T45" fmla="*/ T44 w 5198"/>
                <a:gd name="T46" fmla="+- 0 8331 7829"/>
                <a:gd name="T47" fmla="*/ 8331 h 1180"/>
                <a:gd name="T48" fmla="+- 0 3775 3353"/>
                <a:gd name="T49" fmla="*/ T48 w 5198"/>
                <a:gd name="T50" fmla="+- 0 8357 7829"/>
                <a:gd name="T51" fmla="*/ 8357 h 1180"/>
                <a:gd name="T52" fmla="+- 0 3970 3353"/>
                <a:gd name="T53" fmla="*/ T52 w 5198"/>
                <a:gd name="T54" fmla="+- 0 8473 7829"/>
                <a:gd name="T55" fmla="*/ 8473 h 1180"/>
                <a:gd name="T56" fmla="+- 0 4039 3353"/>
                <a:gd name="T57" fmla="*/ T56 w 5198"/>
                <a:gd name="T58" fmla="+- 0 8511 7829"/>
                <a:gd name="T59" fmla="*/ 8511 h 1180"/>
                <a:gd name="T60" fmla="+- 0 4420 3353"/>
                <a:gd name="T61" fmla="*/ T60 w 5198"/>
                <a:gd name="T62" fmla="+- 0 8697 7829"/>
                <a:gd name="T63" fmla="*/ 8697 h 1180"/>
                <a:gd name="T64" fmla="+- 0 4801 3353"/>
                <a:gd name="T65" fmla="*/ T64 w 5198"/>
                <a:gd name="T66" fmla="+- 0 8841 7829"/>
                <a:gd name="T67" fmla="*/ 8841 h 1180"/>
                <a:gd name="T68" fmla="+- 0 5012 3353"/>
                <a:gd name="T69" fmla="*/ T68 w 5198"/>
                <a:gd name="T70" fmla="+- 0 8899 7829"/>
                <a:gd name="T71" fmla="*/ 8899 h 1180"/>
                <a:gd name="T72" fmla="+- 0 5154 3353"/>
                <a:gd name="T73" fmla="*/ T72 w 5198"/>
                <a:gd name="T74" fmla="+- 0 8933 7829"/>
                <a:gd name="T75" fmla="*/ 8933 h 1180"/>
                <a:gd name="T76" fmla="+- 0 5225 3353"/>
                <a:gd name="T77" fmla="*/ T76 w 5198"/>
                <a:gd name="T78" fmla="+- 0 8947 7829"/>
                <a:gd name="T79" fmla="*/ 8947 h 1180"/>
                <a:gd name="T80" fmla="+- 0 5408 3353"/>
                <a:gd name="T81" fmla="*/ T80 w 5198"/>
                <a:gd name="T82" fmla="+- 0 8975 7829"/>
                <a:gd name="T83" fmla="*/ 8975 h 1180"/>
                <a:gd name="T84" fmla="+- 0 5559 3353"/>
                <a:gd name="T85" fmla="*/ T84 w 5198"/>
                <a:gd name="T86" fmla="+- 0 8993 7829"/>
                <a:gd name="T87" fmla="*/ 8993 h 1180"/>
                <a:gd name="T88" fmla="+- 0 5636 3353"/>
                <a:gd name="T89" fmla="*/ T88 w 5198"/>
                <a:gd name="T90" fmla="+- 0 8999 7829"/>
                <a:gd name="T91" fmla="*/ 8999 h 1180"/>
                <a:gd name="T92" fmla="+- 0 6077 3353"/>
                <a:gd name="T93" fmla="*/ T92 w 5198"/>
                <a:gd name="T94" fmla="+- 0 9009 7829"/>
                <a:gd name="T95" fmla="*/ 9009 h 1180"/>
                <a:gd name="T96" fmla="+- 0 6506 3353"/>
                <a:gd name="T97" fmla="*/ T96 w 5198"/>
                <a:gd name="T98" fmla="+- 0 8975 7829"/>
                <a:gd name="T99" fmla="*/ 8975 h 1180"/>
                <a:gd name="T100" fmla="+- 0 6690 3353"/>
                <a:gd name="T101" fmla="*/ T100 w 5198"/>
                <a:gd name="T102" fmla="+- 0 8943 7829"/>
                <a:gd name="T103" fmla="*/ 8943 h 1180"/>
                <a:gd name="T104" fmla="+- 0 6903 3353"/>
                <a:gd name="T105" fmla="*/ T104 w 5198"/>
                <a:gd name="T106" fmla="+- 0 8897 7829"/>
                <a:gd name="T107" fmla="*/ 8897 h 1180"/>
                <a:gd name="T108" fmla="+- 0 7179 3353"/>
                <a:gd name="T109" fmla="*/ T108 w 5198"/>
                <a:gd name="T110" fmla="+- 0 8813 7829"/>
                <a:gd name="T111" fmla="*/ 8813 h 1180"/>
                <a:gd name="T112" fmla="+- 0 7247 3353"/>
                <a:gd name="T113" fmla="*/ T112 w 5198"/>
                <a:gd name="T114" fmla="+- 0 8789 7829"/>
                <a:gd name="T115" fmla="*/ 8789 h 1180"/>
                <a:gd name="T116" fmla="+- 0 7348 3353"/>
                <a:gd name="T117" fmla="*/ T116 w 5198"/>
                <a:gd name="T118" fmla="+- 0 8751 7829"/>
                <a:gd name="T119" fmla="*/ 8751 h 1180"/>
                <a:gd name="T120" fmla="+- 0 7448 3353"/>
                <a:gd name="T121" fmla="*/ T120 w 5198"/>
                <a:gd name="T122" fmla="+- 0 8711 7829"/>
                <a:gd name="T123" fmla="*/ 8711 h 1180"/>
                <a:gd name="T124" fmla="+- 0 7515 3353"/>
                <a:gd name="T125" fmla="*/ T124 w 5198"/>
                <a:gd name="T126" fmla="+- 0 8681 7829"/>
                <a:gd name="T127" fmla="*/ 8681 h 1180"/>
                <a:gd name="T128" fmla="+- 0 7825 3353"/>
                <a:gd name="T129" fmla="*/ T128 w 5198"/>
                <a:gd name="T130" fmla="+- 0 8529 7829"/>
                <a:gd name="T131" fmla="*/ 8529 h 1180"/>
                <a:gd name="T132" fmla="+- 0 5856 3353"/>
                <a:gd name="T133" fmla="*/ T132 w 5198"/>
                <a:gd name="T134" fmla="+- 0 8483 7829"/>
                <a:gd name="T135" fmla="*/ 8483 h 1180"/>
                <a:gd name="T136" fmla="+- 0 5759 3353"/>
                <a:gd name="T137" fmla="*/ T136 w 5198"/>
                <a:gd name="T138" fmla="+- 0 8481 7829"/>
                <a:gd name="T139" fmla="*/ 8481 h 1180"/>
                <a:gd name="T140" fmla="+- 0 5616 3353"/>
                <a:gd name="T141" fmla="*/ T140 w 5198"/>
                <a:gd name="T142" fmla="+- 0 8473 7829"/>
                <a:gd name="T143" fmla="*/ 8473 h 1180"/>
                <a:gd name="T144" fmla="+- 0 5428 3353"/>
                <a:gd name="T145" fmla="*/ T144 w 5198"/>
                <a:gd name="T146" fmla="+- 0 8455 7829"/>
                <a:gd name="T147" fmla="*/ 8455 h 1180"/>
                <a:gd name="T148" fmla="+- 0 5290 3353"/>
                <a:gd name="T149" fmla="*/ T148 w 5198"/>
                <a:gd name="T150" fmla="+- 0 8439 7829"/>
                <a:gd name="T151" fmla="*/ 8439 h 1180"/>
                <a:gd name="T152" fmla="+- 0 5199 3353"/>
                <a:gd name="T153" fmla="*/ T152 w 5198"/>
                <a:gd name="T154" fmla="+- 0 8425 7829"/>
                <a:gd name="T155" fmla="*/ 8425 h 1180"/>
                <a:gd name="T156" fmla="+- 0 5065 3353"/>
                <a:gd name="T157" fmla="*/ T156 w 5198"/>
                <a:gd name="T158" fmla="+- 0 8399 7829"/>
                <a:gd name="T159" fmla="*/ 8399 h 1180"/>
                <a:gd name="T160" fmla="+- 0 4934 3353"/>
                <a:gd name="T161" fmla="*/ T160 w 5198"/>
                <a:gd name="T162" fmla="+- 0 8371 7829"/>
                <a:gd name="T163" fmla="*/ 8371 h 1180"/>
                <a:gd name="T164" fmla="+- 0 4729 3353"/>
                <a:gd name="T165" fmla="*/ T164 w 5198"/>
                <a:gd name="T166" fmla="+- 0 8323 7829"/>
                <a:gd name="T167" fmla="*/ 8323 h 1180"/>
                <a:gd name="T168" fmla="+- 0 4509 3353"/>
                <a:gd name="T169" fmla="*/ T168 w 5198"/>
                <a:gd name="T170" fmla="+- 0 8263 7829"/>
                <a:gd name="T171" fmla="*/ 8263 h 1180"/>
                <a:gd name="T172" fmla="+- 0 4408 3353"/>
                <a:gd name="T173" fmla="*/ T172 w 5198"/>
                <a:gd name="T174" fmla="+- 0 8231 7829"/>
                <a:gd name="T175" fmla="*/ 8231 h 1180"/>
                <a:gd name="T176" fmla="+- 0 4345 3353"/>
                <a:gd name="T177" fmla="*/ T176 w 5198"/>
                <a:gd name="T178" fmla="+- 0 8209 7829"/>
                <a:gd name="T179" fmla="*/ 8209 h 1180"/>
                <a:gd name="T180" fmla="+- 0 4284 3353"/>
                <a:gd name="T181" fmla="*/ T180 w 5198"/>
                <a:gd name="T182" fmla="+- 0 8187 7829"/>
                <a:gd name="T183" fmla="*/ 8187 h 1180"/>
                <a:gd name="T184" fmla="+- 0 4225 3353"/>
                <a:gd name="T185" fmla="*/ T184 w 5198"/>
                <a:gd name="T186" fmla="+- 0 8165 7829"/>
                <a:gd name="T187" fmla="*/ 8165 h 1180"/>
                <a:gd name="T188" fmla="+- 0 4138 3353"/>
                <a:gd name="T189" fmla="*/ T188 w 5198"/>
                <a:gd name="T190" fmla="+- 0 8131 7829"/>
                <a:gd name="T191" fmla="*/ 8131 h 1180"/>
                <a:gd name="T192" fmla="+- 0 3934 3353"/>
                <a:gd name="T193" fmla="*/ T192 w 5198"/>
                <a:gd name="T194" fmla="+- 0 8049 7829"/>
                <a:gd name="T195" fmla="*/ 8049 h 1180"/>
                <a:gd name="T196" fmla="+- 0 3846 3353"/>
                <a:gd name="T197" fmla="*/ T196 w 5198"/>
                <a:gd name="T198" fmla="+- 0 8011 7829"/>
                <a:gd name="T199" fmla="*/ 8011 h 1180"/>
                <a:gd name="T200" fmla="+- 0 3757 3353"/>
                <a:gd name="T201" fmla="*/ T200 w 5198"/>
                <a:gd name="T202" fmla="+- 0 7971 7829"/>
                <a:gd name="T203" fmla="*/ 7971 h 1180"/>
                <a:gd name="T204" fmla="+- 0 3638 3353"/>
                <a:gd name="T205" fmla="*/ T204 w 5198"/>
                <a:gd name="T206" fmla="+- 0 7917 7829"/>
                <a:gd name="T207" fmla="*/ 7917 h 1180"/>
                <a:gd name="T208" fmla="+- 0 3587 3353"/>
                <a:gd name="T209" fmla="*/ T208 w 5198"/>
                <a:gd name="T210" fmla="+- 0 7893 7829"/>
                <a:gd name="T211" fmla="*/ 7893 h 1180"/>
                <a:gd name="T212" fmla="+- 0 3542 3353"/>
                <a:gd name="T213" fmla="*/ T212 w 5198"/>
                <a:gd name="T214" fmla="+- 0 7873 7829"/>
                <a:gd name="T215" fmla="*/ 7873 h 1180"/>
                <a:gd name="T216" fmla="+- 0 3503 3353"/>
                <a:gd name="T217" fmla="*/ T216 w 5198"/>
                <a:gd name="T218" fmla="+- 0 7857 7829"/>
                <a:gd name="T219" fmla="*/ 7857 h 1180"/>
                <a:gd name="T220" fmla="+- 0 3471 3353"/>
                <a:gd name="T221" fmla="*/ T220 w 5198"/>
                <a:gd name="T222" fmla="+- 0 7845 7829"/>
                <a:gd name="T223" fmla="*/ 7845 h 1180"/>
                <a:gd name="T224" fmla="+- 0 3445 3353"/>
                <a:gd name="T225" fmla="*/ T224 w 5198"/>
                <a:gd name="T226" fmla="+- 0 7837 7829"/>
                <a:gd name="T227" fmla="*/ 7837 h 1180"/>
                <a:gd name="T228" fmla="+- 0 3424 3353"/>
                <a:gd name="T229" fmla="*/ T228 w 5198"/>
                <a:gd name="T230" fmla="+- 0 7831 7829"/>
                <a:gd name="T231" fmla="*/ 7831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5198" h="1180">
                  <a:moveTo>
                    <a:pt x="71" y="2"/>
                  </a:moveTo>
                  <a:lnTo>
                    <a:pt x="57" y="2"/>
                  </a:lnTo>
                  <a:lnTo>
                    <a:pt x="42" y="8"/>
                  </a:lnTo>
                  <a:lnTo>
                    <a:pt x="5" y="78"/>
                  </a:lnTo>
                  <a:lnTo>
                    <a:pt x="0" y="140"/>
                  </a:lnTo>
                  <a:lnTo>
                    <a:pt x="3" y="160"/>
                  </a:lnTo>
                  <a:lnTo>
                    <a:pt x="35" y="228"/>
                  </a:lnTo>
                  <a:lnTo>
                    <a:pt x="77" y="274"/>
                  </a:lnTo>
                  <a:lnTo>
                    <a:pt x="94" y="290"/>
                  </a:lnTo>
                  <a:lnTo>
                    <a:pt x="111" y="304"/>
                  </a:lnTo>
                  <a:lnTo>
                    <a:pt x="128" y="318"/>
                  </a:lnTo>
                  <a:lnTo>
                    <a:pt x="146" y="334"/>
                  </a:lnTo>
                  <a:lnTo>
                    <a:pt x="157" y="342"/>
                  </a:lnTo>
                  <a:lnTo>
                    <a:pt x="169" y="352"/>
                  </a:lnTo>
                  <a:lnTo>
                    <a:pt x="181" y="362"/>
                  </a:lnTo>
                  <a:lnTo>
                    <a:pt x="194" y="372"/>
                  </a:lnTo>
                  <a:lnTo>
                    <a:pt x="208" y="382"/>
                  </a:lnTo>
                  <a:lnTo>
                    <a:pt x="222" y="394"/>
                  </a:lnTo>
                  <a:lnTo>
                    <a:pt x="237" y="404"/>
                  </a:lnTo>
                  <a:lnTo>
                    <a:pt x="252" y="416"/>
                  </a:lnTo>
                  <a:lnTo>
                    <a:pt x="268" y="428"/>
                  </a:lnTo>
                  <a:lnTo>
                    <a:pt x="321" y="464"/>
                  </a:lnTo>
                  <a:lnTo>
                    <a:pt x="359" y="488"/>
                  </a:lnTo>
                  <a:lnTo>
                    <a:pt x="379" y="502"/>
                  </a:lnTo>
                  <a:lnTo>
                    <a:pt x="400" y="516"/>
                  </a:lnTo>
                  <a:lnTo>
                    <a:pt x="422" y="528"/>
                  </a:lnTo>
                  <a:lnTo>
                    <a:pt x="479" y="564"/>
                  </a:lnTo>
                  <a:lnTo>
                    <a:pt x="617" y="644"/>
                  </a:lnTo>
                  <a:lnTo>
                    <a:pt x="652" y="662"/>
                  </a:lnTo>
                  <a:lnTo>
                    <a:pt x="686" y="682"/>
                  </a:lnTo>
                  <a:lnTo>
                    <a:pt x="859" y="772"/>
                  </a:lnTo>
                  <a:lnTo>
                    <a:pt x="1067" y="868"/>
                  </a:lnTo>
                  <a:lnTo>
                    <a:pt x="1274" y="952"/>
                  </a:lnTo>
                  <a:lnTo>
                    <a:pt x="1448" y="1012"/>
                  </a:lnTo>
                  <a:lnTo>
                    <a:pt x="1624" y="1062"/>
                  </a:lnTo>
                  <a:lnTo>
                    <a:pt x="1659" y="1070"/>
                  </a:lnTo>
                  <a:lnTo>
                    <a:pt x="1695" y="1080"/>
                  </a:lnTo>
                  <a:lnTo>
                    <a:pt x="1801" y="1104"/>
                  </a:lnTo>
                  <a:lnTo>
                    <a:pt x="1837" y="1110"/>
                  </a:lnTo>
                  <a:lnTo>
                    <a:pt x="1872" y="1118"/>
                  </a:lnTo>
                  <a:lnTo>
                    <a:pt x="2018" y="1142"/>
                  </a:lnTo>
                  <a:lnTo>
                    <a:pt x="2055" y="1146"/>
                  </a:lnTo>
                  <a:lnTo>
                    <a:pt x="2092" y="1152"/>
                  </a:lnTo>
                  <a:lnTo>
                    <a:pt x="2206" y="1164"/>
                  </a:lnTo>
                  <a:lnTo>
                    <a:pt x="2244" y="1166"/>
                  </a:lnTo>
                  <a:lnTo>
                    <a:pt x="2283" y="1170"/>
                  </a:lnTo>
                  <a:lnTo>
                    <a:pt x="2480" y="1180"/>
                  </a:lnTo>
                  <a:lnTo>
                    <a:pt x="2724" y="1180"/>
                  </a:lnTo>
                  <a:lnTo>
                    <a:pt x="2923" y="1170"/>
                  </a:lnTo>
                  <a:lnTo>
                    <a:pt x="3153" y="1146"/>
                  </a:lnTo>
                  <a:lnTo>
                    <a:pt x="3300" y="1122"/>
                  </a:lnTo>
                  <a:lnTo>
                    <a:pt x="3337" y="1114"/>
                  </a:lnTo>
                  <a:lnTo>
                    <a:pt x="3373" y="1108"/>
                  </a:lnTo>
                  <a:lnTo>
                    <a:pt x="3550" y="1068"/>
                  </a:lnTo>
                  <a:lnTo>
                    <a:pt x="3758" y="1008"/>
                  </a:lnTo>
                  <a:lnTo>
                    <a:pt x="3826" y="984"/>
                  </a:lnTo>
                  <a:lnTo>
                    <a:pt x="3860" y="974"/>
                  </a:lnTo>
                  <a:lnTo>
                    <a:pt x="3894" y="960"/>
                  </a:lnTo>
                  <a:lnTo>
                    <a:pt x="3961" y="936"/>
                  </a:lnTo>
                  <a:lnTo>
                    <a:pt x="3995" y="922"/>
                  </a:lnTo>
                  <a:lnTo>
                    <a:pt x="4028" y="910"/>
                  </a:lnTo>
                  <a:lnTo>
                    <a:pt x="4095" y="882"/>
                  </a:lnTo>
                  <a:lnTo>
                    <a:pt x="4128" y="866"/>
                  </a:lnTo>
                  <a:lnTo>
                    <a:pt x="4162" y="852"/>
                  </a:lnTo>
                  <a:lnTo>
                    <a:pt x="4332" y="772"/>
                  </a:lnTo>
                  <a:lnTo>
                    <a:pt x="4472" y="700"/>
                  </a:lnTo>
                  <a:lnTo>
                    <a:pt x="4554" y="654"/>
                  </a:lnTo>
                  <a:lnTo>
                    <a:pt x="2503" y="654"/>
                  </a:lnTo>
                  <a:lnTo>
                    <a:pt x="2455" y="652"/>
                  </a:lnTo>
                  <a:lnTo>
                    <a:pt x="2406" y="652"/>
                  </a:lnTo>
                  <a:lnTo>
                    <a:pt x="2358" y="648"/>
                  </a:lnTo>
                  <a:lnTo>
                    <a:pt x="2263" y="644"/>
                  </a:lnTo>
                  <a:lnTo>
                    <a:pt x="2121" y="632"/>
                  </a:lnTo>
                  <a:lnTo>
                    <a:pt x="2075" y="626"/>
                  </a:lnTo>
                  <a:lnTo>
                    <a:pt x="2029" y="622"/>
                  </a:lnTo>
                  <a:lnTo>
                    <a:pt x="1937" y="610"/>
                  </a:lnTo>
                  <a:lnTo>
                    <a:pt x="1891" y="602"/>
                  </a:lnTo>
                  <a:lnTo>
                    <a:pt x="1846" y="596"/>
                  </a:lnTo>
                  <a:lnTo>
                    <a:pt x="1756" y="580"/>
                  </a:lnTo>
                  <a:lnTo>
                    <a:pt x="1712" y="570"/>
                  </a:lnTo>
                  <a:lnTo>
                    <a:pt x="1667" y="562"/>
                  </a:lnTo>
                  <a:lnTo>
                    <a:pt x="1581" y="542"/>
                  </a:lnTo>
                  <a:lnTo>
                    <a:pt x="1538" y="534"/>
                  </a:lnTo>
                  <a:lnTo>
                    <a:pt x="1376" y="494"/>
                  </a:lnTo>
                  <a:lnTo>
                    <a:pt x="1263" y="464"/>
                  </a:lnTo>
                  <a:lnTo>
                    <a:pt x="1156" y="434"/>
                  </a:lnTo>
                  <a:lnTo>
                    <a:pt x="1121" y="422"/>
                  </a:lnTo>
                  <a:lnTo>
                    <a:pt x="1055" y="402"/>
                  </a:lnTo>
                  <a:lnTo>
                    <a:pt x="1023" y="392"/>
                  </a:lnTo>
                  <a:lnTo>
                    <a:pt x="992" y="380"/>
                  </a:lnTo>
                  <a:lnTo>
                    <a:pt x="961" y="370"/>
                  </a:lnTo>
                  <a:lnTo>
                    <a:pt x="931" y="358"/>
                  </a:lnTo>
                  <a:lnTo>
                    <a:pt x="902" y="348"/>
                  </a:lnTo>
                  <a:lnTo>
                    <a:pt x="872" y="336"/>
                  </a:lnTo>
                  <a:lnTo>
                    <a:pt x="843" y="326"/>
                  </a:lnTo>
                  <a:lnTo>
                    <a:pt x="785" y="302"/>
                  </a:lnTo>
                  <a:lnTo>
                    <a:pt x="756" y="292"/>
                  </a:lnTo>
                  <a:lnTo>
                    <a:pt x="581" y="220"/>
                  </a:lnTo>
                  <a:lnTo>
                    <a:pt x="552" y="206"/>
                  </a:lnTo>
                  <a:lnTo>
                    <a:pt x="493" y="182"/>
                  </a:lnTo>
                  <a:lnTo>
                    <a:pt x="434" y="154"/>
                  </a:lnTo>
                  <a:lnTo>
                    <a:pt x="404" y="142"/>
                  </a:lnTo>
                  <a:lnTo>
                    <a:pt x="314" y="100"/>
                  </a:lnTo>
                  <a:lnTo>
                    <a:pt x="285" y="88"/>
                  </a:lnTo>
                  <a:lnTo>
                    <a:pt x="259" y="76"/>
                  </a:lnTo>
                  <a:lnTo>
                    <a:pt x="234" y="64"/>
                  </a:lnTo>
                  <a:lnTo>
                    <a:pt x="210" y="54"/>
                  </a:lnTo>
                  <a:lnTo>
                    <a:pt x="189" y="44"/>
                  </a:lnTo>
                  <a:lnTo>
                    <a:pt x="169" y="36"/>
                  </a:lnTo>
                  <a:lnTo>
                    <a:pt x="150" y="28"/>
                  </a:lnTo>
                  <a:lnTo>
                    <a:pt x="133" y="22"/>
                  </a:lnTo>
                  <a:lnTo>
                    <a:pt x="118" y="16"/>
                  </a:lnTo>
                  <a:lnTo>
                    <a:pt x="104" y="12"/>
                  </a:lnTo>
                  <a:lnTo>
                    <a:pt x="92" y="8"/>
                  </a:lnTo>
                  <a:lnTo>
                    <a:pt x="81" y="4"/>
                  </a:lnTo>
                  <a:lnTo>
                    <a:pt x="71" y="2"/>
                  </a:lnTo>
                </a:path>
              </a:pathLst>
            </a:custGeom>
            <a:grpFill/>
            <a:ln w="9525">
              <a:solidFill>
                <a:srgbClr val="E7E8E8"/>
              </a:solidFill>
              <a:round/>
              <a:headEnd/>
              <a:tailEnd/>
            </a:ln>
          </p:spPr>
          <p:txBody>
            <a:bodyPr/>
            <a:lstStyle/>
            <a:p>
              <a:pPr>
                <a:defRPr/>
              </a:pPr>
              <a:endParaRPr lang="fr-FR"/>
            </a:p>
          </p:txBody>
        </p:sp>
        <p:sp>
          <p:nvSpPr>
            <p:cNvPr id="17" name="Freeform 11"/>
            <p:cNvSpPr>
              <a:spLocks/>
            </p:cNvSpPr>
            <p:nvPr/>
          </p:nvSpPr>
          <p:spPr bwMode="auto">
            <a:xfrm>
              <a:off x="3353" y="7829"/>
              <a:ext cx="5198" cy="1180"/>
            </a:xfrm>
            <a:custGeom>
              <a:avLst/>
              <a:gdLst>
                <a:gd name="T0" fmla="+- 0 8470 3353"/>
                <a:gd name="T1" fmla="*/ T0 w 5198"/>
                <a:gd name="T2" fmla="+- 0 7831 7829"/>
                <a:gd name="T3" fmla="*/ 7831 h 1180"/>
                <a:gd name="T4" fmla="+- 0 8452 3353"/>
                <a:gd name="T5" fmla="*/ T4 w 5198"/>
                <a:gd name="T6" fmla="+- 0 7837 7829"/>
                <a:gd name="T7" fmla="*/ 7837 h 1180"/>
                <a:gd name="T8" fmla="+- 0 8426 3353"/>
                <a:gd name="T9" fmla="*/ T8 w 5198"/>
                <a:gd name="T10" fmla="+- 0 7847 7829"/>
                <a:gd name="T11" fmla="*/ 7847 h 1180"/>
                <a:gd name="T12" fmla="+- 0 8391 3353"/>
                <a:gd name="T13" fmla="*/ T12 w 5198"/>
                <a:gd name="T14" fmla="+- 0 7863 7829"/>
                <a:gd name="T15" fmla="*/ 7863 h 1180"/>
                <a:gd name="T16" fmla="+- 0 8348 3353"/>
                <a:gd name="T17" fmla="*/ T16 w 5198"/>
                <a:gd name="T18" fmla="+- 0 7881 7829"/>
                <a:gd name="T19" fmla="*/ 7881 h 1180"/>
                <a:gd name="T20" fmla="+- 0 8297 3353"/>
                <a:gd name="T21" fmla="*/ T20 w 5198"/>
                <a:gd name="T22" fmla="+- 0 7905 7829"/>
                <a:gd name="T23" fmla="*/ 7905 h 1180"/>
                <a:gd name="T24" fmla="+- 0 8238 3353"/>
                <a:gd name="T25" fmla="*/ T24 w 5198"/>
                <a:gd name="T26" fmla="+- 0 7931 7829"/>
                <a:gd name="T27" fmla="*/ 7931 h 1180"/>
                <a:gd name="T28" fmla="+- 0 8153 3353"/>
                <a:gd name="T29" fmla="*/ T28 w 5198"/>
                <a:gd name="T30" fmla="+- 0 7971 7829"/>
                <a:gd name="T31" fmla="*/ 7971 h 1180"/>
                <a:gd name="T32" fmla="+- 0 8047 3353"/>
                <a:gd name="T33" fmla="*/ T32 w 5198"/>
                <a:gd name="T34" fmla="+- 0 8017 7829"/>
                <a:gd name="T35" fmla="*/ 8017 h 1180"/>
                <a:gd name="T36" fmla="+- 0 7964 3353"/>
                <a:gd name="T37" fmla="*/ T36 w 5198"/>
                <a:gd name="T38" fmla="+- 0 8051 7829"/>
                <a:gd name="T39" fmla="*/ 8051 h 1180"/>
                <a:gd name="T40" fmla="+- 0 7877 3353"/>
                <a:gd name="T41" fmla="*/ T40 w 5198"/>
                <a:gd name="T42" fmla="+- 0 8085 7829"/>
                <a:gd name="T43" fmla="*/ 8085 h 1180"/>
                <a:gd name="T44" fmla="+- 0 7788 3353"/>
                <a:gd name="T45" fmla="*/ T44 w 5198"/>
                <a:gd name="T46" fmla="+- 0 8119 7829"/>
                <a:gd name="T47" fmla="*/ 8119 h 1180"/>
                <a:gd name="T48" fmla="+- 0 7727 3353"/>
                <a:gd name="T49" fmla="*/ T48 w 5198"/>
                <a:gd name="T50" fmla="+- 0 8141 7829"/>
                <a:gd name="T51" fmla="*/ 8141 h 1180"/>
                <a:gd name="T52" fmla="+- 0 7567 3353"/>
                <a:gd name="T53" fmla="*/ T52 w 5198"/>
                <a:gd name="T54" fmla="+- 0 8199 7829"/>
                <a:gd name="T55" fmla="*/ 8199 h 1180"/>
                <a:gd name="T56" fmla="+- 0 7430 3353"/>
                <a:gd name="T57" fmla="*/ T56 w 5198"/>
                <a:gd name="T58" fmla="+- 0 8245 7829"/>
                <a:gd name="T59" fmla="*/ 8245 h 1180"/>
                <a:gd name="T60" fmla="+- 0 7321 3353"/>
                <a:gd name="T61" fmla="*/ T60 w 5198"/>
                <a:gd name="T62" fmla="+- 0 8279 7829"/>
                <a:gd name="T63" fmla="*/ 8279 h 1180"/>
                <a:gd name="T64" fmla="+- 0 7246 3353"/>
                <a:gd name="T65" fmla="*/ T64 w 5198"/>
                <a:gd name="T66" fmla="+- 0 8301 7829"/>
                <a:gd name="T67" fmla="*/ 8301 h 1180"/>
                <a:gd name="T68" fmla="+- 0 7128 3353"/>
                <a:gd name="T69" fmla="*/ T68 w 5198"/>
                <a:gd name="T70" fmla="+- 0 8333 7829"/>
                <a:gd name="T71" fmla="*/ 8333 h 1180"/>
                <a:gd name="T72" fmla="+- 0 6877 3353"/>
                <a:gd name="T73" fmla="*/ T72 w 5198"/>
                <a:gd name="T74" fmla="+- 0 8391 7829"/>
                <a:gd name="T75" fmla="*/ 8391 h 1180"/>
                <a:gd name="T76" fmla="+- 0 6656 3353"/>
                <a:gd name="T77" fmla="*/ T76 w 5198"/>
                <a:gd name="T78" fmla="+- 0 8433 7829"/>
                <a:gd name="T79" fmla="*/ 8433 h 1180"/>
                <a:gd name="T80" fmla="+- 0 6289 3353"/>
                <a:gd name="T81" fmla="*/ T80 w 5198"/>
                <a:gd name="T82" fmla="+- 0 8473 7829"/>
                <a:gd name="T83" fmla="*/ 8473 h 1180"/>
                <a:gd name="T84" fmla="+- 0 6195 3353"/>
                <a:gd name="T85" fmla="*/ T84 w 5198"/>
                <a:gd name="T86" fmla="+- 0 8479 7829"/>
                <a:gd name="T87" fmla="*/ 8479 h 1180"/>
                <a:gd name="T88" fmla="+- 0 6099 3353"/>
                <a:gd name="T89" fmla="*/ T88 w 5198"/>
                <a:gd name="T90" fmla="+- 0 8481 7829"/>
                <a:gd name="T91" fmla="*/ 8481 h 1180"/>
                <a:gd name="T92" fmla="+- 0 7907 3353"/>
                <a:gd name="T93" fmla="*/ T92 w 5198"/>
                <a:gd name="T94" fmla="+- 0 8483 7829"/>
                <a:gd name="T95" fmla="*/ 8483 h 1180"/>
                <a:gd name="T96" fmla="+- 0 8006 3353"/>
                <a:gd name="T97" fmla="*/ T96 w 5198"/>
                <a:gd name="T98" fmla="+- 0 8427 7829"/>
                <a:gd name="T99" fmla="*/ 8427 h 1180"/>
                <a:gd name="T100" fmla="+- 0 8081 3353"/>
                <a:gd name="T101" fmla="*/ T100 w 5198"/>
                <a:gd name="T102" fmla="+- 0 8385 7829"/>
                <a:gd name="T103" fmla="*/ 8385 h 1180"/>
                <a:gd name="T104" fmla="+- 0 8140 3353"/>
                <a:gd name="T105" fmla="*/ T104 w 5198"/>
                <a:gd name="T106" fmla="+- 0 8347 7829"/>
                <a:gd name="T107" fmla="*/ 8347 h 1180"/>
                <a:gd name="T108" fmla="+- 0 8181 3353"/>
                <a:gd name="T109" fmla="*/ T108 w 5198"/>
                <a:gd name="T110" fmla="+- 0 8321 7829"/>
                <a:gd name="T111" fmla="*/ 8321 h 1180"/>
                <a:gd name="T112" fmla="+- 0 8220 3353"/>
                <a:gd name="T113" fmla="*/ T112 w 5198"/>
                <a:gd name="T114" fmla="+- 0 8297 7829"/>
                <a:gd name="T115" fmla="*/ 8297 h 1180"/>
                <a:gd name="T116" fmla="+- 0 8256 3353"/>
                <a:gd name="T117" fmla="*/ T116 w 5198"/>
                <a:gd name="T118" fmla="+- 0 8271 7829"/>
                <a:gd name="T119" fmla="*/ 8271 h 1180"/>
                <a:gd name="T120" fmla="+- 0 8289 3353"/>
                <a:gd name="T121" fmla="*/ T120 w 5198"/>
                <a:gd name="T122" fmla="+- 0 8249 7829"/>
                <a:gd name="T123" fmla="*/ 8249 h 1180"/>
                <a:gd name="T124" fmla="+- 0 8320 3353"/>
                <a:gd name="T125" fmla="*/ T124 w 5198"/>
                <a:gd name="T126" fmla="+- 0 8227 7829"/>
                <a:gd name="T127" fmla="*/ 8227 h 1180"/>
                <a:gd name="T128" fmla="+- 0 8386 3353"/>
                <a:gd name="T129" fmla="*/ T128 w 5198"/>
                <a:gd name="T130" fmla="+- 0 8175 7829"/>
                <a:gd name="T131" fmla="*/ 8175 h 1180"/>
                <a:gd name="T132" fmla="+- 0 8423 3353"/>
                <a:gd name="T133" fmla="*/ T132 w 5198"/>
                <a:gd name="T134" fmla="+- 0 8143 7829"/>
                <a:gd name="T135" fmla="*/ 8143 h 1180"/>
                <a:gd name="T136" fmla="+- 0 8454 3353"/>
                <a:gd name="T137" fmla="*/ T136 w 5198"/>
                <a:gd name="T138" fmla="+- 0 8117 7829"/>
                <a:gd name="T139" fmla="*/ 8117 h 1180"/>
                <a:gd name="T140" fmla="+- 0 8510 3353"/>
                <a:gd name="T141" fmla="*/ T140 w 5198"/>
                <a:gd name="T142" fmla="+- 0 8057 7829"/>
                <a:gd name="T143" fmla="*/ 8057 h 1180"/>
                <a:gd name="T144" fmla="+- 0 8552 3353"/>
                <a:gd name="T145" fmla="*/ T144 w 5198"/>
                <a:gd name="T146" fmla="+- 0 7939 7829"/>
                <a:gd name="T147" fmla="*/ 7939 h 1180"/>
                <a:gd name="T148" fmla="+- 0 8525 3353"/>
                <a:gd name="T149" fmla="*/ T148 w 5198"/>
                <a:gd name="T150" fmla="+- 0 7849 7829"/>
                <a:gd name="T151" fmla="*/ 7849 h 1180"/>
                <a:gd name="T152" fmla="+- 0 8476 3353"/>
                <a:gd name="T153" fmla="*/ T152 w 5198"/>
                <a:gd name="T154" fmla="+- 0 7829 7829"/>
                <a:gd name="T155" fmla="*/ 7829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5198" h="1180">
                  <a:moveTo>
                    <a:pt x="5123" y="0"/>
                  </a:moveTo>
                  <a:lnTo>
                    <a:pt x="5117" y="2"/>
                  </a:lnTo>
                  <a:lnTo>
                    <a:pt x="5109" y="4"/>
                  </a:lnTo>
                  <a:lnTo>
                    <a:pt x="5099" y="8"/>
                  </a:lnTo>
                  <a:lnTo>
                    <a:pt x="5087" y="12"/>
                  </a:lnTo>
                  <a:lnTo>
                    <a:pt x="5073" y="18"/>
                  </a:lnTo>
                  <a:lnTo>
                    <a:pt x="5056" y="26"/>
                  </a:lnTo>
                  <a:lnTo>
                    <a:pt x="5038" y="34"/>
                  </a:lnTo>
                  <a:lnTo>
                    <a:pt x="5018" y="42"/>
                  </a:lnTo>
                  <a:lnTo>
                    <a:pt x="4995" y="52"/>
                  </a:lnTo>
                  <a:lnTo>
                    <a:pt x="4971" y="64"/>
                  </a:lnTo>
                  <a:lnTo>
                    <a:pt x="4944" y="76"/>
                  </a:lnTo>
                  <a:lnTo>
                    <a:pt x="4915" y="88"/>
                  </a:lnTo>
                  <a:lnTo>
                    <a:pt x="4885" y="102"/>
                  </a:lnTo>
                  <a:lnTo>
                    <a:pt x="4852" y="118"/>
                  </a:lnTo>
                  <a:lnTo>
                    <a:pt x="4800" y="142"/>
                  </a:lnTo>
                  <a:lnTo>
                    <a:pt x="4774" y="152"/>
                  </a:lnTo>
                  <a:lnTo>
                    <a:pt x="4694" y="188"/>
                  </a:lnTo>
                  <a:lnTo>
                    <a:pt x="4666" y="198"/>
                  </a:lnTo>
                  <a:lnTo>
                    <a:pt x="4611" y="222"/>
                  </a:lnTo>
                  <a:lnTo>
                    <a:pt x="4582" y="232"/>
                  </a:lnTo>
                  <a:lnTo>
                    <a:pt x="4524" y="256"/>
                  </a:lnTo>
                  <a:lnTo>
                    <a:pt x="4495" y="266"/>
                  </a:lnTo>
                  <a:lnTo>
                    <a:pt x="4435" y="290"/>
                  </a:lnTo>
                  <a:lnTo>
                    <a:pt x="4404" y="300"/>
                  </a:lnTo>
                  <a:lnTo>
                    <a:pt x="4374" y="312"/>
                  </a:lnTo>
                  <a:lnTo>
                    <a:pt x="4247" y="360"/>
                  </a:lnTo>
                  <a:lnTo>
                    <a:pt x="4214" y="370"/>
                  </a:lnTo>
                  <a:lnTo>
                    <a:pt x="4112" y="406"/>
                  </a:lnTo>
                  <a:lnTo>
                    <a:pt x="4077" y="416"/>
                  </a:lnTo>
                  <a:lnTo>
                    <a:pt x="4005" y="440"/>
                  </a:lnTo>
                  <a:lnTo>
                    <a:pt x="3968" y="450"/>
                  </a:lnTo>
                  <a:lnTo>
                    <a:pt x="3931" y="462"/>
                  </a:lnTo>
                  <a:lnTo>
                    <a:pt x="3893" y="472"/>
                  </a:lnTo>
                  <a:lnTo>
                    <a:pt x="3854" y="484"/>
                  </a:lnTo>
                  <a:lnTo>
                    <a:pt x="3775" y="504"/>
                  </a:lnTo>
                  <a:lnTo>
                    <a:pt x="3567" y="554"/>
                  </a:lnTo>
                  <a:lnTo>
                    <a:pt x="3524" y="562"/>
                  </a:lnTo>
                  <a:lnTo>
                    <a:pt x="3480" y="572"/>
                  </a:lnTo>
                  <a:lnTo>
                    <a:pt x="3303" y="604"/>
                  </a:lnTo>
                  <a:lnTo>
                    <a:pt x="3122" y="628"/>
                  </a:lnTo>
                  <a:lnTo>
                    <a:pt x="2936" y="644"/>
                  </a:lnTo>
                  <a:lnTo>
                    <a:pt x="2889" y="646"/>
                  </a:lnTo>
                  <a:lnTo>
                    <a:pt x="2842" y="650"/>
                  </a:lnTo>
                  <a:lnTo>
                    <a:pt x="2794" y="652"/>
                  </a:lnTo>
                  <a:lnTo>
                    <a:pt x="2746" y="652"/>
                  </a:lnTo>
                  <a:lnTo>
                    <a:pt x="2698" y="654"/>
                  </a:lnTo>
                  <a:lnTo>
                    <a:pt x="4554" y="654"/>
                  </a:lnTo>
                  <a:lnTo>
                    <a:pt x="4616" y="620"/>
                  </a:lnTo>
                  <a:lnTo>
                    <a:pt x="4653" y="598"/>
                  </a:lnTo>
                  <a:lnTo>
                    <a:pt x="4690" y="578"/>
                  </a:lnTo>
                  <a:lnTo>
                    <a:pt x="4728" y="556"/>
                  </a:lnTo>
                  <a:lnTo>
                    <a:pt x="4766" y="532"/>
                  </a:lnTo>
                  <a:lnTo>
                    <a:pt x="4787" y="518"/>
                  </a:lnTo>
                  <a:lnTo>
                    <a:pt x="4808" y="506"/>
                  </a:lnTo>
                  <a:lnTo>
                    <a:pt x="4828" y="492"/>
                  </a:lnTo>
                  <a:lnTo>
                    <a:pt x="4848" y="480"/>
                  </a:lnTo>
                  <a:lnTo>
                    <a:pt x="4867" y="468"/>
                  </a:lnTo>
                  <a:lnTo>
                    <a:pt x="4885" y="454"/>
                  </a:lnTo>
                  <a:lnTo>
                    <a:pt x="4903" y="442"/>
                  </a:lnTo>
                  <a:lnTo>
                    <a:pt x="4920" y="432"/>
                  </a:lnTo>
                  <a:lnTo>
                    <a:pt x="4936" y="420"/>
                  </a:lnTo>
                  <a:lnTo>
                    <a:pt x="4952" y="408"/>
                  </a:lnTo>
                  <a:lnTo>
                    <a:pt x="4967" y="398"/>
                  </a:lnTo>
                  <a:lnTo>
                    <a:pt x="4982" y="386"/>
                  </a:lnTo>
                  <a:lnTo>
                    <a:pt x="5033" y="346"/>
                  </a:lnTo>
                  <a:lnTo>
                    <a:pt x="5045" y="336"/>
                  </a:lnTo>
                  <a:lnTo>
                    <a:pt x="5070" y="314"/>
                  </a:lnTo>
                  <a:lnTo>
                    <a:pt x="5086" y="300"/>
                  </a:lnTo>
                  <a:lnTo>
                    <a:pt x="5101" y="288"/>
                  </a:lnTo>
                  <a:lnTo>
                    <a:pt x="5116" y="274"/>
                  </a:lnTo>
                  <a:lnTo>
                    <a:pt x="5157" y="228"/>
                  </a:lnTo>
                  <a:lnTo>
                    <a:pt x="5187" y="176"/>
                  </a:lnTo>
                  <a:lnTo>
                    <a:pt x="5199" y="110"/>
                  </a:lnTo>
                  <a:lnTo>
                    <a:pt x="5196" y="80"/>
                  </a:lnTo>
                  <a:lnTo>
                    <a:pt x="5172" y="20"/>
                  </a:lnTo>
                  <a:lnTo>
                    <a:pt x="5142" y="2"/>
                  </a:lnTo>
                  <a:lnTo>
                    <a:pt x="5123" y="0"/>
                  </a:lnTo>
                </a:path>
              </a:pathLst>
            </a:custGeom>
            <a:grpFill/>
            <a:ln w="9525">
              <a:solidFill>
                <a:srgbClr val="E7E8E8"/>
              </a:solidFill>
              <a:round/>
              <a:headEnd/>
              <a:tailEnd/>
            </a:ln>
          </p:spPr>
          <p:txBody>
            <a:bodyPr/>
            <a:lstStyle/>
            <a:p>
              <a:pPr>
                <a:defRPr/>
              </a:pPr>
              <a:endParaRPr lang="fr-FR"/>
            </a:p>
          </p:txBody>
        </p:sp>
      </p:gr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pied de page 11"/>
          <p:cNvSpPr>
            <a:spLocks noGrp="1"/>
          </p:cNvSpPr>
          <p:nvPr>
            <p:ph type="ftr" sz="quarter" idx="3"/>
          </p:nvPr>
        </p:nvSpPr>
        <p:spPr>
          <a:xfrm>
            <a:off x="1941513" y="171450"/>
            <a:ext cx="6053137" cy="401638"/>
          </a:xfrm>
          <a:prstGeom prst="rect">
            <a:avLst/>
          </a:prstGeom>
        </p:spPr>
        <p:txBody>
          <a:bodyPr vert="horz" wrap="square" lIns="91440" tIns="45720" rIns="91440" bIns="45720" numCol="1" anchor="ctr" anchorCtr="0" compatLnSpc="1">
            <a:prstTxWarp prst="textNoShape">
              <a:avLst/>
            </a:prstTxWarp>
          </a:bodyPr>
          <a:lstStyle>
            <a:lvl1pPr eaLnBrk="1" hangingPunct="1">
              <a:defRPr sz="1000" b="0">
                <a:solidFill>
                  <a:schemeClr val="bg1">
                    <a:lumMod val="50000"/>
                  </a:schemeClr>
                </a:solidFill>
                <a:latin typeface="Verdana"/>
                <a:cs typeface="Verdana"/>
              </a:defRPr>
            </a:lvl1pPr>
          </a:lstStyle>
          <a:p>
            <a:pPr>
              <a:defRPr/>
            </a:pPr>
            <a:r>
              <a:rPr lang="fr-FR"/>
              <a:t>Une force pour le territoire</a:t>
            </a:r>
          </a:p>
        </p:txBody>
      </p:sp>
      <p:sp>
        <p:nvSpPr>
          <p:cNvPr id="5" name="Ellipse 4"/>
          <p:cNvSpPr>
            <a:spLocks noChangeAspect="1"/>
          </p:cNvSpPr>
          <p:nvPr userDrawn="1"/>
        </p:nvSpPr>
        <p:spPr>
          <a:xfrm>
            <a:off x="8262938" y="244475"/>
            <a:ext cx="250825" cy="252413"/>
          </a:xfrm>
          <a:prstGeom prst="ellipse">
            <a:avLst/>
          </a:prstGeom>
          <a:solidFill>
            <a:srgbClr val="313E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3" name="Espace réservé du numéro de diapositive 12"/>
          <p:cNvSpPr>
            <a:spLocks noGrp="1"/>
          </p:cNvSpPr>
          <p:nvPr>
            <p:ph type="sldNum" sz="quarter" idx="4"/>
          </p:nvPr>
        </p:nvSpPr>
        <p:spPr>
          <a:xfrm>
            <a:off x="8164513" y="300038"/>
            <a:ext cx="454025" cy="14128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b="1">
                <a:solidFill>
                  <a:schemeClr val="bg1"/>
                </a:solidFill>
                <a:latin typeface="Arial"/>
                <a:cs typeface="Arial"/>
              </a:defRPr>
            </a:lvl1pPr>
          </a:lstStyle>
          <a:p>
            <a:pPr>
              <a:defRPr/>
            </a:pPr>
            <a:fld id="{F10D35C5-CD02-6D41-9963-5B262E39F697}" type="slidenum">
              <a:rPr lang="fr-FR"/>
              <a:pPr>
                <a:defRPr/>
              </a:pPr>
              <a:t>‹N°›</a:t>
            </a:fld>
            <a:endParaRPr lang="fr-FR" dirty="0"/>
          </a:p>
        </p:txBody>
      </p:sp>
      <p:cxnSp>
        <p:nvCxnSpPr>
          <p:cNvPr id="9" name="Connecteur droit 8"/>
          <p:cNvCxnSpPr/>
          <p:nvPr userDrawn="1"/>
        </p:nvCxnSpPr>
        <p:spPr>
          <a:xfrm flipV="1">
            <a:off x="8391525" y="0"/>
            <a:ext cx="0" cy="260351"/>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028" name="Espace réservé du titre 9"/>
          <p:cNvSpPr>
            <a:spLocks noGrp="1"/>
          </p:cNvSpPr>
          <p:nvPr>
            <p:ph type="title"/>
          </p:nvPr>
        </p:nvSpPr>
        <p:spPr bwMode="auto">
          <a:xfrm>
            <a:off x="457200" y="842963"/>
            <a:ext cx="8229600" cy="642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fr-FR" dirty="0"/>
              <a:t>Cliquez et modifiez le titre</a:t>
            </a:r>
          </a:p>
        </p:txBody>
      </p:sp>
    </p:spTree>
  </p:cSld>
  <p:clrMap bg1="lt1" tx1="dk1" bg2="lt2" tx2="dk2" accent1="accent1" accent2="accent2" accent3="accent3" accent4="accent4" accent5="accent5" accent6="accent6" hlink="hlink" folHlink="folHlink"/>
  <p:sldLayoutIdLst>
    <p:sldLayoutId id="2147491583" r:id="rId1"/>
    <p:sldLayoutId id="2147491584" r:id="rId2"/>
    <p:sldLayoutId id="2147491573" r:id="rId3"/>
    <p:sldLayoutId id="2147491585" r:id="rId4"/>
    <p:sldLayoutId id="2147491574" r:id="rId5"/>
    <p:sldLayoutId id="2147491575" r:id="rId6"/>
    <p:sldLayoutId id="2147491576" r:id="rId7"/>
    <p:sldLayoutId id="2147491577" r:id="rId8"/>
    <p:sldLayoutId id="2147491578" r:id="rId9"/>
    <p:sldLayoutId id="2147491579" r:id="rId10"/>
    <p:sldLayoutId id="2147491580" r:id="rId11"/>
    <p:sldLayoutId id="2147491581" r:id="rId12"/>
    <p:sldLayoutId id="2147491582" r:id="rId13"/>
  </p:sldLayoutIdLst>
  <p:hf hdr="0" dt="0"/>
  <p:txStyles>
    <p:titleStyle>
      <a:lvl1pPr algn="l" defTabSz="457200" rtl="0" eaLnBrk="0" fontAlgn="base" hangingPunct="0">
        <a:spcBef>
          <a:spcPct val="0"/>
        </a:spcBef>
        <a:spcAft>
          <a:spcPct val="0"/>
        </a:spcAft>
        <a:defRPr sz="2600" b="1" kern="1200">
          <a:solidFill>
            <a:srgbClr val="313E56"/>
          </a:solidFill>
          <a:uFill>
            <a:solidFill>
              <a:schemeClr val="bg1"/>
            </a:solidFill>
          </a:uFill>
          <a:latin typeface="Arial"/>
          <a:ea typeface="ＭＳ Ｐゴシック" charset="-128"/>
          <a:cs typeface="Arial"/>
        </a:defRPr>
      </a:lvl1pPr>
      <a:lvl2pPr algn="l" defTabSz="457200" rtl="0" eaLnBrk="0" fontAlgn="base" hangingPunct="0">
        <a:spcBef>
          <a:spcPct val="0"/>
        </a:spcBef>
        <a:spcAft>
          <a:spcPct val="0"/>
        </a:spcAft>
        <a:defRPr sz="2600" b="1">
          <a:solidFill>
            <a:srgbClr val="313E56"/>
          </a:solidFill>
          <a:latin typeface="Arial" charset="0"/>
          <a:ea typeface="ＭＳ Ｐゴシック" charset="-128"/>
          <a:cs typeface="Verdana" pitchFamily="34" charset="0"/>
        </a:defRPr>
      </a:lvl2pPr>
      <a:lvl3pPr algn="l" defTabSz="457200" rtl="0" eaLnBrk="0" fontAlgn="base" hangingPunct="0">
        <a:spcBef>
          <a:spcPct val="0"/>
        </a:spcBef>
        <a:spcAft>
          <a:spcPct val="0"/>
        </a:spcAft>
        <a:defRPr sz="2600" b="1">
          <a:solidFill>
            <a:srgbClr val="313E56"/>
          </a:solidFill>
          <a:latin typeface="Arial" charset="0"/>
          <a:ea typeface="ＭＳ Ｐゴシック" charset="-128"/>
          <a:cs typeface="Verdana" pitchFamily="34" charset="0"/>
        </a:defRPr>
      </a:lvl3pPr>
      <a:lvl4pPr algn="l" defTabSz="457200" rtl="0" eaLnBrk="0" fontAlgn="base" hangingPunct="0">
        <a:spcBef>
          <a:spcPct val="0"/>
        </a:spcBef>
        <a:spcAft>
          <a:spcPct val="0"/>
        </a:spcAft>
        <a:defRPr sz="2600" b="1">
          <a:solidFill>
            <a:srgbClr val="313E56"/>
          </a:solidFill>
          <a:latin typeface="Arial" charset="0"/>
          <a:ea typeface="ＭＳ Ｐゴシック" charset="-128"/>
          <a:cs typeface="Verdana" pitchFamily="34" charset="0"/>
        </a:defRPr>
      </a:lvl4pPr>
      <a:lvl5pPr algn="l" defTabSz="457200" rtl="0" eaLnBrk="0" fontAlgn="base" hangingPunct="0">
        <a:spcBef>
          <a:spcPct val="0"/>
        </a:spcBef>
        <a:spcAft>
          <a:spcPct val="0"/>
        </a:spcAft>
        <a:defRPr sz="2600" b="1">
          <a:solidFill>
            <a:srgbClr val="313E56"/>
          </a:solidFill>
          <a:latin typeface="Arial" charset="0"/>
          <a:ea typeface="ＭＳ Ｐゴシック" charset="-128"/>
          <a:cs typeface="Verdana" pitchFamily="34" charset="0"/>
        </a:defRPr>
      </a:lvl5pPr>
      <a:lvl6pPr marL="457200" algn="l" defTabSz="457200" rtl="0" fontAlgn="base">
        <a:spcBef>
          <a:spcPct val="0"/>
        </a:spcBef>
        <a:spcAft>
          <a:spcPct val="0"/>
        </a:spcAft>
        <a:defRPr sz="2600" b="1">
          <a:solidFill>
            <a:srgbClr val="2663B4"/>
          </a:solidFill>
          <a:latin typeface="Verdana" charset="0"/>
          <a:ea typeface="ＭＳ Ｐゴシック" charset="-128"/>
        </a:defRPr>
      </a:lvl6pPr>
      <a:lvl7pPr marL="914400" algn="l" defTabSz="457200" rtl="0" fontAlgn="base">
        <a:spcBef>
          <a:spcPct val="0"/>
        </a:spcBef>
        <a:spcAft>
          <a:spcPct val="0"/>
        </a:spcAft>
        <a:defRPr sz="2600" b="1">
          <a:solidFill>
            <a:srgbClr val="2663B4"/>
          </a:solidFill>
          <a:latin typeface="Verdana" charset="0"/>
          <a:ea typeface="ＭＳ Ｐゴシック" charset="-128"/>
        </a:defRPr>
      </a:lvl7pPr>
      <a:lvl8pPr marL="1371600" algn="l" defTabSz="457200" rtl="0" fontAlgn="base">
        <a:spcBef>
          <a:spcPct val="0"/>
        </a:spcBef>
        <a:spcAft>
          <a:spcPct val="0"/>
        </a:spcAft>
        <a:defRPr sz="2600" b="1">
          <a:solidFill>
            <a:srgbClr val="2663B4"/>
          </a:solidFill>
          <a:latin typeface="Verdana" charset="0"/>
          <a:ea typeface="ＭＳ Ｐゴシック" charset="-128"/>
        </a:defRPr>
      </a:lvl8pPr>
      <a:lvl9pPr marL="1828800" algn="l" defTabSz="457200" rtl="0" fontAlgn="base">
        <a:spcBef>
          <a:spcPct val="0"/>
        </a:spcBef>
        <a:spcAft>
          <a:spcPct val="0"/>
        </a:spcAft>
        <a:defRPr sz="2600" b="1">
          <a:solidFill>
            <a:srgbClr val="2663B4"/>
          </a:solidFill>
          <a:latin typeface="Verdana"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400" b="1" kern="1200">
          <a:solidFill>
            <a:schemeClr val="tx1"/>
          </a:solidFill>
          <a:latin typeface="Arial"/>
          <a:ea typeface="ＭＳ Ｐゴシック" charset="-128"/>
          <a:cs typeface="Arial"/>
        </a:defRPr>
      </a:lvl1pPr>
      <a:lvl2pPr marL="914400" indent="-457200" algn="l" defTabSz="457200" rtl="0" eaLnBrk="0" fontAlgn="base" hangingPunct="0">
        <a:spcBef>
          <a:spcPct val="20000"/>
        </a:spcBef>
        <a:spcAft>
          <a:spcPct val="0"/>
        </a:spcAft>
        <a:buClr>
          <a:srgbClr val="AFB1A5"/>
        </a:buClr>
        <a:buSzPct val="80000"/>
        <a:buAutoNum type="circleNumDbPlain"/>
        <a:defRPr sz="1400" kern="1200">
          <a:solidFill>
            <a:schemeClr val="tx1"/>
          </a:solidFill>
          <a:latin typeface="Arial"/>
          <a:ea typeface="ＭＳ Ｐゴシック" charset="-128"/>
          <a:cs typeface="Arial"/>
        </a:defRPr>
      </a:lvl2pPr>
      <a:lvl3pPr marL="1200150" indent="-285750" algn="l" defTabSz="457200" rtl="0" eaLnBrk="0" fontAlgn="base" hangingPunct="0">
        <a:spcBef>
          <a:spcPct val="20000"/>
        </a:spcBef>
        <a:spcAft>
          <a:spcPct val="0"/>
        </a:spcAft>
        <a:buClr>
          <a:srgbClr val="AFB1A5"/>
        </a:buClr>
        <a:buFont typeface="Wingdings" charset="0"/>
        <a:buChar char=""/>
        <a:defRPr sz="1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AFB1A5"/>
        </a:buClr>
        <a:buSzPct val="130000"/>
        <a:buFont typeface="Arial" charset="0"/>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AFB1A5"/>
        </a:buClr>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18.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hyperlink" Target="https://twitter.com/CisamInnovatio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hyperlink" Target="https://www.linkedin.com/company/cisam-innovation/" TargetMode="External"/><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hyperlink" Target="https://cisam-innovation.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49.png"/><Relationship Id="rId16"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4.png"/><Relationship Id="rId3" Type="http://schemas.openxmlformats.org/officeDocument/2006/relationships/diagramLayout" Target="../diagrams/layout3.xml"/><Relationship Id="rId7" Type="http://schemas.openxmlformats.org/officeDocument/2006/relationships/image" Target="../media/image71.png"/><Relationship Id="rId12"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openxmlformats.org/officeDocument/2006/relationships/image" Target="../media/image73.png"/><Relationship Id="rId5" Type="http://schemas.openxmlformats.org/officeDocument/2006/relationships/diagramColors" Target="../diagrams/colors3.xml"/><Relationship Id="rId15" Type="http://schemas.openxmlformats.org/officeDocument/2006/relationships/image" Target="../media/image75.png"/><Relationship Id="rId10" Type="http://schemas.openxmlformats.org/officeDocument/2006/relationships/image" Target="../media/image72.png"/><Relationship Id="rId4" Type="http://schemas.openxmlformats.org/officeDocument/2006/relationships/diagramQuickStyle" Target="../diagrams/quickStyle3.xml"/><Relationship Id="rId9" Type="http://schemas.openxmlformats.org/officeDocument/2006/relationships/image" Target="../media/image16.png"/><Relationship Id="rId14"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4.png"/><Relationship Id="rId3" Type="http://schemas.openxmlformats.org/officeDocument/2006/relationships/diagramLayout" Target="../diagrams/layout4.xml"/><Relationship Id="rId7" Type="http://schemas.openxmlformats.org/officeDocument/2006/relationships/image" Target="../media/image71.png"/><Relationship Id="rId12"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openxmlformats.org/officeDocument/2006/relationships/image" Target="../media/image73.png"/><Relationship Id="rId5" Type="http://schemas.openxmlformats.org/officeDocument/2006/relationships/diagramColors" Target="../diagrams/colors4.xml"/><Relationship Id="rId15" Type="http://schemas.openxmlformats.org/officeDocument/2006/relationships/image" Target="../media/image75.png"/><Relationship Id="rId10" Type="http://schemas.openxmlformats.org/officeDocument/2006/relationships/image" Target="../media/image72.png"/><Relationship Id="rId4" Type="http://schemas.openxmlformats.org/officeDocument/2006/relationships/diagramQuickStyle" Target="../diagrams/quickStyle4.xml"/><Relationship Id="rId9" Type="http://schemas.openxmlformats.org/officeDocument/2006/relationships/image" Target="../media/image16.png"/><Relationship Id="rId14" Type="http://schemas.openxmlformats.org/officeDocument/2006/relationships/image" Target="../media/image18.png"/></Relationships>
</file>

<file path=ppt/slides/_rels/slide3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2.png"/><Relationship Id="rId7" Type="http://schemas.openxmlformats.org/officeDocument/2006/relationships/image" Target="../media/image17.png"/><Relationship Id="rId12" Type="http://schemas.openxmlformats.org/officeDocument/2006/relationships/image" Target="../media/image76.png"/><Relationship Id="rId2" Type="http://schemas.openxmlformats.org/officeDocument/2006/relationships/hyperlink" Target="http://url.univ-amu.fr/lettreamu_projets-structurants" TargetMode="External"/><Relationship Id="rId1" Type="http://schemas.openxmlformats.org/officeDocument/2006/relationships/slideLayout" Target="../slideLayouts/slideLayout4.xml"/><Relationship Id="rId6" Type="http://schemas.openxmlformats.org/officeDocument/2006/relationships/image" Target="../media/image73.png"/><Relationship Id="rId11" Type="http://schemas.openxmlformats.org/officeDocument/2006/relationships/hyperlink" Target="http://url.univ-amu.fr/lettre-amu_cisamplus" TargetMode="External"/><Relationship Id="rId5" Type="http://schemas.openxmlformats.org/officeDocument/2006/relationships/image" Target="../media/image72.png"/><Relationship Id="rId10" Type="http://schemas.openxmlformats.org/officeDocument/2006/relationships/image" Target="../media/image75.png"/><Relationship Id="rId4" Type="http://schemas.openxmlformats.org/officeDocument/2006/relationships/image" Target="../media/image16.png"/><Relationship Id="rId9"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civis.eu/fr"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diagramLayout" Target="../diagrams/layout5.xml"/><Relationship Id="rId7" Type="http://schemas.openxmlformats.org/officeDocument/2006/relationships/image" Target="../media/image80.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openxmlformats.org/officeDocument/2006/relationships/image" Target="../media/image75.png"/><Relationship Id="rId5" Type="http://schemas.openxmlformats.org/officeDocument/2006/relationships/diagramColors" Target="../diagrams/colors5.xml"/><Relationship Id="rId10" Type="http://schemas.openxmlformats.org/officeDocument/2006/relationships/image" Target="../media/image81.jpg"/><Relationship Id="rId4" Type="http://schemas.openxmlformats.org/officeDocument/2006/relationships/diagramQuickStyle" Target="../diagrams/quickStyle5.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8.xml"/><Relationship Id="rId5" Type="http://schemas.openxmlformats.org/officeDocument/2006/relationships/image" Target="../media/image85.png"/><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349500"/>
            <a:ext cx="7772400" cy="2913063"/>
          </a:xfrm>
        </p:spPr>
        <p:txBody>
          <a:bodyPr/>
          <a:lstStyle/>
          <a:p>
            <a:pPr>
              <a:defRPr/>
            </a:pPr>
            <a:r>
              <a:rPr lang="fr-FR" dirty="0"/>
              <a:t>Une force pour le territoire</a:t>
            </a:r>
          </a:p>
        </p:txBody>
      </p:sp>
      <p:sp>
        <p:nvSpPr>
          <p:cNvPr id="17410" name="Espace réservé du numéro de diapositive 3"/>
          <p:cNvSpPr>
            <a:spLocks noGrp="1"/>
          </p:cNvSpPr>
          <p:nvPr>
            <p:ph type="sldNum" sz="quarter" idx="4294967295"/>
          </p:nvPr>
        </p:nvSpPr>
        <p:spPr bwMode="auto">
          <a:xfrm>
            <a:off x="8164513" y="300038"/>
            <a:ext cx="454025" cy="1412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1C3AF-200C-C946-A269-3E64DB968680}" type="slidenum">
              <a:rPr lang="fr-FR" sz="800">
                <a:solidFill>
                  <a:schemeClr val="bg1"/>
                </a:solidFill>
                <a:cs typeface="Arial" charset="0"/>
              </a:rPr>
              <a:pPr/>
              <a:t>1</a:t>
            </a:fld>
            <a:endParaRPr lang="fr-FR" sz="800">
              <a:solidFill>
                <a:schemeClr val="bg1"/>
              </a:solidFill>
              <a:cs typeface="Arial" charset="0"/>
            </a:endParaRPr>
          </a:p>
        </p:txBody>
      </p:sp>
      <p:cxnSp>
        <p:nvCxnSpPr>
          <p:cNvPr id="4" name="Connecteur droit 3"/>
          <p:cNvCxnSpPr/>
          <p:nvPr/>
        </p:nvCxnSpPr>
        <p:spPr>
          <a:xfrm flipH="1">
            <a:off x="7620000" y="4013200"/>
            <a:ext cx="1519238" cy="0"/>
          </a:xfrm>
          <a:prstGeom prst="line">
            <a:avLst/>
          </a:prstGeom>
          <a:ln w="12700">
            <a:solidFill>
              <a:srgbClr val="252E44"/>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5" name="Connecteur droit 4"/>
          <p:cNvCxnSpPr/>
          <p:nvPr/>
        </p:nvCxnSpPr>
        <p:spPr>
          <a:xfrm flipH="1">
            <a:off x="0" y="3654425"/>
            <a:ext cx="1452563" cy="0"/>
          </a:xfrm>
          <a:prstGeom prst="line">
            <a:avLst/>
          </a:prstGeom>
          <a:ln w="12700">
            <a:solidFill>
              <a:srgbClr val="252E44"/>
            </a:solidFill>
            <a:prstDash val="sysDot"/>
            <a:round/>
          </a:ln>
          <a:effectLst/>
        </p:spPr>
        <p:style>
          <a:lnRef idx="2">
            <a:schemeClr val="accent1"/>
          </a:lnRef>
          <a:fillRef idx="0">
            <a:schemeClr val="accent1"/>
          </a:fillRef>
          <a:effectRef idx="1">
            <a:schemeClr val="accent1"/>
          </a:effectRef>
          <a:fontRef idx="minor">
            <a:schemeClr val="tx1"/>
          </a:fontRef>
        </p:style>
      </p:cxnSp>
      <p:grpSp>
        <p:nvGrpSpPr>
          <p:cNvPr id="12" name="Group 9"/>
          <p:cNvGrpSpPr>
            <a:grpSpLocks/>
          </p:cNvGrpSpPr>
          <p:nvPr/>
        </p:nvGrpSpPr>
        <p:grpSpPr bwMode="auto">
          <a:xfrm rot="5400000">
            <a:off x="-2121875" y="3028528"/>
            <a:ext cx="5915300" cy="1343086"/>
            <a:chOff x="3353" y="7829"/>
            <a:chExt cx="5198" cy="1180"/>
          </a:xfrm>
          <a:solidFill>
            <a:srgbClr val="E7E8E8"/>
          </a:solidFill>
        </p:grpSpPr>
        <p:sp>
          <p:nvSpPr>
            <p:cNvPr id="13" name="Freeform 10"/>
            <p:cNvSpPr>
              <a:spLocks/>
            </p:cNvSpPr>
            <p:nvPr/>
          </p:nvSpPr>
          <p:spPr bwMode="auto">
            <a:xfrm>
              <a:off x="3353" y="7829"/>
              <a:ext cx="5198" cy="1180"/>
            </a:xfrm>
            <a:custGeom>
              <a:avLst/>
              <a:gdLst>
                <a:gd name="T0" fmla="+- 0 3410 3353"/>
                <a:gd name="T1" fmla="*/ T0 w 5198"/>
                <a:gd name="T2" fmla="+- 0 7831 7829"/>
                <a:gd name="T3" fmla="*/ 7831 h 1180"/>
                <a:gd name="T4" fmla="+- 0 3358 3353"/>
                <a:gd name="T5" fmla="*/ T4 w 5198"/>
                <a:gd name="T6" fmla="+- 0 7907 7829"/>
                <a:gd name="T7" fmla="*/ 7907 h 1180"/>
                <a:gd name="T8" fmla="+- 0 3356 3353"/>
                <a:gd name="T9" fmla="*/ T8 w 5198"/>
                <a:gd name="T10" fmla="+- 0 7989 7829"/>
                <a:gd name="T11" fmla="*/ 7989 h 1180"/>
                <a:gd name="T12" fmla="+- 0 3430 3353"/>
                <a:gd name="T13" fmla="*/ T12 w 5198"/>
                <a:gd name="T14" fmla="+- 0 8103 7829"/>
                <a:gd name="T15" fmla="*/ 8103 h 1180"/>
                <a:gd name="T16" fmla="+- 0 3464 3353"/>
                <a:gd name="T17" fmla="*/ T16 w 5198"/>
                <a:gd name="T18" fmla="+- 0 8133 7829"/>
                <a:gd name="T19" fmla="*/ 8133 h 1180"/>
                <a:gd name="T20" fmla="+- 0 3499 3353"/>
                <a:gd name="T21" fmla="*/ T20 w 5198"/>
                <a:gd name="T22" fmla="+- 0 8163 7829"/>
                <a:gd name="T23" fmla="*/ 8163 h 1180"/>
                <a:gd name="T24" fmla="+- 0 3522 3353"/>
                <a:gd name="T25" fmla="*/ T24 w 5198"/>
                <a:gd name="T26" fmla="+- 0 8181 7829"/>
                <a:gd name="T27" fmla="*/ 8181 h 1180"/>
                <a:gd name="T28" fmla="+- 0 3547 3353"/>
                <a:gd name="T29" fmla="*/ T28 w 5198"/>
                <a:gd name="T30" fmla="+- 0 8201 7829"/>
                <a:gd name="T31" fmla="*/ 8201 h 1180"/>
                <a:gd name="T32" fmla="+- 0 3575 3353"/>
                <a:gd name="T33" fmla="*/ T32 w 5198"/>
                <a:gd name="T34" fmla="+- 0 8223 7829"/>
                <a:gd name="T35" fmla="*/ 8223 h 1180"/>
                <a:gd name="T36" fmla="+- 0 3605 3353"/>
                <a:gd name="T37" fmla="*/ T36 w 5198"/>
                <a:gd name="T38" fmla="+- 0 8245 7829"/>
                <a:gd name="T39" fmla="*/ 8245 h 1180"/>
                <a:gd name="T40" fmla="+- 0 3674 3353"/>
                <a:gd name="T41" fmla="*/ T40 w 5198"/>
                <a:gd name="T42" fmla="+- 0 8293 7829"/>
                <a:gd name="T43" fmla="*/ 8293 h 1180"/>
                <a:gd name="T44" fmla="+- 0 3732 3353"/>
                <a:gd name="T45" fmla="*/ T44 w 5198"/>
                <a:gd name="T46" fmla="+- 0 8331 7829"/>
                <a:gd name="T47" fmla="*/ 8331 h 1180"/>
                <a:gd name="T48" fmla="+- 0 3775 3353"/>
                <a:gd name="T49" fmla="*/ T48 w 5198"/>
                <a:gd name="T50" fmla="+- 0 8357 7829"/>
                <a:gd name="T51" fmla="*/ 8357 h 1180"/>
                <a:gd name="T52" fmla="+- 0 3970 3353"/>
                <a:gd name="T53" fmla="*/ T52 w 5198"/>
                <a:gd name="T54" fmla="+- 0 8473 7829"/>
                <a:gd name="T55" fmla="*/ 8473 h 1180"/>
                <a:gd name="T56" fmla="+- 0 4039 3353"/>
                <a:gd name="T57" fmla="*/ T56 w 5198"/>
                <a:gd name="T58" fmla="+- 0 8511 7829"/>
                <a:gd name="T59" fmla="*/ 8511 h 1180"/>
                <a:gd name="T60" fmla="+- 0 4420 3353"/>
                <a:gd name="T61" fmla="*/ T60 w 5198"/>
                <a:gd name="T62" fmla="+- 0 8697 7829"/>
                <a:gd name="T63" fmla="*/ 8697 h 1180"/>
                <a:gd name="T64" fmla="+- 0 4801 3353"/>
                <a:gd name="T65" fmla="*/ T64 w 5198"/>
                <a:gd name="T66" fmla="+- 0 8841 7829"/>
                <a:gd name="T67" fmla="*/ 8841 h 1180"/>
                <a:gd name="T68" fmla="+- 0 5012 3353"/>
                <a:gd name="T69" fmla="*/ T68 w 5198"/>
                <a:gd name="T70" fmla="+- 0 8899 7829"/>
                <a:gd name="T71" fmla="*/ 8899 h 1180"/>
                <a:gd name="T72" fmla="+- 0 5154 3353"/>
                <a:gd name="T73" fmla="*/ T72 w 5198"/>
                <a:gd name="T74" fmla="+- 0 8933 7829"/>
                <a:gd name="T75" fmla="*/ 8933 h 1180"/>
                <a:gd name="T76" fmla="+- 0 5225 3353"/>
                <a:gd name="T77" fmla="*/ T76 w 5198"/>
                <a:gd name="T78" fmla="+- 0 8947 7829"/>
                <a:gd name="T79" fmla="*/ 8947 h 1180"/>
                <a:gd name="T80" fmla="+- 0 5408 3353"/>
                <a:gd name="T81" fmla="*/ T80 w 5198"/>
                <a:gd name="T82" fmla="+- 0 8975 7829"/>
                <a:gd name="T83" fmla="*/ 8975 h 1180"/>
                <a:gd name="T84" fmla="+- 0 5559 3353"/>
                <a:gd name="T85" fmla="*/ T84 w 5198"/>
                <a:gd name="T86" fmla="+- 0 8993 7829"/>
                <a:gd name="T87" fmla="*/ 8993 h 1180"/>
                <a:gd name="T88" fmla="+- 0 5636 3353"/>
                <a:gd name="T89" fmla="*/ T88 w 5198"/>
                <a:gd name="T90" fmla="+- 0 8999 7829"/>
                <a:gd name="T91" fmla="*/ 8999 h 1180"/>
                <a:gd name="T92" fmla="+- 0 6077 3353"/>
                <a:gd name="T93" fmla="*/ T92 w 5198"/>
                <a:gd name="T94" fmla="+- 0 9009 7829"/>
                <a:gd name="T95" fmla="*/ 9009 h 1180"/>
                <a:gd name="T96" fmla="+- 0 6506 3353"/>
                <a:gd name="T97" fmla="*/ T96 w 5198"/>
                <a:gd name="T98" fmla="+- 0 8975 7829"/>
                <a:gd name="T99" fmla="*/ 8975 h 1180"/>
                <a:gd name="T100" fmla="+- 0 6690 3353"/>
                <a:gd name="T101" fmla="*/ T100 w 5198"/>
                <a:gd name="T102" fmla="+- 0 8943 7829"/>
                <a:gd name="T103" fmla="*/ 8943 h 1180"/>
                <a:gd name="T104" fmla="+- 0 6903 3353"/>
                <a:gd name="T105" fmla="*/ T104 w 5198"/>
                <a:gd name="T106" fmla="+- 0 8897 7829"/>
                <a:gd name="T107" fmla="*/ 8897 h 1180"/>
                <a:gd name="T108" fmla="+- 0 7179 3353"/>
                <a:gd name="T109" fmla="*/ T108 w 5198"/>
                <a:gd name="T110" fmla="+- 0 8813 7829"/>
                <a:gd name="T111" fmla="*/ 8813 h 1180"/>
                <a:gd name="T112" fmla="+- 0 7247 3353"/>
                <a:gd name="T113" fmla="*/ T112 w 5198"/>
                <a:gd name="T114" fmla="+- 0 8789 7829"/>
                <a:gd name="T115" fmla="*/ 8789 h 1180"/>
                <a:gd name="T116" fmla="+- 0 7348 3353"/>
                <a:gd name="T117" fmla="*/ T116 w 5198"/>
                <a:gd name="T118" fmla="+- 0 8751 7829"/>
                <a:gd name="T119" fmla="*/ 8751 h 1180"/>
                <a:gd name="T120" fmla="+- 0 7448 3353"/>
                <a:gd name="T121" fmla="*/ T120 w 5198"/>
                <a:gd name="T122" fmla="+- 0 8711 7829"/>
                <a:gd name="T123" fmla="*/ 8711 h 1180"/>
                <a:gd name="T124" fmla="+- 0 7515 3353"/>
                <a:gd name="T125" fmla="*/ T124 w 5198"/>
                <a:gd name="T126" fmla="+- 0 8681 7829"/>
                <a:gd name="T127" fmla="*/ 8681 h 1180"/>
                <a:gd name="T128" fmla="+- 0 7825 3353"/>
                <a:gd name="T129" fmla="*/ T128 w 5198"/>
                <a:gd name="T130" fmla="+- 0 8529 7829"/>
                <a:gd name="T131" fmla="*/ 8529 h 1180"/>
                <a:gd name="T132" fmla="+- 0 5856 3353"/>
                <a:gd name="T133" fmla="*/ T132 w 5198"/>
                <a:gd name="T134" fmla="+- 0 8483 7829"/>
                <a:gd name="T135" fmla="*/ 8483 h 1180"/>
                <a:gd name="T136" fmla="+- 0 5759 3353"/>
                <a:gd name="T137" fmla="*/ T136 w 5198"/>
                <a:gd name="T138" fmla="+- 0 8481 7829"/>
                <a:gd name="T139" fmla="*/ 8481 h 1180"/>
                <a:gd name="T140" fmla="+- 0 5616 3353"/>
                <a:gd name="T141" fmla="*/ T140 w 5198"/>
                <a:gd name="T142" fmla="+- 0 8473 7829"/>
                <a:gd name="T143" fmla="*/ 8473 h 1180"/>
                <a:gd name="T144" fmla="+- 0 5428 3353"/>
                <a:gd name="T145" fmla="*/ T144 w 5198"/>
                <a:gd name="T146" fmla="+- 0 8455 7829"/>
                <a:gd name="T147" fmla="*/ 8455 h 1180"/>
                <a:gd name="T148" fmla="+- 0 5290 3353"/>
                <a:gd name="T149" fmla="*/ T148 w 5198"/>
                <a:gd name="T150" fmla="+- 0 8439 7829"/>
                <a:gd name="T151" fmla="*/ 8439 h 1180"/>
                <a:gd name="T152" fmla="+- 0 5199 3353"/>
                <a:gd name="T153" fmla="*/ T152 w 5198"/>
                <a:gd name="T154" fmla="+- 0 8425 7829"/>
                <a:gd name="T155" fmla="*/ 8425 h 1180"/>
                <a:gd name="T156" fmla="+- 0 5065 3353"/>
                <a:gd name="T157" fmla="*/ T156 w 5198"/>
                <a:gd name="T158" fmla="+- 0 8399 7829"/>
                <a:gd name="T159" fmla="*/ 8399 h 1180"/>
                <a:gd name="T160" fmla="+- 0 4934 3353"/>
                <a:gd name="T161" fmla="*/ T160 w 5198"/>
                <a:gd name="T162" fmla="+- 0 8371 7829"/>
                <a:gd name="T163" fmla="*/ 8371 h 1180"/>
                <a:gd name="T164" fmla="+- 0 4729 3353"/>
                <a:gd name="T165" fmla="*/ T164 w 5198"/>
                <a:gd name="T166" fmla="+- 0 8323 7829"/>
                <a:gd name="T167" fmla="*/ 8323 h 1180"/>
                <a:gd name="T168" fmla="+- 0 4509 3353"/>
                <a:gd name="T169" fmla="*/ T168 w 5198"/>
                <a:gd name="T170" fmla="+- 0 8263 7829"/>
                <a:gd name="T171" fmla="*/ 8263 h 1180"/>
                <a:gd name="T172" fmla="+- 0 4408 3353"/>
                <a:gd name="T173" fmla="*/ T172 w 5198"/>
                <a:gd name="T174" fmla="+- 0 8231 7829"/>
                <a:gd name="T175" fmla="*/ 8231 h 1180"/>
                <a:gd name="T176" fmla="+- 0 4345 3353"/>
                <a:gd name="T177" fmla="*/ T176 w 5198"/>
                <a:gd name="T178" fmla="+- 0 8209 7829"/>
                <a:gd name="T179" fmla="*/ 8209 h 1180"/>
                <a:gd name="T180" fmla="+- 0 4284 3353"/>
                <a:gd name="T181" fmla="*/ T180 w 5198"/>
                <a:gd name="T182" fmla="+- 0 8187 7829"/>
                <a:gd name="T183" fmla="*/ 8187 h 1180"/>
                <a:gd name="T184" fmla="+- 0 4225 3353"/>
                <a:gd name="T185" fmla="*/ T184 w 5198"/>
                <a:gd name="T186" fmla="+- 0 8165 7829"/>
                <a:gd name="T187" fmla="*/ 8165 h 1180"/>
                <a:gd name="T188" fmla="+- 0 4138 3353"/>
                <a:gd name="T189" fmla="*/ T188 w 5198"/>
                <a:gd name="T190" fmla="+- 0 8131 7829"/>
                <a:gd name="T191" fmla="*/ 8131 h 1180"/>
                <a:gd name="T192" fmla="+- 0 3934 3353"/>
                <a:gd name="T193" fmla="*/ T192 w 5198"/>
                <a:gd name="T194" fmla="+- 0 8049 7829"/>
                <a:gd name="T195" fmla="*/ 8049 h 1180"/>
                <a:gd name="T196" fmla="+- 0 3846 3353"/>
                <a:gd name="T197" fmla="*/ T196 w 5198"/>
                <a:gd name="T198" fmla="+- 0 8011 7829"/>
                <a:gd name="T199" fmla="*/ 8011 h 1180"/>
                <a:gd name="T200" fmla="+- 0 3757 3353"/>
                <a:gd name="T201" fmla="*/ T200 w 5198"/>
                <a:gd name="T202" fmla="+- 0 7971 7829"/>
                <a:gd name="T203" fmla="*/ 7971 h 1180"/>
                <a:gd name="T204" fmla="+- 0 3638 3353"/>
                <a:gd name="T205" fmla="*/ T204 w 5198"/>
                <a:gd name="T206" fmla="+- 0 7917 7829"/>
                <a:gd name="T207" fmla="*/ 7917 h 1180"/>
                <a:gd name="T208" fmla="+- 0 3587 3353"/>
                <a:gd name="T209" fmla="*/ T208 w 5198"/>
                <a:gd name="T210" fmla="+- 0 7893 7829"/>
                <a:gd name="T211" fmla="*/ 7893 h 1180"/>
                <a:gd name="T212" fmla="+- 0 3542 3353"/>
                <a:gd name="T213" fmla="*/ T212 w 5198"/>
                <a:gd name="T214" fmla="+- 0 7873 7829"/>
                <a:gd name="T215" fmla="*/ 7873 h 1180"/>
                <a:gd name="T216" fmla="+- 0 3503 3353"/>
                <a:gd name="T217" fmla="*/ T216 w 5198"/>
                <a:gd name="T218" fmla="+- 0 7857 7829"/>
                <a:gd name="T219" fmla="*/ 7857 h 1180"/>
                <a:gd name="T220" fmla="+- 0 3471 3353"/>
                <a:gd name="T221" fmla="*/ T220 w 5198"/>
                <a:gd name="T222" fmla="+- 0 7845 7829"/>
                <a:gd name="T223" fmla="*/ 7845 h 1180"/>
                <a:gd name="T224" fmla="+- 0 3445 3353"/>
                <a:gd name="T225" fmla="*/ T224 w 5198"/>
                <a:gd name="T226" fmla="+- 0 7837 7829"/>
                <a:gd name="T227" fmla="*/ 7837 h 1180"/>
                <a:gd name="T228" fmla="+- 0 3424 3353"/>
                <a:gd name="T229" fmla="*/ T228 w 5198"/>
                <a:gd name="T230" fmla="+- 0 7831 7829"/>
                <a:gd name="T231" fmla="*/ 7831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5198" h="1180">
                  <a:moveTo>
                    <a:pt x="71" y="2"/>
                  </a:moveTo>
                  <a:lnTo>
                    <a:pt x="57" y="2"/>
                  </a:lnTo>
                  <a:lnTo>
                    <a:pt x="42" y="8"/>
                  </a:lnTo>
                  <a:lnTo>
                    <a:pt x="5" y="78"/>
                  </a:lnTo>
                  <a:lnTo>
                    <a:pt x="0" y="140"/>
                  </a:lnTo>
                  <a:lnTo>
                    <a:pt x="3" y="160"/>
                  </a:lnTo>
                  <a:lnTo>
                    <a:pt x="35" y="228"/>
                  </a:lnTo>
                  <a:lnTo>
                    <a:pt x="77" y="274"/>
                  </a:lnTo>
                  <a:lnTo>
                    <a:pt x="94" y="290"/>
                  </a:lnTo>
                  <a:lnTo>
                    <a:pt x="111" y="304"/>
                  </a:lnTo>
                  <a:lnTo>
                    <a:pt x="128" y="318"/>
                  </a:lnTo>
                  <a:lnTo>
                    <a:pt x="146" y="334"/>
                  </a:lnTo>
                  <a:lnTo>
                    <a:pt x="157" y="342"/>
                  </a:lnTo>
                  <a:lnTo>
                    <a:pt x="169" y="352"/>
                  </a:lnTo>
                  <a:lnTo>
                    <a:pt x="181" y="362"/>
                  </a:lnTo>
                  <a:lnTo>
                    <a:pt x="194" y="372"/>
                  </a:lnTo>
                  <a:lnTo>
                    <a:pt x="208" y="382"/>
                  </a:lnTo>
                  <a:lnTo>
                    <a:pt x="222" y="394"/>
                  </a:lnTo>
                  <a:lnTo>
                    <a:pt x="237" y="404"/>
                  </a:lnTo>
                  <a:lnTo>
                    <a:pt x="252" y="416"/>
                  </a:lnTo>
                  <a:lnTo>
                    <a:pt x="268" y="428"/>
                  </a:lnTo>
                  <a:lnTo>
                    <a:pt x="321" y="464"/>
                  </a:lnTo>
                  <a:lnTo>
                    <a:pt x="359" y="488"/>
                  </a:lnTo>
                  <a:lnTo>
                    <a:pt x="379" y="502"/>
                  </a:lnTo>
                  <a:lnTo>
                    <a:pt x="400" y="516"/>
                  </a:lnTo>
                  <a:lnTo>
                    <a:pt x="422" y="528"/>
                  </a:lnTo>
                  <a:lnTo>
                    <a:pt x="479" y="564"/>
                  </a:lnTo>
                  <a:lnTo>
                    <a:pt x="617" y="644"/>
                  </a:lnTo>
                  <a:lnTo>
                    <a:pt x="652" y="662"/>
                  </a:lnTo>
                  <a:lnTo>
                    <a:pt x="686" y="682"/>
                  </a:lnTo>
                  <a:lnTo>
                    <a:pt x="859" y="772"/>
                  </a:lnTo>
                  <a:lnTo>
                    <a:pt x="1067" y="868"/>
                  </a:lnTo>
                  <a:lnTo>
                    <a:pt x="1274" y="952"/>
                  </a:lnTo>
                  <a:lnTo>
                    <a:pt x="1448" y="1012"/>
                  </a:lnTo>
                  <a:lnTo>
                    <a:pt x="1624" y="1062"/>
                  </a:lnTo>
                  <a:lnTo>
                    <a:pt x="1659" y="1070"/>
                  </a:lnTo>
                  <a:lnTo>
                    <a:pt x="1695" y="1080"/>
                  </a:lnTo>
                  <a:lnTo>
                    <a:pt x="1801" y="1104"/>
                  </a:lnTo>
                  <a:lnTo>
                    <a:pt x="1837" y="1110"/>
                  </a:lnTo>
                  <a:lnTo>
                    <a:pt x="1872" y="1118"/>
                  </a:lnTo>
                  <a:lnTo>
                    <a:pt x="2018" y="1142"/>
                  </a:lnTo>
                  <a:lnTo>
                    <a:pt x="2055" y="1146"/>
                  </a:lnTo>
                  <a:lnTo>
                    <a:pt x="2092" y="1152"/>
                  </a:lnTo>
                  <a:lnTo>
                    <a:pt x="2206" y="1164"/>
                  </a:lnTo>
                  <a:lnTo>
                    <a:pt x="2244" y="1166"/>
                  </a:lnTo>
                  <a:lnTo>
                    <a:pt x="2283" y="1170"/>
                  </a:lnTo>
                  <a:lnTo>
                    <a:pt x="2480" y="1180"/>
                  </a:lnTo>
                  <a:lnTo>
                    <a:pt x="2724" y="1180"/>
                  </a:lnTo>
                  <a:lnTo>
                    <a:pt x="2923" y="1170"/>
                  </a:lnTo>
                  <a:lnTo>
                    <a:pt x="3153" y="1146"/>
                  </a:lnTo>
                  <a:lnTo>
                    <a:pt x="3300" y="1122"/>
                  </a:lnTo>
                  <a:lnTo>
                    <a:pt x="3337" y="1114"/>
                  </a:lnTo>
                  <a:lnTo>
                    <a:pt x="3373" y="1108"/>
                  </a:lnTo>
                  <a:lnTo>
                    <a:pt x="3550" y="1068"/>
                  </a:lnTo>
                  <a:lnTo>
                    <a:pt x="3758" y="1008"/>
                  </a:lnTo>
                  <a:lnTo>
                    <a:pt x="3826" y="984"/>
                  </a:lnTo>
                  <a:lnTo>
                    <a:pt x="3860" y="974"/>
                  </a:lnTo>
                  <a:lnTo>
                    <a:pt x="3894" y="960"/>
                  </a:lnTo>
                  <a:lnTo>
                    <a:pt x="3961" y="936"/>
                  </a:lnTo>
                  <a:lnTo>
                    <a:pt x="3995" y="922"/>
                  </a:lnTo>
                  <a:lnTo>
                    <a:pt x="4028" y="910"/>
                  </a:lnTo>
                  <a:lnTo>
                    <a:pt x="4095" y="882"/>
                  </a:lnTo>
                  <a:lnTo>
                    <a:pt x="4128" y="866"/>
                  </a:lnTo>
                  <a:lnTo>
                    <a:pt x="4162" y="852"/>
                  </a:lnTo>
                  <a:lnTo>
                    <a:pt x="4332" y="772"/>
                  </a:lnTo>
                  <a:lnTo>
                    <a:pt x="4472" y="700"/>
                  </a:lnTo>
                  <a:lnTo>
                    <a:pt x="4554" y="654"/>
                  </a:lnTo>
                  <a:lnTo>
                    <a:pt x="2503" y="654"/>
                  </a:lnTo>
                  <a:lnTo>
                    <a:pt x="2455" y="652"/>
                  </a:lnTo>
                  <a:lnTo>
                    <a:pt x="2406" y="652"/>
                  </a:lnTo>
                  <a:lnTo>
                    <a:pt x="2358" y="648"/>
                  </a:lnTo>
                  <a:lnTo>
                    <a:pt x="2263" y="644"/>
                  </a:lnTo>
                  <a:lnTo>
                    <a:pt x="2121" y="632"/>
                  </a:lnTo>
                  <a:lnTo>
                    <a:pt x="2075" y="626"/>
                  </a:lnTo>
                  <a:lnTo>
                    <a:pt x="2029" y="622"/>
                  </a:lnTo>
                  <a:lnTo>
                    <a:pt x="1937" y="610"/>
                  </a:lnTo>
                  <a:lnTo>
                    <a:pt x="1891" y="602"/>
                  </a:lnTo>
                  <a:lnTo>
                    <a:pt x="1846" y="596"/>
                  </a:lnTo>
                  <a:lnTo>
                    <a:pt x="1756" y="580"/>
                  </a:lnTo>
                  <a:lnTo>
                    <a:pt x="1712" y="570"/>
                  </a:lnTo>
                  <a:lnTo>
                    <a:pt x="1667" y="562"/>
                  </a:lnTo>
                  <a:lnTo>
                    <a:pt x="1581" y="542"/>
                  </a:lnTo>
                  <a:lnTo>
                    <a:pt x="1538" y="534"/>
                  </a:lnTo>
                  <a:lnTo>
                    <a:pt x="1376" y="494"/>
                  </a:lnTo>
                  <a:lnTo>
                    <a:pt x="1263" y="464"/>
                  </a:lnTo>
                  <a:lnTo>
                    <a:pt x="1156" y="434"/>
                  </a:lnTo>
                  <a:lnTo>
                    <a:pt x="1121" y="422"/>
                  </a:lnTo>
                  <a:lnTo>
                    <a:pt x="1055" y="402"/>
                  </a:lnTo>
                  <a:lnTo>
                    <a:pt x="1023" y="392"/>
                  </a:lnTo>
                  <a:lnTo>
                    <a:pt x="992" y="380"/>
                  </a:lnTo>
                  <a:lnTo>
                    <a:pt x="961" y="370"/>
                  </a:lnTo>
                  <a:lnTo>
                    <a:pt x="931" y="358"/>
                  </a:lnTo>
                  <a:lnTo>
                    <a:pt x="902" y="348"/>
                  </a:lnTo>
                  <a:lnTo>
                    <a:pt x="872" y="336"/>
                  </a:lnTo>
                  <a:lnTo>
                    <a:pt x="843" y="326"/>
                  </a:lnTo>
                  <a:lnTo>
                    <a:pt x="785" y="302"/>
                  </a:lnTo>
                  <a:lnTo>
                    <a:pt x="756" y="292"/>
                  </a:lnTo>
                  <a:lnTo>
                    <a:pt x="581" y="220"/>
                  </a:lnTo>
                  <a:lnTo>
                    <a:pt x="552" y="206"/>
                  </a:lnTo>
                  <a:lnTo>
                    <a:pt x="493" y="182"/>
                  </a:lnTo>
                  <a:lnTo>
                    <a:pt x="434" y="154"/>
                  </a:lnTo>
                  <a:lnTo>
                    <a:pt x="404" y="142"/>
                  </a:lnTo>
                  <a:lnTo>
                    <a:pt x="314" y="100"/>
                  </a:lnTo>
                  <a:lnTo>
                    <a:pt x="285" y="88"/>
                  </a:lnTo>
                  <a:lnTo>
                    <a:pt x="259" y="76"/>
                  </a:lnTo>
                  <a:lnTo>
                    <a:pt x="234" y="64"/>
                  </a:lnTo>
                  <a:lnTo>
                    <a:pt x="210" y="54"/>
                  </a:lnTo>
                  <a:lnTo>
                    <a:pt x="189" y="44"/>
                  </a:lnTo>
                  <a:lnTo>
                    <a:pt x="169" y="36"/>
                  </a:lnTo>
                  <a:lnTo>
                    <a:pt x="150" y="28"/>
                  </a:lnTo>
                  <a:lnTo>
                    <a:pt x="133" y="22"/>
                  </a:lnTo>
                  <a:lnTo>
                    <a:pt x="118" y="16"/>
                  </a:lnTo>
                  <a:lnTo>
                    <a:pt x="104" y="12"/>
                  </a:lnTo>
                  <a:lnTo>
                    <a:pt x="92" y="8"/>
                  </a:lnTo>
                  <a:lnTo>
                    <a:pt x="81" y="4"/>
                  </a:lnTo>
                  <a:lnTo>
                    <a:pt x="71" y="2"/>
                  </a:lnTo>
                </a:path>
              </a:pathLst>
            </a:custGeom>
            <a:grpFill/>
            <a:ln w="9525">
              <a:solidFill>
                <a:srgbClr val="E7E8E8"/>
              </a:solidFill>
              <a:round/>
              <a:headEnd/>
              <a:tailEnd/>
            </a:ln>
          </p:spPr>
          <p:txBody>
            <a:bodyPr/>
            <a:lstStyle/>
            <a:p>
              <a:pPr>
                <a:defRPr/>
              </a:pPr>
              <a:endParaRPr lang="fr-FR"/>
            </a:p>
          </p:txBody>
        </p:sp>
        <p:sp>
          <p:nvSpPr>
            <p:cNvPr id="14" name="Freeform 11"/>
            <p:cNvSpPr>
              <a:spLocks/>
            </p:cNvSpPr>
            <p:nvPr/>
          </p:nvSpPr>
          <p:spPr bwMode="auto">
            <a:xfrm>
              <a:off x="3353" y="7829"/>
              <a:ext cx="5198" cy="1180"/>
            </a:xfrm>
            <a:custGeom>
              <a:avLst/>
              <a:gdLst>
                <a:gd name="T0" fmla="+- 0 8470 3353"/>
                <a:gd name="T1" fmla="*/ T0 w 5198"/>
                <a:gd name="T2" fmla="+- 0 7831 7829"/>
                <a:gd name="T3" fmla="*/ 7831 h 1180"/>
                <a:gd name="T4" fmla="+- 0 8452 3353"/>
                <a:gd name="T5" fmla="*/ T4 w 5198"/>
                <a:gd name="T6" fmla="+- 0 7837 7829"/>
                <a:gd name="T7" fmla="*/ 7837 h 1180"/>
                <a:gd name="T8" fmla="+- 0 8426 3353"/>
                <a:gd name="T9" fmla="*/ T8 w 5198"/>
                <a:gd name="T10" fmla="+- 0 7847 7829"/>
                <a:gd name="T11" fmla="*/ 7847 h 1180"/>
                <a:gd name="T12" fmla="+- 0 8391 3353"/>
                <a:gd name="T13" fmla="*/ T12 w 5198"/>
                <a:gd name="T14" fmla="+- 0 7863 7829"/>
                <a:gd name="T15" fmla="*/ 7863 h 1180"/>
                <a:gd name="T16" fmla="+- 0 8348 3353"/>
                <a:gd name="T17" fmla="*/ T16 w 5198"/>
                <a:gd name="T18" fmla="+- 0 7881 7829"/>
                <a:gd name="T19" fmla="*/ 7881 h 1180"/>
                <a:gd name="T20" fmla="+- 0 8297 3353"/>
                <a:gd name="T21" fmla="*/ T20 w 5198"/>
                <a:gd name="T22" fmla="+- 0 7905 7829"/>
                <a:gd name="T23" fmla="*/ 7905 h 1180"/>
                <a:gd name="T24" fmla="+- 0 8238 3353"/>
                <a:gd name="T25" fmla="*/ T24 w 5198"/>
                <a:gd name="T26" fmla="+- 0 7931 7829"/>
                <a:gd name="T27" fmla="*/ 7931 h 1180"/>
                <a:gd name="T28" fmla="+- 0 8153 3353"/>
                <a:gd name="T29" fmla="*/ T28 w 5198"/>
                <a:gd name="T30" fmla="+- 0 7971 7829"/>
                <a:gd name="T31" fmla="*/ 7971 h 1180"/>
                <a:gd name="T32" fmla="+- 0 8047 3353"/>
                <a:gd name="T33" fmla="*/ T32 w 5198"/>
                <a:gd name="T34" fmla="+- 0 8017 7829"/>
                <a:gd name="T35" fmla="*/ 8017 h 1180"/>
                <a:gd name="T36" fmla="+- 0 7964 3353"/>
                <a:gd name="T37" fmla="*/ T36 w 5198"/>
                <a:gd name="T38" fmla="+- 0 8051 7829"/>
                <a:gd name="T39" fmla="*/ 8051 h 1180"/>
                <a:gd name="T40" fmla="+- 0 7877 3353"/>
                <a:gd name="T41" fmla="*/ T40 w 5198"/>
                <a:gd name="T42" fmla="+- 0 8085 7829"/>
                <a:gd name="T43" fmla="*/ 8085 h 1180"/>
                <a:gd name="T44" fmla="+- 0 7788 3353"/>
                <a:gd name="T45" fmla="*/ T44 w 5198"/>
                <a:gd name="T46" fmla="+- 0 8119 7829"/>
                <a:gd name="T47" fmla="*/ 8119 h 1180"/>
                <a:gd name="T48" fmla="+- 0 7727 3353"/>
                <a:gd name="T49" fmla="*/ T48 w 5198"/>
                <a:gd name="T50" fmla="+- 0 8141 7829"/>
                <a:gd name="T51" fmla="*/ 8141 h 1180"/>
                <a:gd name="T52" fmla="+- 0 7567 3353"/>
                <a:gd name="T53" fmla="*/ T52 w 5198"/>
                <a:gd name="T54" fmla="+- 0 8199 7829"/>
                <a:gd name="T55" fmla="*/ 8199 h 1180"/>
                <a:gd name="T56" fmla="+- 0 7430 3353"/>
                <a:gd name="T57" fmla="*/ T56 w 5198"/>
                <a:gd name="T58" fmla="+- 0 8245 7829"/>
                <a:gd name="T59" fmla="*/ 8245 h 1180"/>
                <a:gd name="T60" fmla="+- 0 7321 3353"/>
                <a:gd name="T61" fmla="*/ T60 w 5198"/>
                <a:gd name="T62" fmla="+- 0 8279 7829"/>
                <a:gd name="T63" fmla="*/ 8279 h 1180"/>
                <a:gd name="T64" fmla="+- 0 7246 3353"/>
                <a:gd name="T65" fmla="*/ T64 w 5198"/>
                <a:gd name="T66" fmla="+- 0 8301 7829"/>
                <a:gd name="T67" fmla="*/ 8301 h 1180"/>
                <a:gd name="T68" fmla="+- 0 7128 3353"/>
                <a:gd name="T69" fmla="*/ T68 w 5198"/>
                <a:gd name="T70" fmla="+- 0 8333 7829"/>
                <a:gd name="T71" fmla="*/ 8333 h 1180"/>
                <a:gd name="T72" fmla="+- 0 6877 3353"/>
                <a:gd name="T73" fmla="*/ T72 w 5198"/>
                <a:gd name="T74" fmla="+- 0 8391 7829"/>
                <a:gd name="T75" fmla="*/ 8391 h 1180"/>
                <a:gd name="T76" fmla="+- 0 6656 3353"/>
                <a:gd name="T77" fmla="*/ T76 w 5198"/>
                <a:gd name="T78" fmla="+- 0 8433 7829"/>
                <a:gd name="T79" fmla="*/ 8433 h 1180"/>
                <a:gd name="T80" fmla="+- 0 6289 3353"/>
                <a:gd name="T81" fmla="*/ T80 w 5198"/>
                <a:gd name="T82" fmla="+- 0 8473 7829"/>
                <a:gd name="T83" fmla="*/ 8473 h 1180"/>
                <a:gd name="T84" fmla="+- 0 6195 3353"/>
                <a:gd name="T85" fmla="*/ T84 w 5198"/>
                <a:gd name="T86" fmla="+- 0 8479 7829"/>
                <a:gd name="T87" fmla="*/ 8479 h 1180"/>
                <a:gd name="T88" fmla="+- 0 6099 3353"/>
                <a:gd name="T89" fmla="*/ T88 w 5198"/>
                <a:gd name="T90" fmla="+- 0 8481 7829"/>
                <a:gd name="T91" fmla="*/ 8481 h 1180"/>
                <a:gd name="T92" fmla="+- 0 7907 3353"/>
                <a:gd name="T93" fmla="*/ T92 w 5198"/>
                <a:gd name="T94" fmla="+- 0 8483 7829"/>
                <a:gd name="T95" fmla="*/ 8483 h 1180"/>
                <a:gd name="T96" fmla="+- 0 8006 3353"/>
                <a:gd name="T97" fmla="*/ T96 w 5198"/>
                <a:gd name="T98" fmla="+- 0 8427 7829"/>
                <a:gd name="T99" fmla="*/ 8427 h 1180"/>
                <a:gd name="T100" fmla="+- 0 8081 3353"/>
                <a:gd name="T101" fmla="*/ T100 w 5198"/>
                <a:gd name="T102" fmla="+- 0 8385 7829"/>
                <a:gd name="T103" fmla="*/ 8385 h 1180"/>
                <a:gd name="T104" fmla="+- 0 8140 3353"/>
                <a:gd name="T105" fmla="*/ T104 w 5198"/>
                <a:gd name="T106" fmla="+- 0 8347 7829"/>
                <a:gd name="T107" fmla="*/ 8347 h 1180"/>
                <a:gd name="T108" fmla="+- 0 8181 3353"/>
                <a:gd name="T109" fmla="*/ T108 w 5198"/>
                <a:gd name="T110" fmla="+- 0 8321 7829"/>
                <a:gd name="T111" fmla="*/ 8321 h 1180"/>
                <a:gd name="T112" fmla="+- 0 8220 3353"/>
                <a:gd name="T113" fmla="*/ T112 w 5198"/>
                <a:gd name="T114" fmla="+- 0 8297 7829"/>
                <a:gd name="T115" fmla="*/ 8297 h 1180"/>
                <a:gd name="T116" fmla="+- 0 8256 3353"/>
                <a:gd name="T117" fmla="*/ T116 w 5198"/>
                <a:gd name="T118" fmla="+- 0 8271 7829"/>
                <a:gd name="T119" fmla="*/ 8271 h 1180"/>
                <a:gd name="T120" fmla="+- 0 8289 3353"/>
                <a:gd name="T121" fmla="*/ T120 w 5198"/>
                <a:gd name="T122" fmla="+- 0 8249 7829"/>
                <a:gd name="T123" fmla="*/ 8249 h 1180"/>
                <a:gd name="T124" fmla="+- 0 8320 3353"/>
                <a:gd name="T125" fmla="*/ T124 w 5198"/>
                <a:gd name="T126" fmla="+- 0 8227 7829"/>
                <a:gd name="T127" fmla="*/ 8227 h 1180"/>
                <a:gd name="T128" fmla="+- 0 8386 3353"/>
                <a:gd name="T129" fmla="*/ T128 w 5198"/>
                <a:gd name="T130" fmla="+- 0 8175 7829"/>
                <a:gd name="T131" fmla="*/ 8175 h 1180"/>
                <a:gd name="T132" fmla="+- 0 8423 3353"/>
                <a:gd name="T133" fmla="*/ T132 w 5198"/>
                <a:gd name="T134" fmla="+- 0 8143 7829"/>
                <a:gd name="T135" fmla="*/ 8143 h 1180"/>
                <a:gd name="T136" fmla="+- 0 8454 3353"/>
                <a:gd name="T137" fmla="*/ T136 w 5198"/>
                <a:gd name="T138" fmla="+- 0 8117 7829"/>
                <a:gd name="T139" fmla="*/ 8117 h 1180"/>
                <a:gd name="T140" fmla="+- 0 8510 3353"/>
                <a:gd name="T141" fmla="*/ T140 w 5198"/>
                <a:gd name="T142" fmla="+- 0 8057 7829"/>
                <a:gd name="T143" fmla="*/ 8057 h 1180"/>
                <a:gd name="T144" fmla="+- 0 8552 3353"/>
                <a:gd name="T145" fmla="*/ T144 w 5198"/>
                <a:gd name="T146" fmla="+- 0 7939 7829"/>
                <a:gd name="T147" fmla="*/ 7939 h 1180"/>
                <a:gd name="T148" fmla="+- 0 8525 3353"/>
                <a:gd name="T149" fmla="*/ T148 w 5198"/>
                <a:gd name="T150" fmla="+- 0 7849 7829"/>
                <a:gd name="T151" fmla="*/ 7849 h 1180"/>
                <a:gd name="T152" fmla="+- 0 8476 3353"/>
                <a:gd name="T153" fmla="*/ T152 w 5198"/>
                <a:gd name="T154" fmla="+- 0 7829 7829"/>
                <a:gd name="T155" fmla="*/ 7829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5198" h="1180">
                  <a:moveTo>
                    <a:pt x="5123" y="0"/>
                  </a:moveTo>
                  <a:lnTo>
                    <a:pt x="5117" y="2"/>
                  </a:lnTo>
                  <a:lnTo>
                    <a:pt x="5109" y="4"/>
                  </a:lnTo>
                  <a:lnTo>
                    <a:pt x="5099" y="8"/>
                  </a:lnTo>
                  <a:lnTo>
                    <a:pt x="5087" y="12"/>
                  </a:lnTo>
                  <a:lnTo>
                    <a:pt x="5073" y="18"/>
                  </a:lnTo>
                  <a:lnTo>
                    <a:pt x="5056" y="26"/>
                  </a:lnTo>
                  <a:lnTo>
                    <a:pt x="5038" y="34"/>
                  </a:lnTo>
                  <a:lnTo>
                    <a:pt x="5018" y="42"/>
                  </a:lnTo>
                  <a:lnTo>
                    <a:pt x="4995" y="52"/>
                  </a:lnTo>
                  <a:lnTo>
                    <a:pt x="4971" y="64"/>
                  </a:lnTo>
                  <a:lnTo>
                    <a:pt x="4944" y="76"/>
                  </a:lnTo>
                  <a:lnTo>
                    <a:pt x="4915" y="88"/>
                  </a:lnTo>
                  <a:lnTo>
                    <a:pt x="4885" y="102"/>
                  </a:lnTo>
                  <a:lnTo>
                    <a:pt x="4852" y="118"/>
                  </a:lnTo>
                  <a:lnTo>
                    <a:pt x="4800" y="142"/>
                  </a:lnTo>
                  <a:lnTo>
                    <a:pt x="4774" y="152"/>
                  </a:lnTo>
                  <a:lnTo>
                    <a:pt x="4694" y="188"/>
                  </a:lnTo>
                  <a:lnTo>
                    <a:pt x="4666" y="198"/>
                  </a:lnTo>
                  <a:lnTo>
                    <a:pt x="4611" y="222"/>
                  </a:lnTo>
                  <a:lnTo>
                    <a:pt x="4582" y="232"/>
                  </a:lnTo>
                  <a:lnTo>
                    <a:pt x="4524" y="256"/>
                  </a:lnTo>
                  <a:lnTo>
                    <a:pt x="4495" y="266"/>
                  </a:lnTo>
                  <a:lnTo>
                    <a:pt x="4435" y="290"/>
                  </a:lnTo>
                  <a:lnTo>
                    <a:pt x="4404" y="300"/>
                  </a:lnTo>
                  <a:lnTo>
                    <a:pt x="4374" y="312"/>
                  </a:lnTo>
                  <a:lnTo>
                    <a:pt x="4247" y="360"/>
                  </a:lnTo>
                  <a:lnTo>
                    <a:pt x="4214" y="370"/>
                  </a:lnTo>
                  <a:lnTo>
                    <a:pt x="4112" y="406"/>
                  </a:lnTo>
                  <a:lnTo>
                    <a:pt x="4077" y="416"/>
                  </a:lnTo>
                  <a:lnTo>
                    <a:pt x="4005" y="440"/>
                  </a:lnTo>
                  <a:lnTo>
                    <a:pt x="3968" y="450"/>
                  </a:lnTo>
                  <a:lnTo>
                    <a:pt x="3931" y="462"/>
                  </a:lnTo>
                  <a:lnTo>
                    <a:pt x="3893" y="472"/>
                  </a:lnTo>
                  <a:lnTo>
                    <a:pt x="3854" y="484"/>
                  </a:lnTo>
                  <a:lnTo>
                    <a:pt x="3775" y="504"/>
                  </a:lnTo>
                  <a:lnTo>
                    <a:pt x="3567" y="554"/>
                  </a:lnTo>
                  <a:lnTo>
                    <a:pt x="3524" y="562"/>
                  </a:lnTo>
                  <a:lnTo>
                    <a:pt x="3480" y="572"/>
                  </a:lnTo>
                  <a:lnTo>
                    <a:pt x="3303" y="604"/>
                  </a:lnTo>
                  <a:lnTo>
                    <a:pt x="3122" y="628"/>
                  </a:lnTo>
                  <a:lnTo>
                    <a:pt x="2936" y="644"/>
                  </a:lnTo>
                  <a:lnTo>
                    <a:pt x="2889" y="646"/>
                  </a:lnTo>
                  <a:lnTo>
                    <a:pt x="2842" y="650"/>
                  </a:lnTo>
                  <a:lnTo>
                    <a:pt x="2794" y="652"/>
                  </a:lnTo>
                  <a:lnTo>
                    <a:pt x="2746" y="652"/>
                  </a:lnTo>
                  <a:lnTo>
                    <a:pt x="2698" y="654"/>
                  </a:lnTo>
                  <a:lnTo>
                    <a:pt x="4554" y="654"/>
                  </a:lnTo>
                  <a:lnTo>
                    <a:pt x="4616" y="620"/>
                  </a:lnTo>
                  <a:lnTo>
                    <a:pt x="4653" y="598"/>
                  </a:lnTo>
                  <a:lnTo>
                    <a:pt x="4690" y="578"/>
                  </a:lnTo>
                  <a:lnTo>
                    <a:pt x="4728" y="556"/>
                  </a:lnTo>
                  <a:lnTo>
                    <a:pt x="4766" y="532"/>
                  </a:lnTo>
                  <a:lnTo>
                    <a:pt x="4787" y="518"/>
                  </a:lnTo>
                  <a:lnTo>
                    <a:pt x="4808" y="506"/>
                  </a:lnTo>
                  <a:lnTo>
                    <a:pt x="4828" y="492"/>
                  </a:lnTo>
                  <a:lnTo>
                    <a:pt x="4848" y="480"/>
                  </a:lnTo>
                  <a:lnTo>
                    <a:pt x="4867" y="468"/>
                  </a:lnTo>
                  <a:lnTo>
                    <a:pt x="4885" y="454"/>
                  </a:lnTo>
                  <a:lnTo>
                    <a:pt x="4903" y="442"/>
                  </a:lnTo>
                  <a:lnTo>
                    <a:pt x="4920" y="432"/>
                  </a:lnTo>
                  <a:lnTo>
                    <a:pt x="4936" y="420"/>
                  </a:lnTo>
                  <a:lnTo>
                    <a:pt x="4952" y="408"/>
                  </a:lnTo>
                  <a:lnTo>
                    <a:pt x="4967" y="398"/>
                  </a:lnTo>
                  <a:lnTo>
                    <a:pt x="4982" y="386"/>
                  </a:lnTo>
                  <a:lnTo>
                    <a:pt x="5033" y="346"/>
                  </a:lnTo>
                  <a:lnTo>
                    <a:pt x="5045" y="336"/>
                  </a:lnTo>
                  <a:lnTo>
                    <a:pt x="5070" y="314"/>
                  </a:lnTo>
                  <a:lnTo>
                    <a:pt x="5086" y="300"/>
                  </a:lnTo>
                  <a:lnTo>
                    <a:pt x="5101" y="288"/>
                  </a:lnTo>
                  <a:lnTo>
                    <a:pt x="5116" y="274"/>
                  </a:lnTo>
                  <a:lnTo>
                    <a:pt x="5157" y="228"/>
                  </a:lnTo>
                  <a:lnTo>
                    <a:pt x="5187" y="176"/>
                  </a:lnTo>
                  <a:lnTo>
                    <a:pt x="5199" y="110"/>
                  </a:lnTo>
                  <a:lnTo>
                    <a:pt x="5196" y="80"/>
                  </a:lnTo>
                  <a:lnTo>
                    <a:pt x="5172" y="20"/>
                  </a:lnTo>
                  <a:lnTo>
                    <a:pt x="5142" y="2"/>
                  </a:lnTo>
                  <a:lnTo>
                    <a:pt x="5123" y="0"/>
                  </a:lnTo>
                </a:path>
              </a:pathLst>
            </a:custGeom>
            <a:grpFill/>
            <a:ln w="9525">
              <a:solidFill>
                <a:srgbClr val="E7E8E8"/>
              </a:solidFill>
              <a:round/>
              <a:headEnd/>
              <a:tailEnd/>
            </a:ln>
          </p:spPr>
          <p:txBody>
            <a:bodyPr/>
            <a:lstStyle/>
            <a:p>
              <a:pPr>
                <a:defRPr/>
              </a:pPr>
              <a:endParaRPr lang="fr-F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4" name="Connecteur droit 143"/>
          <p:cNvCxnSpPr/>
          <p:nvPr/>
        </p:nvCxnSpPr>
        <p:spPr>
          <a:xfrm flipH="1">
            <a:off x="4205288" y="1563688"/>
            <a:ext cx="5056187"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4" name="Titre 3"/>
          <p:cNvSpPr>
            <a:spLocks noGrp="1"/>
          </p:cNvSpPr>
          <p:nvPr>
            <p:ph type="title"/>
          </p:nvPr>
        </p:nvSpPr>
        <p:spPr/>
        <p:txBody>
          <a:bodyPr/>
          <a:lstStyle/>
          <a:p>
            <a:pPr>
              <a:defRPr/>
            </a:pPr>
            <a:r>
              <a:rPr lang="fr-FR" dirty="0"/>
              <a:t>5 grands campus</a:t>
            </a:r>
            <a:br>
              <a:rPr lang="fr-FR" dirty="0"/>
            </a:br>
            <a:r>
              <a:rPr lang="fr-FR" dirty="0"/>
              <a:t>6 secteurs académiques</a:t>
            </a:r>
          </a:p>
        </p:txBody>
      </p:sp>
      <p:sp>
        <p:nvSpPr>
          <p:cNvPr id="2" name="Espace réservé du pied de page 1"/>
          <p:cNvSpPr>
            <a:spLocks noGrp="1"/>
          </p:cNvSpPr>
          <p:nvPr>
            <p:ph type="ftr" sz="quarter" idx="10"/>
          </p:nvPr>
        </p:nvSpPr>
        <p:spPr/>
        <p:txBody>
          <a:bodyPr/>
          <a:lstStyle/>
          <a:p>
            <a:pPr>
              <a:defRPr/>
            </a:pPr>
            <a:r>
              <a:rPr lang="fr-FR"/>
              <a:t>Une force pour le territoire / Une grande université métropolitaine</a:t>
            </a:r>
          </a:p>
        </p:txBody>
      </p:sp>
      <p:sp>
        <p:nvSpPr>
          <p:cNvPr id="23556" name="Espace réservé du numéro de diapositive 2"/>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9BE122-2CEB-CD47-9797-EC55BE830618}" type="slidenum">
              <a:rPr lang="fr-FR" sz="800">
                <a:solidFill>
                  <a:schemeClr val="bg1"/>
                </a:solidFill>
                <a:cs typeface="Arial" charset="0"/>
              </a:rPr>
              <a:pPr/>
              <a:t>10</a:t>
            </a:fld>
            <a:endParaRPr lang="fr-FR" sz="800">
              <a:solidFill>
                <a:schemeClr val="bg1"/>
              </a:solidFill>
              <a:cs typeface="Arial" charset="0"/>
            </a:endParaRPr>
          </a:p>
        </p:txBody>
      </p:sp>
      <p:sp>
        <p:nvSpPr>
          <p:cNvPr id="23557" name="Espace réservé du contenu 8"/>
          <p:cNvSpPr>
            <a:spLocks noGrp="1"/>
          </p:cNvSpPr>
          <p:nvPr>
            <p:ph sz="half" idx="1"/>
          </p:nvPr>
        </p:nvSpPr>
        <p:spPr>
          <a:xfrm>
            <a:off x="457200" y="1452563"/>
            <a:ext cx="4038600" cy="719137"/>
          </a:xfrm>
        </p:spPr>
        <p:txBody>
          <a:bodyPr/>
          <a:lstStyle/>
          <a:p>
            <a:pPr marL="0" indent="0">
              <a:buFont typeface="Arial" charset="0"/>
              <a:buNone/>
            </a:pPr>
            <a:endParaRPr lang="fr-FR" sz="2000">
              <a:latin typeface="Arial" charset="0"/>
              <a:ea typeface="ＭＳ Ｐゴシック" charset="0"/>
            </a:endParaRPr>
          </a:p>
          <a:p>
            <a:pPr marL="0" indent="0">
              <a:buFont typeface="Arial" charset="0"/>
              <a:buNone/>
            </a:pPr>
            <a:r>
              <a:rPr lang="fr-FR" sz="2000">
                <a:latin typeface="Arial" charset="0"/>
                <a:ea typeface="ＭＳ Ｐゴシック" charset="0"/>
              </a:rPr>
              <a:t>820 000 m</a:t>
            </a:r>
            <a:r>
              <a:rPr lang="fr-FR" sz="2000" baseline="30000">
                <a:latin typeface="Arial" charset="0"/>
                <a:ea typeface="ＭＳ Ｐゴシック" charset="0"/>
              </a:rPr>
              <a:t>2</a:t>
            </a:r>
            <a:r>
              <a:rPr lang="fr-FR" sz="2000">
                <a:latin typeface="Arial" charset="0"/>
                <a:ea typeface="ＭＳ Ｐゴシック" charset="0"/>
              </a:rPr>
              <a:t> de SHON</a:t>
            </a:r>
          </a:p>
        </p:txBody>
      </p:sp>
      <p:pic>
        <p:nvPicPr>
          <p:cNvPr id="23558" name="Espace réservé du contenu 12" descr="Carte_5_grands_campus_2017_2.png"/>
          <p:cNvPicPr>
            <a:picLocks noGrp="1" noChangeAspect="1"/>
          </p:cNvPicPr>
          <p:nvPr>
            <p:ph sz="half" idx="2"/>
          </p:nvPr>
        </p:nvPicPr>
        <p:blipFill>
          <a:blip r:embed="rId2">
            <a:extLst>
              <a:ext uri="{28A0092B-C50C-407E-A947-70E740481C1C}">
                <a14:useLocalDpi xmlns:a14="http://schemas.microsoft.com/office/drawing/2010/main" val="0"/>
              </a:ext>
            </a:extLst>
          </a:blip>
          <a:srcRect l="-12698" r="-12698"/>
          <a:stretch>
            <a:fillRect/>
          </a:stretch>
        </p:blipFill>
        <p:spPr>
          <a:xfrm>
            <a:off x="3482975" y="869950"/>
            <a:ext cx="3714750" cy="5783263"/>
          </a:xfrm>
        </p:spPr>
      </p:pic>
      <p:sp>
        <p:nvSpPr>
          <p:cNvPr id="153" name="Forme libre 152"/>
          <p:cNvSpPr/>
          <p:nvPr/>
        </p:nvSpPr>
        <p:spPr>
          <a:xfrm>
            <a:off x="5908357" y="2129417"/>
            <a:ext cx="1483375" cy="350993"/>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b"/>
          <a:lstStyle/>
          <a:p>
            <a:pPr defTabSz="488950">
              <a:lnSpc>
                <a:spcPct val="90000"/>
              </a:lnSpc>
              <a:spcAft>
                <a:spcPct val="35000"/>
              </a:spcAft>
              <a:defRPr/>
            </a:pPr>
            <a:r>
              <a:rPr lang="fr-FR" sz="1100" b="1" dirty="0">
                <a:solidFill>
                  <a:srgbClr val="313E56"/>
                </a:solidFill>
                <a:latin typeface="Arial"/>
                <a:cs typeface="Arial"/>
              </a:rPr>
              <a:t>Campus </a:t>
            </a:r>
            <a:br>
              <a:rPr lang="fr-FR" sz="1100" b="1" dirty="0">
                <a:solidFill>
                  <a:srgbClr val="313E56"/>
                </a:solidFill>
                <a:latin typeface="Arial"/>
                <a:cs typeface="Arial"/>
              </a:rPr>
            </a:br>
            <a:r>
              <a:rPr lang="fr-FR" sz="1100" b="1" dirty="0">
                <a:solidFill>
                  <a:srgbClr val="313E56"/>
                </a:solidFill>
                <a:latin typeface="Arial"/>
                <a:cs typeface="Arial"/>
              </a:rPr>
              <a:t>Aix-en-Provence</a:t>
            </a:r>
          </a:p>
        </p:txBody>
      </p:sp>
      <p:sp>
        <p:nvSpPr>
          <p:cNvPr id="22" name="Forme libre 21"/>
          <p:cNvSpPr/>
          <p:nvPr/>
        </p:nvSpPr>
        <p:spPr>
          <a:xfrm>
            <a:off x="6027249" y="4046407"/>
            <a:ext cx="1091383" cy="335355"/>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b"/>
          <a:lstStyle/>
          <a:p>
            <a:pPr defTabSz="488950">
              <a:lnSpc>
                <a:spcPct val="90000"/>
              </a:lnSpc>
              <a:spcAft>
                <a:spcPct val="35000"/>
              </a:spcAft>
              <a:defRPr/>
            </a:pPr>
            <a:r>
              <a:rPr lang="fr-FR" sz="1100" b="1" dirty="0">
                <a:solidFill>
                  <a:srgbClr val="313E56"/>
                </a:solidFill>
                <a:latin typeface="Arial"/>
                <a:cs typeface="Arial"/>
              </a:rPr>
              <a:t>Campus </a:t>
            </a:r>
            <a:br>
              <a:rPr lang="fr-FR" sz="1100" b="1" dirty="0">
                <a:solidFill>
                  <a:srgbClr val="313E56"/>
                </a:solidFill>
                <a:latin typeface="Arial"/>
                <a:cs typeface="Arial"/>
              </a:rPr>
            </a:br>
            <a:r>
              <a:rPr lang="fr-FR" sz="1100" b="1" dirty="0">
                <a:solidFill>
                  <a:srgbClr val="313E56"/>
                </a:solidFill>
                <a:latin typeface="Arial"/>
                <a:cs typeface="Arial"/>
              </a:rPr>
              <a:t>Marseille-Etoile</a:t>
            </a:r>
          </a:p>
        </p:txBody>
      </p:sp>
      <p:grpSp>
        <p:nvGrpSpPr>
          <p:cNvPr id="23561" name="Grouper 148"/>
          <p:cNvGrpSpPr>
            <a:grpSpLocks/>
          </p:cNvGrpSpPr>
          <p:nvPr/>
        </p:nvGrpSpPr>
        <p:grpSpPr bwMode="auto">
          <a:xfrm>
            <a:off x="6056313" y="4356100"/>
            <a:ext cx="1493837" cy="320675"/>
            <a:chOff x="7196919" y="4016951"/>
            <a:chExt cx="1492542" cy="320006"/>
          </a:xfrm>
        </p:grpSpPr>
        <p:grpSp>
          <p:nvGrpSpPr>
            <p:cNvPr id="23758" name="Grouper 30"/>
            <p:cNvGrpSpPr>
              <a:grpSpLocks/>
            </p:cNvGrpSpPr>
            <p:nvPr/>
          </p:nvGrpSpPr>
          <p:grpSpPr bwMode="auto">
            <a:xfrm>
              <a:off x="7196919" y="4021881"/>
              <a:ext cx="535946" cy="163187"/>
              <a:chOff x="7182237" y="3558530"/>
              <a:chExt cx="535946" cy="163187"/>
            </a:xfrm>
          </p:grpSpPr>
          <p:sp>
            <p:nvSpPr>
              <p:cNvPr id="23" name="Ellipse 22"/>
              <p:cNvSpPr>
                <a:spLocks noChangeAspect="1"/>
              </p:cNvSpPr>
              <p:nvPr/>
            </p:nvSpPr>
            <p:spPr>
              <a:xfrm>
                <a:off x="7182237" y="3567859"/>
                <a:ext cx="144337" cy="144161"/>
              </a:xfrm>
              <a:prstGeom prst="ellipse">
                <a:avLst/>
              </a:prstGeom>
              <a:solidFill>
                <a:srgbClr val="195D8A"/>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Forme libre 23"/>
              <p:cNvSpPr/>
              <p:nvPr/>
            </p:nvSpPr>
            <p:spPr>
              <a:xfrm>
                <a:off x="7329746" y="3558353"/>
                <a:ext cx="388601" cy="163171"/>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FS</a:t>
                </a:r>
              </a:p>
            </p:txBody>
          </p:sp>
        </p:grpSp>
        <p:grpSp>
          <p:nvGrpSpPr>
            <p:cNvPr id="23759" name="Grouper 31"/>
            <p:cNvGrpSpPr>
              <a:grpSpLocks/>
            </p:cNvGrpSpPr>
            <p:nvPr/>
          </p:nvGrpSpPr>
          <p:grpSpPr bwMode="auto">
            <a:xfrm>
              <a:off x="7196919" y="4192957"/>
              <a:ext cx="535946" cy="144000"/>
              <a:chOff x="7182237" y="3782397"/>
              <a:chExt cx="535946" cy="144000"/>
            </a:xfrm>
          </p:grpSpPr>
          <p:sp>
            <p:nvSpPr>
              <p:cNvPr id="25" name="Ellipse 24"/>
              <p:cNvSpPr>
                <a:spLocks noChangeAspect="1"/>
              </p:cNvSpPr>
              <p:nvPr/>
            </p:nvSpPr>
            <p:spPr>
              <a:xfrm>
                <a:off x="7182237" y="3782236"/>
                <a:ext cx="144337" cy="144161"/>
              </a:xfrm>
              <a:prstGeom prst="ellipse">
                <a:avLst/>
              </a:prstGeom>
              <a:solidFill>
                <a:srgbClr val="009E94"/>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Forme libre 25"/>
              <p:cNvSpPr/>
              <p:nvPr/>
            </p:nvSpPr>
            <p:spPr>
              <a:xfrm>
                <a:off x="7329746" y="3801247"/>
                <a:ext cx="388601" cy="106140"/>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IUT</a:t>
                </a:r>
              </a:p>
            </p:txBody>
          </p:sp>
        </p:grpSp>
        <p:grpSp>
          <p:nvGrpSpPr>
            <p:cNvPr id="23760" name="Grouper 32"/>
            <p:cNvGrpSpPr>
              <a:grpSpLocks/>
            </p:cNvGrpSpPr>
            <p:nvPr/>
          </p:nvGrpSpPr>
          <p:grpSpPr bwMode="auto">
            <a:xfrm>
              <a:off x="7627727" y="4016951"/>
              <a:ext cx="1061734" cy="152377"/>
              <a:chOff x="7613045" y="3655199"/>
              <a:chExt cx="1061734" cy="152377"/>
            </a:xfrm>
          </p:grpSpPr>
          <p:sp>
            <p:nvSpPr>
              <p:cNvPr id="27" name="Ellipse 26"/>
              <p:cNvSpPr>
                <a:spLocks noChangeAspect="1"/>
              </p:cNvSpPr>
              <p:nvPr/>
            </p:nvSpPr>
            <p:spPr>
              <a:xfrm>
                <a:off x="7613662" y="3659952"/>
                <a:ext cx="144337" cy="142577"/>
              </a:xfrm>
              <a:prstGeom prst="ellipse">
                <a:avLst/>
              </a:prstGeom>
              <a:solidFill>
                <a:srgbClr val="195D8A"/>
              </a:solidFill>
              <a:ln w="6350" cmpd="sng">
                <a:solidFill>
                  <a:srgbClr val="FFFF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Forme libre 27"/>
              <p:cNvSpPr/>
              <p:nvPr/>
            </p:nvSpPr>
            <p:spPr>
              <a:xfrm>
                <a:off x="7759586" y="3655199"/>
                <a:ext cx="915193" cy="152082"/>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POLYTECH</a:t>
                </a:r>
              </a:p>
            </p:txBody>
          </p:sp>
        </p:grpSp>
        <p:grpSp>
          <p:nvGrpSpPr>
            <p:cNvPr id="23761" name="Grouper 33"/>
            <p:cNvGrpSpPr>
              <a:grpSpLocks/>
            </p:cNvGrpSpPr>
            <p:nvPr/>
          </p:nvGrpSpPr>
          <p:grpSpPr bwMode="auto">
            <a:xfrm>
              <a:off x="7627727" y="4182025"/>
              <a:ext cx="841135" cy="144442"/>
              <a:chOff x="7613045" y="3861004"/>
              <a:chExt cx="841135" cy="144442"/>
            </a:xfrm>
          </p:grpSpPr>
          <p:sp>
            <p:nvSpPr>
              <p:cNvPr id="29" name="Ellipse 28"/>
              <p:cNvSpPr>
                <a:spLocks noChangeAspect="1"/>
              </p:cNvSpPr>
              <p:nvPr/>
            </p:nvSpPr>
            <p:spPr>
              <a:xfrm>
                <a:off x="7613662" y="3860686"/>
                <a:ext cx="144337" cy="144162"/>
              </a:xfrm>
              <a:prstGeom prst="ellipse">
                <a:avLst/>
              </a:prstGeom>
              <a:solidFill>
                <a:srgbClr val="195D8A"/>
              </a:solidFill>
              <a:ln w="6350" cmpd="sng">
                <a:solidFill>
                  <a:srgbClr val="FFFF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Forme libre 29"/>
              <p:cNvSpPr/>
              <p:nvPr/>
            </p:nvSpPr>
            <p:spPr>
              <a:xfrm>
                <a:off x="7759586" y="3860686"/>
                <a:ext cx="694722" cy="144162"/>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0" rIns="17780" bIns="0" spcCol="1270" anchor="ctr"/>
              <a:lstStyle/>
              <a:p>
                <a:pPr defTabSz="311150">
                  <a:lnSpc>
                    <a:spcPct val="90000"/>
                  </a:lnSpc>
                  <a:spcAft>
                    <a:spcPct val="35000"/>
                  </a:spcAft>
                  <a:defRPr/>
                </a:pPr>
                <a:r>
                  <a:rPr lang="fr-FR" sz="700" dirty="0">
                    <a:latin typeface="Arial"/>
                    <a:cs typeface="Arial"/>
                  </a:rPr>
                  <a:t>OSU-Pythéas</a:t>
                </a:r>
              </a:p>
            </p:txBody>
          </p:sp>
        </p:grpSp>
      </p:grpSp>
      <p:sp>
        <p:nvSpPr>
          <p:cNvPr id="37" name="Forme libre 36"/>
          <p:cNvSpPr/>
          <p:nvPr/>
        </p:nvSpPr>
        <p:spPr>
          <a:xfrm>
            <a:off x="5790811" y="5045190"/>
            <a:ext cx="1199836" cy="335355"/>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b"/>
          <a:lstStyle/>
          <a:p>
            <a:pPr defTabSz="488950">
              <a:lnSpc>
                <a:spcPct val="90000"/>
              </a:lnSpc>
              <a:spcAft>
                <a:spcPct val="35000"/>
              </a:spcAft>
              <a:defRPr/>
            </a:pPr>
            <a:r>
              <a:rPr lang="fr-FR" sz="1100" b="1" dirty="0">
                <a:solidFill>
                  <a:srgbClr val="313E56"/>
                </a:solidFill>
                <a:latin typeface="Arial"/>
                <a:cs typeface="Arial"/>
              </a:rPr>
              <a:t>Campus </a:t>
            </a:r>
            <a:br>
              <a:rPr lang="fr-FR" sz="1100" b="1" dirty="0">
                <a:solidFill>
                  <a:srgbClr val="313E56"/>
                </a:solidFill>
                <a:latin typeface="Arial"/>
                <a:cs typeface="Arial"/>
              </a:rPr>
            </a:br>
            <a:r>
              <a:rPr lang="fr-FR" sz="1100" b="1" dirty="0">
                <a:solidFill>
                  <a:srgbClr val="313E56"/>
                </a:solidFill>
                <a:latin typeface="Arial"/>
                <a:cs typeface="Arial"/>
              </a:rPr>
              <a:t>Marseille-</a:t>
            </a:r>
            <a:r>
              <a:rPr lang="fr-FR" sz="1100" b="1" dirty="0" err="1">
                <a:solidFill>
                  <a:srgbClr val="313E56"/>
                </a:solidFill>
                <a:latin typeface="Arial"/>
                <a:cs typeface="Arial"/>
              </a:rPr>
              <a:t>Timone</a:t>
            </a:r>
            <a:endParaRPr lang="fr-FR" sz="1100" b="1" dirty="0">
              <a:solidFill>
                <a:srgbClr val="313E56"/>
              </a:solidFill>
              <a:latin typeface="Arial"/>
              <a:cs typeface="Arial"/>
            </a:endParaRPr>
          </a:p>
        </p:txBody>
      </p:sp>
      <p:grpSp>
        <p:nvGrpSpPr>
          <p:cNvPr id="23563" name="Grouper 83"/>
          <p:cNvGrpSpPr>
            <a:grpSpLocks/>
          </p:cNvGrpSpPr>
          <p:nvPr/>
        </p:nvGrpSpPr>
        <p:grpSpPr bwMode="auto">
          <a:xfrm>
            <a:off x="5810250" y="5360988"/>
            <a:ext cx="1308100" cy="474662"/>
            <a:chOff x="7207097" y="4879625"/>
            <a:chExt cx="1308975" cy="475102"/>
          </a:xfrm>
        </p:grpSpPr>
        <p:grpSp>
          <p:nvGrpSpPr>
            <p:cNvPr id="23743" name="Grouper 40"/>
            <p:cNvGrpSpPr>
              <a:grpSpLocks/>
            </p:cNvGrpSpPr>
            <p:nvPr/>
          </p:nvGrpSpPr>
          <p:grpSpPr bwMode="auto">
            <a:xfrm>
              <a:off x="7207097" y="4879625"/>
              <a:ext cx="1061734" cy="152327"/>
              <a:chOff x="7182237" y="3988563"/>
              <a:chExt cx="1061734" cy="152327"/>
            </a:xfrm>
          </p:grpSpPr>
          <p:sp>
            <p:nvSpPr>
              <p:cNvPr id="45" name="Ellipse 44"/>
              <p:cNvSpPr>
                <a:spLocks noChangeAspect="1"/>
              </p:cNvSpPr>
              <p:nvPr/>
            </p:nvSpPr>
            <p:spPr>
              <a:xfrm>
                <a:off x="7182237" y="3993329"/>
                <a:ext cx="144560" cy="143007"/>
              </a:xfrm>
              <a:prstGeom prst="ellipse">
                <a:avLst/>
              </a:prstGeom>
              <a:solidFill>
                <a:srgbClr val="39A352"/>
              </a:solidFill>
              <a:ln w="6350" cmpd="sng">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6" name="Forme libre 45"/>
              <p:cNvSpPr/>
              <p:nvPr/>
            </p:nvSpPr>
            <p:spPr>
              <a:xfrm>
                <a:off x="7328385" y="3988563"/>
                <a:ext cx="915012" cy="152541"/>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MEDECINE</a:t>
                </a:r>
              </a:p>
            </p:txBody>
          </p:sp>
        </p:grpSp>
        <p:grpSp>
          <p:nvGrpSpPr>
            <p:cNvPr id="23744" name="Grouper 51"/>
            <p:cNvGrpSpPr>
              <a:grpSpLocks/>
            </p:cNvGrpSpPr>
            <p:nvPr/>
          </p:nvGrpSpPr>
          <p:grpSpPr bwMode="auto">
            <a:xfrm>
              <a:off x="7207097" y="5045271"/>
              <a:ext cx="1132619" cy="144000"/>
              <a:chOff x="7625066" y="5265491"/>
              <a:chExt cx="1132619" cy="144000"/>
            </a:xfrm>
          </p:grpSpPr>
          <p:sp>
            <p:nvSpPr>
              <p:cNvPr id="43" name="Ellipse 42"/>
              <p:cNvSpPr>
                <a:spLocks noChangeAspect="1"/>
              </p:cNvSpPr>
              <p:nvPr/>
            </p:nvSpPr>
            <p:spPr>
              <a:xfrm>
                <a:off x="7625066" y="5265098"/>
                <a:ext cx="144560" cy="144596"/>
              </a:xfrm>
              <a:prstGeom prst="ellipse">
                <a:avLst/>
              </a:prstGeom>
              <a:solidFill>
                <a:srgbClr val="39A352"/>
              </a:solidFill>
              <a:ln w="6350" cmpd="sng">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 name="Forme libre 43"/>
              <p:cNvSpPr/>
              <p:nvPr/>
            </p:nvSpPr>
            <p:spPr>
              <a:xfrm>
                <a:off x="7771214" y="5265098"/>
                <a:ext cx="986497" cy="144596"/>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0" rIns="17780" bIns="0" spcCol="1270" anchor="ctr"/>
              <a:lstStyle/>
              <a:p>
                <a:pPr defTabSz="311150">
                  <a:lnSpc>
                    <a:spcPct val="90000"/>
                  </a:lnSpc>
                  <a:spcAft>
                    <a:spcPct val="35000"/>
                  </a:spcAft>
                  <a:defRPr/>
                </a:pPr>
                <a:r>
                  <a:rPr lang="fr-FR" sz="700" dirty="0">
                    <a:latin typeface="Arial"/>
                    <a:cs typeface="Arial"/>
                  </a:rPr>
                  <a:t>PHARMA</a:t>
                </a:r>
              </a:p>
            </p:txBody>
          </p:sp>
        </p:grpSp>
        <p:grpSp>
          <p:nvGrpSpPr>
            <p:cNvPr id="23745" name="Grouper 52"/>
            <p:cNvGrpSpPr>
              <a:grpSpLocks/>
            </p:cNvGrpSpPr>
            <p:nvPr/>
          </p:nvGrpSpPr>
          <p:grpSpPr bwMode="auto">
            <a:xfrm>
              <a:off x="7207097" y="5210727"/>
              <a:ext cx="1132619" cy="144000"/>
              <a:chOff x="7625066" y="5265491"/>
              <a:chExt cx="1132619" cy="144000"/>
            </a:xfrm>
          </p:grpSpPr>
          <p:sp>
            <p:nvSpPr>
              <p:cNvPr id="54" name="Ellipse 53"/>
              <p:cNvSpPr>
                <a:spLocks noChangeAspect="1"/>
              </p:cNvSpPr>
              <p:nvPr/>
            </p:nvSpPr>
            <p:spPr>
              <a:xfrm>
                <a:off x="7625066" y="5264895"/>
                <a:ext cx="144560" cy="144596"/>
              </a:xfrm>
              <a:prstGeom prst="ellipse">
                <a:avLst/>
              </a:prstGeom>
              <a:solidFill>
                <a:srgbClr val="39A352"/>
              </a:solidFill>
              <a:ln w="6350" cmpd="sng">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5" name="Forme libre 54"/>
              <p:cNvSpPr/>
              <p:nvPr/>
            </p:nvSpPr>
            <p:spPr>
              <a:xfrm>
                <a:off x="7771214" y="5264895"/>
                <a:ext cx="986497" cy="144596"/>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0" rIns="17780" bIns="0" spcCol="1270" anchor="ctr"/>
              <a:lstStyle/>
              <a:p>
                <a:pPr defTabSz="311150">
                  <a:lnSpc>
                    <a:spcPct val="90000"/>
                  </a:lnSpc>
                  <a:spcAft>
                    <a:spcPct val="35000"/>
                  </a:spcAft>
                  <a:defRPr/>
                </a:pPr>
                <a:r>
                  <a:rPr lang="fr-FR" sz="700" dirty="0">
                    <a:latin typeface="Arial"/>
                    <a:cs typeface="Arial"/>
                  </a:rPr>
                  <a:t>ODONTO</a:t>
                </a:r>
              </a:p>
            </p:txBody>
          </p:sp>
        </p:grpSp>
        <p:grpSp>
          <p:nvGrpSpPr>
            <p:cNvPr id="23746" name="Grouper 55"/>
            <p:cNvGrpSpPr>
              <a:grpSpLocks/>
            </p:cNvGrpSpPr>
            <p:nvPr/>
          </p:nvGrpSpPr>
          <p:grpSpPr bwMode="auto">
            <a:xfrm>
              <a:off x="7906035" y="4880773"/>
              <a:ext cx="610037" cy="151316"/>
              <a:chOff x="8324004" y="4773460"/>
              <a:chExt cx="610037" cy="151316"/>
            </a:xfrm>
          </p:grpSpPr>
          <p:sp>
            <p:nvSpPr>
              <p:cNvPr id="57" name="Ellipse 56"/>
              <p:cNvSpPr>
                <a:spLocks noChangeAspect="1"/>
              </p:cNvSpPr>
              <p:nvPr/>
            </p:nvSpPr>
            <p:spPr>
              <a:xfrm>
                <a:off x="8324033" y="4773900"/>
                <a:ext cx="144560" cy="143007"/>
              </a:xfrm>
              <a:prstGeom prst="ellipse">
                <a:avLst/>
              </a:prstGeom>
              <a:solidFill>
                <a:srgbClr val="39A352"/>
              </a:solidFill>
              <a:ln w="6350" cmpd="sng">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8470181" y="4773900"/>
                <a:ext cx="463860" cy="150953"/>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0" rIns="17780" bIns="0" spcCol="1270" anchor="ctr"/>
              <a:lstStyle/>
              <a:p>
                <a:pPr defTabSz="311150">
                  <a:lnSpc>
                    <a:spcPct val="90000"/>
                  </a:lnSpc>
                  <a:spcAft>
                    <a:spcPct val="35000"/>
                  </a:spcAft>
                  <a:defRPr/>
                </a:pPr>
                <a:r>
                  <a:rPr lang="fr-FR" sz="700" dirty="0">
                    <a:latin typeface="Arial"/>
                    <a:cs typeface="Arial"/>
                  </a:rPr>
                  <a:t>EU3M</a:t>
                </a:r>
              </a:p>
            </p:txBody>
          </p:sp>
        </p:grpSp>
        <p:grpSp>
          <p:nvGrpSpPr>
            <p:cNvPr id="23747" name="Grouper 58"/>
            <p:cNvGrpSpPr>
              <a:grpSpLocks/>
            </p:cNvGrpSpPr>
            <p:nvPr/>
          </p:nvGrpSpPr>
          <p:grpSpPr bwMode="auto">
            <a:xfrm>
              <a:off x="7906035" y="5034826"/>
              <a:ext cx="610037" cy="144525"/>
              <a:chOff x="8324004" y="4772194"/>
              <a:chExt cx="610037" cy="144525"/>
            </a:xfrm>
          </p:grpSpPr>
          <p:sp>
            <p:nvSpPr>
              <p:cNvPr id="60" name="Ellipse 59"/>
              <p:cNvSpPr>
                <a:spLocks noChangeAspect="1"/>
              </p:cNvSpPr>
              <p:nvPr/>
            </p:nvSpPr>
            <p:spPr>
              <a:xfrm>
                <a:off x="8324033" y="4772712"/>
                <a:ext cx="144560" cy="144596"/>
              </a:xfrm>
              <a:prstGeom prst="ellipse">
                <a:avLst/>
              </a:prstGeom>
              <a:solidFill>
                <a:srgbClr val="C91C35"/>
              </a:solidFill>
              <a:ln w="6350" cmpd="sng">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1" name="Forme libre 60"/>
              <p:cNvSpPr/>
              <p:nvPr/>
            </p:nvSpPr>
            <p:spPr>
              <a:xfrm>
                <a:off x="8470181" y="4772712"/>
                <a:ext cx="463860" cy="144596"/>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0" rIns="17780" bIns="0" spcCol="1270" anchor="ctr"/>
              <a:lstStyle/>
              <a:p>
                <a:pPr defTabSz="311150">
                  <a:lnSpc>
                    <a:spcPct val="90000"/>
                  </a:lnSpc>
                  <a:spcAft>
                    <a:spcPct val="35000"/>
                  </a:spcAft>
                  <a:defRPr/>
                </a:pPr>
                <a:r>
                  <a:rPr lang="fr-FR" sz="700" dirty="0">
                    <a:latin typeface="Arial"/>
                    <a:cs typeface="Arial"/>
                  </a:rPr>
                  <a:t>EJCAM</a:t>
                </a:r>
              </a:p>
            </p:txBody>
          </p:sp>
        </p:grpSp>
      </p:grpSp>
      <p:grpSp>
        <p:nvGrpSpPr>
          <p:cNvPr id="23564" name="Grouper 149"/>
          <p:cNvGrpSpPr>
            <a:grpSpLocks/>
          </p:cNvGrpSpPr>
          <p:nvPr/>
        </p:nvGrpSpPr>
        <p:grpSpPr bwMode="auto">
          <a:xfrm>
            <a:off x="5624513" y="6180138"/>
            <a:ext cx="1246187" cy="493712"/>
            <a:chOff x="6994210" y="6043405"/>
            <a:chExt cx="1247814" cy="493514"/>
          </a:xfrm>
        </p:grpSpPr>
        <p:grpSp>
          <p:nvGrpSpPr>
            <p:cNvPr id="23728" name="Grouper 62"/>
            <p:cNvGrpSpPr>
              <a:grpSpLocks/>
            </p:cNvGrpSpPr>
            <p:nvPr/>
          </p:nvGrpSpPr>
          <p:grpSpPr bwMode="auto">
            <a:xfrm>
              <a:off x="6994210" y="6043405"/>
              <a:ext cx="535946" cy="163187"/>
              <a:chOff x="7182237" y="3558530"/>
              <a:chExt cx="535946" cy="163187"/>
            </a:xfrm>
          </p:grpSpPr>
          <p:sp>
            <p:nvSpPr>
              <p:cNvPr id="73" name="Ellipse 72"/>
              <p:cNvSpPr>
                <a:spLocks noChangeAspect="1"/>
              </p:cNvSpPr>
              <p:nvPr/>
            </p:nvSpPr>
            <p:spPr>
              <a:xfrm>
                <a:off x="7182237" y="3568051"/>
                <a:ext cx="144651" cy="144404"/>
              </a:xfrm>
              <a:prstGeom prst="ellipse">
                <a:avLst/>
              </a:prstGeom>
              <a:solidFill>
                <a:srgbClr val="195D8A"/>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4" name="Forme libre 73"/>
              <p:cNvSpPr/>
              <p:nvPr/>
            </p:nvSpPr>
            <p:spPr>
              <a:xfrm>
                <a:off x="7328478" y="3558530"/>
                <a:ext cx="389445" cy="163447"/>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FS</a:t>
                </a:r>
              </a:p>
            </p:txBody>
          </p:sp>
        </p:grpSp>
        <p:grpSp>
          <p:nvGrpSpPr>
            <p:cNvPr id="23729" name="Grouper 63"/>
            <p:cNvGrpSpPr>
              <a:grpSpLocks/>
            </p:cNvGrpSpPr>
            <p:nvPr/>
          </p:nvGrpSpPr>
          <p:grpSpPr bwMode="auto">
            <a:xfrm>
              <a:off x="6994210" y="6214481"/>
              <a:ext cx="535946" cy="144000"/>
              <a:chOff x="7182237" y="3782397"/>
              <a:chExt cx="535946" cy="144000"/>
            </a:xfrm>
          </p:grpSpPr>
          <p:sp>
            <p:nvSpPr>
              <p:cNvPr id="71" name="Ellipse 70"/>
              <p:cNvSpPr>
                <a:spLocks noChangeAspect="1"/>
              </p:cNvSpPr>
              <p:nvPr/>
            </p:nvSpPr>
            <p:spPr>
              <a:xfrm>
                <a:off x="7182237" y="3782702"/>
                <a:ext cx="144651" cy="144404"/>
              </a:xfrm>
              <a:prstGeom prst="ellipse">
                <a:avLst/>
              </a:prstGeom>
              <a:solidFill>
                <a:srgbClr val="009E94"/>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2" name="Forme libre 71"/>
              <p:cNvSpPr/>
              <p:nvPr/>
            </p:nvSpPr>
            <p:spPr>
              <a:xfrm>
                <a:off x="7328478" y="3801744"/>
                <a:ext cx="389445" cy="106319"/>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n w="6350" cmpd="sng">
                      <a:noFill/>
                    </a:ln>
                    <a:latin typeface="Arial"/>
                    <a:cs typeface="Arial"/>
                  </a:rPr>
                  <a:t>IUT</a:t>
                </a:r>
              </a:p>
            </p:txBody>
          </p:sp>
        </p:grpSp>
        <p:grpSp>
          <p:nvGrpSpPr>
            <p:cNvPr id="23730" name="Grouper 64"/>
            <p:cNvGrpSpPr>
              <a:grpSpLocks/>
            </p:cNvGrpSpPr>
            <p:nvPr/>
          </p:nvGrpSpPr>
          <p:grpSpPr bwMode="auto">
            <a:xfrm>
              <a:off x="7457526" y="6055015"/>
              <a:ext cx="718259" cy="159865"/>
              <a:chOff x="7645553" y="3498486"/>
              <a:chExt cx="718259" cy="159865"/>
            </a:xfrm>
          </p:grpSpPr>
          <p:sp>
            <p:nvSpPr>
              <p:cNvPr id="69" name="Ellipse 68"/>
              <p:cNvSpPr>
                <a:spLocks noChangeAspect="1"/>
              </p:cNvSpPr>
              <p:nvPr/>
            </p:nvSpPr>
            <p:spPr>
              <a:xfrm>
                <a:off x="7644802" y="3502744"/>
                <a:ext cx="144652" cy="142818"/>
              </a:xfrm>
              <a:prstGeom prst="ellipse">
                <a:avLst/>
              </a:prstGeom>
              <a:solidFill>
                <a:srgbClr val="195D8A"/>
              </a:solidFill>
              <a:ln w="6350" cmpd="sng">
                <a:solidFill>
                  <a:srgbClr val="FFFF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0" name="Forme libre 69"/>
              <p:cNvSpPr/>
              <p:nvPr/>
            </p:nvSpPr>
            <p:spPr>
              <a:xfrm>
                <a:off x="7791043" y="3497983"/>
                <a:ext cx="572247" cy="160274"/>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POLYTECH</a:t>
                </a:r>
              </a:p>
            </p:txBody>
          </p:sp>
        </p:grpSp>
        <p:grpSp>
          <p:nvGrpSpPr>
            <p:cNvPr id="23731" name="Grouper 65"/>
            <p:cNvGrpSpPr>
              <a:grpSpLocks/>
            </p:cNvGrpSpPr>
            <p:nvPr/>
          </p:nvGrpSpPr>
          <p:grpSpPr bwMode="auto">
            <a:xfrm>
              <a:off x="7457526" y="6220142"/>
              <a:ext cx="784498" cy="153511"/>
              <a:chOff x="7645553" y="3704344"/>
              <a:chExt cx="784498" cy="153511"/>
            </a:xfrm>
          </p:grpSpPr>
          <p:sp>
            <p:nvSpPr>
              <p:cNvPr id="67" name="Ellipse 66"/>
              <p:cNvSpPr>
                <a:spLocks noChangeAspect="1"/>
              </p:cNvSpPr>
              <p:nvPr/>
            </p:nvSpPr>
            <p:spPr>
              <a:xfrm>
                <a:off x="7644802" y="3703748"/>
                <a:ext cx="144652" cy="144405"/>
              </a:xfrm>
              <a:prstGeom prst="ellipse">
                <a:avLst/>
              </a:prstGeom>
              <a:solidFill>
                <a:srgbClr val="195D8A"/>
              </a:solidFill>
              <a:ln w="6350" cmpd="sng">
                <a:solidFill>
                  <a:srgbClr val="FFFF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8" name="Forme libre 67"/>
              <p:cNvSpPr/>
              <p:nvPr/>
            </p:nvSpPr>
            <p:spPr>
              <a:xfrm>
                <a:off x="7791043" y="3703748"/>
                <a:ext cx="639008" cy="153926"/>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0" rIns="17780" bIns="0" spcCol="1270" anchor="ctr"/>
              <a:lstStyle/>
              <a:p>
                <a:pPr defTabSz="311150">
                  <a:lnSpc>
                    <a:spcPct val="90000"/>
                  </a:lnSpc>
                  <a:spcAft>
                    <a:spcPct val="35000"/>
                  </a:spcAft>
                  <a:defRPr/>
                </a:pPr>
                <a:r>
                  <a:rPr lang="fr-FR" sz="700" dirty="0">
                    <a:latin typeface="Arial"/>
                    <a:cs typeface="Arial"/>
                  </a:rPr>
                  <a:t>OSU-Pythéas</a:t>
                </a:r>
              </a:p>
            </p:txBody>
          </p:sp>
        </p:grpSp>
        <p:grpSp>
          <p:nvGrpSpPr>
            <p:cNvPr id="23732" name="Grouper 78"/>
            <p:cNvGrpSpPr>
              <a:grpSpLocks/>
            </p:cNvGrpSpPr>
            <p:nvPr/>
          </p:nvGrpSpPr>
          <p:grpSpPr bwMode="auto">
            <a:xfrm>
              <a:off x="6994210" y="6373732"/>
              <a:ext cx="535946" cy="163187"/>
              <a:chOff x="7182237" y="3558530"/>
              <a:chExt cx="535946" cy="163187"/>
            </a:xfrm>
          </p:grpSpPr>
          <p:sp>
            <p:nvSpPr>
              <p:cNvPr id="80" name="Ellipse 79"/>
              <p:cNvSpPr>
                <a:spLocks noChangeAspect="1"/>
              </p:cNvSpPr>
              <p:nvPr/>
            </p:nvSpPr>
            <p:spPr>
              <a:xfrm>
                <a:off x="7182237" y="3567791"/>
                <a:ext cx="144651" cy="144404"/>
              </a:xfrm>
              <a:prstGeom prst="ellipse">
                <a:avLst/>
              </a:prstGeom>
              <a:solidFill>
                <a:srgbClr val="195D8A"/>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1" name="Forme libre 80"/>
              <p:cNvSpPr/>
              <p:nvPr/>
            </p:nvSpPr>
            <p:spPr>
              <a:xfrm>
                <a:off x="7328478" y="3558270"/>
                <a:ext cx="389445" cy="163447"/>
              </a:xfrm>
              <a:custGeom>
                <a:avLst/>
                <a:gdLst>
                  <a:gd name="connsiteX0" fmla="*/ 0 w 389219"/>
                  <a:gd name="connsiteY0" fmla="*/ 0 h 343395"/>
                  <a:gd name="connsiteX1" fmla="*/ 389219 w 389219"/>
                  <a:gd name="connsiteY1" fmla="*/ 0 h 343395"/>
                  <a:gd name="connsiteX2" fmla="*/ 389219 w 389219"/>
                  <a:gd name="connsiteY2" fmla="*/ 343395 h 343395"/>
                  <a:gd name="connsiteX3" fmla="*/ 0 w 389219"/>
                  <a:gd name="connsiteY3" fmla="*/ 343395 h 343395"/>
                  <a:gd name="connsiteX4" fmla="*/ 0 w 389219"/>
                  <a:gd name="connsiteY4" fmla="*/ 0 h 3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9" h="343395">
                    <a:moveTo>
                      <a:pt x="0" y="0"/>
                    </a:moveTo>
                    <a:lnTo>
                      <a:pt x="389219" y="0"/>
                    </a:lnTo>
                    <a:lnTo>
                      <a:pt x="389219" y="343395"/>
                    </a:lnTo>
                    <a:lnTo>
                      <a:pt x="0" y="343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FSS</a:t>
                </a:r>
              </a:p>
            </p:txBody>
          </p:sp>
        </p:grpSp>
      </p:grpSp>
      <p:sp>
        <p:nvSpPr>
          <p:cNvPr id="83" name="Forme libre 82"/>
          <p:cNvSpPr/>
          <p:nvPr/>
        </p:nvSpPr>
        <p:spPr>
          <a:xfrm>
            <a:off x="5604956" y="5867562"/>
            <a:ext cx="1199836" cy="335355"/>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b"/>
          <a:lstStyle/>
          <a:p>
            <a:pPr defTabSz="488950">
              <a:lnSpc>
                <a:spcPct val="90000"/>
              </a:lnSpc>
              <a:spcAft>
                <a:spcPct val="35000"/>
              </a:spcAft>
              <a:defRPr/>
            </a:pPr>
            <a:r>
              <a:rPr lang="fr-FR" sz="1100" b="1" dirty="0">
                <a:solidFill>
                  <a:srgbClr val="313E56"/>
                </a:solidFill>
                <a:latin typeface="Arial"/>
                <a:cs typeface="Arial"/>
              </a:rPr>
              <a:t>Campus </a:t>
            </a:r>
            <a:br>
              <a:rPr lang="fr-FR" sz="1100" b="1" dirty="0">
                <a:solidFill>
                  <a:srgbClr val="313E56"/>
                </a:solidFill>
                <a:latin typeface="Arial"/>
                <a:cs typeface="Arial"/>
              </a:rPr>
            </a:br>
            <a:r>
              <a:rPr lang="fr-FR" sz="1100" b="1" dirty="0">
                <a:solidFill>
                  <a:srgbClr val="313E56"/>
                </a:solidFill>
                <a:latin typeface="Arial"/>
                <a:cs typeface="Arial"/>
              </a:rPr>
              <a:t>Marseille-</a:t>
            </a:r>
            <a:r>
              <a:rPr lang="fr-FR" sz="1100" b="1" dirty="0" err="1">
                <a:solidFill>
                  <a:srgbClr val="313E56"/>
                </a:solidFill>
                <a:latin typeface="Arial"/>
                <a:cs typeface="Arial"/>
              </a:rPr>
              <a:t>Luminy</a:t>
            </a:r>
            <a:endParaRPr lang="fr-FR" sz="1100" b="1" dirty="0">
              <a:solidFill>
                <a:srgbClr val="313E56"/>
              </a:solidFill>
              <a:latin typeface="Arial"/>
              <a:cs typeface="Arial"/>
            </a:endParaRPr>
          </a:p>
        </p:txBody>
      </p:sp>
      <p:sp>
        <p:nvSpPr>
          <p:cNvPr id="85" name="Forme libre 84"/>
          <p:cNvSpPr/>
          <p:nvPr/>
        </p:nvSpPr>
        <p:spPr>
          <a:xfrm>
            <a:off x="3695481" y="4673064"/>
            <a:ext cx="1199836" cy="335355"/>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b"/>
          <a:lstStyle/>
          <a:p>
            <a:pPr algn="r" defTabSz="488950">
              <a:lnSpc>
                <a:spcPct val="90000"/>
              </a:lnSpc>
              <a:spcAft>
                <a:spcPct val="35000"/>
              </a:spcAft>
              <a:defRPr/>
            </a:pPr>
            <a:r>
              <a:rPr lang="fr-FR" sz="1100" b="1" dirty="0">
                <a:solidFill>
                  <a:srgbClr val="313E56"/>
                </a:solidFill>
                <a:latin typeface="Arial"/>
                <a:cs typeface="Arial"/>
              </a:rPr>
              <a:t>Campus </a:t>
            </a:r>
            <a:br>
              <a:rPr lang="fr-FR" sz="1100" b="1" dirty="0">
                <a:solidFill>
                  <a:srgbClr val="313E56"/>
                </a:solidFill>
                <a:latin typeface="Arial"/>
                <a:cs typeface="Arial"/>
              </a:rPr>
            </a:br>
            <a:r>
              <a:rPr lang="fr-FR" sz="1100" b="1" dirty="0">
                <a:solidFill>
                  <a:srgbClr val="313E56"/>
                </a:solidFill>
                <a:latin typeface="Arial"/>
                <a:cs typeface="Arial"/>
              </a:rPr>
              <a:t>Marseille-Centre</a:t>
            </a:r>
          </a:p>
        </p:txBody>
      </p:sp>
      <p:grpSp>
        <p:nvGrpSpPr>
          <p:cNvPr id="23567" name="Grouper 147"/>
          <p:cNvGrpSpPr>
            <a:grpSpLocks/>
          </p:cNvGrpSpPr>
          <p:nvPr/>
        </p:nvGrpSpPr>
        <p:grpSpPr bwMode="auto">
          <a:xfrm>
            <a:off x="3898900" y="5006975"/>
            <a:ext cx="1041400" cy="474663"/>
            <a:chOff x="3472792" y="4505765"/>
            <a:chExt cx="1045603" cy="474398"/>
          </a:xfrm>
        </p:grpSpPr>
        <p:grpSp>
          <p:nvGrpSpPr>
            <p:cNvPr id="23710" name="Grouper 136"/>
            <p:cNvGrpSpPr>
              <a:grpSpLocks/>
            </p:cNvGrpSpPr>
            <p:nvPr/>
          </p:nvGrpSpPr>
          <p:grpSpPr bwMode="auto">
            <a:xfrm>
              <a:off x="3472792" y="4514585"/>
              <a:ext cx="466513" cy="144000"/>
              <a:chOff x="2604856" y="3600275"/>
              <a:chExt cx="466513" cy="144000"/>
            </a:xfrm>
          </p:grpSpPr>
          <p:sp>
            <p:nvSpPr>
              <p:cNvPr id="115" name="Ellipse 114"/>
              <p:cNvSpPr>
                <a:spLocks noChangeAspect="1"/>
              </p:cNvSpPr>
              <p:nvPr/>
            </p:nvSpPr>
            <p:spPr>
              <a:xfrm>
                <a:off x="2604856" y="3600975"/>
                <a:ext cx="143452" cy="142796"/>
              </a:xfrm>
              <a:prstGeom prst="ellipse">
                <a:avLst/>
              </a:prstGeom>
              <a:solidFill>
                <a:srgbClr val="E78E23"/>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6" name="Forme libre 115"/>
              <p:cNvSpPr/>
              <p:nvPr/>
            </p:nvSpPr>
            <p:spPr>
              <a:xfrm>
                <a:off x="2756278" y="3600975"/>
                <a:ext cx="315593" cy="120583"/>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ALLSH</a:t>
                </a:r>
              </a:p>
            </p:txBody>
          </p:sp>
        </p:grpSp>
        <p:grpSp>
          <p:nvGrpSpPr>
            <p:cNvPr id="23711" name="Grouper 137"/>
            <p:cNvGrpSpPr>
              <a:grpSpLocks/>
            </p:cNvGrpSpPr>
            <p:nvPr/>
          </p:nvGrpSpPr>
          <p:grpSpPr bwMode="auto">
            <a:xfrm>
              <a:off x="3472793" y="4675374"/>
              <a:ext cx="466512" cy="144000"/>
              <a:chOff x="2604857" y="3743952"/>
              <a:chExt cx="466512" cy="144000"/>
            </a:xfrm>
          </p:grpSpPr>
          <p:sp>
            <p:nvSpPr>
              <p:cNvPr id="117" name="Ellipse 116"/>
              <p:cNvSpPr>
                <a:spLocks noChangeAspect="1"/>
              </p:cNvSpPr>
              <p:nvPr/>
            </p:nvSpPr>
            <p:spPr>
              <a:xfrm>
                <a:off x="2604856" y="3744111"/>
                <a:ext cx="143452" cy="144382"/>
              </a:xfrm>
              <a:prstGeom prst="ellipse">
                <a:avLst/>
              </a:prstGeom>
              <a:solidFill>
                <a:srgbClr val="195D8A"/>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8" name="Forme libre 117"/>
              <p:cNvSpPr/>
              <p:nvPr/>
            </p:nvSpPr>
            <p:spPr>
              <a:xfrm>
                <a:off x="2756278" y="3744111"/>
                <a:ext cx="315593" cy="122169"/>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FS</a:t>
                </a:r>
              </a:p>
            </p:txBody>
          </p:sp>
        </p:grpSp>
        <p:grpSp>
          <p:nvGrpSpPr>
            <p:cNvPr id="23712" name="Grouper 138"/>
            <p:cNvGrpSpPr>
              <a:grpSpLocks/>
            </p:cNvGrpSpPr>
            <p:nvPr/>
          </p:nvGrpSpPr>
          <p:grpSpPr bwMode="auto">
            <a:xfrm>
              <a:off x="3472792" y="4836163"/>
              <a:ext cx="466513" cy="144000"/>
              <a:chOff x="2604856" y="3887628"/>
              <a:chExt cx="466513" cy="144000"/>
            </a:xfrm>
          </p:grpSpPr>
          <p:sp>
            <p:nvSpPr>
              <p:cNvPr id="119" name="Ellipse 118"/>
              <p:cNvSpPr>
                <a:spLocks noChangeAspect="1"/>
              </p:cNvSpPr>
              <p:nvPr/>
            </p:nvSpPr>
            <p:spPr>
              <a:xfrm>
                <a:off x="2604856" y="3887245"/>
                <a:ext cx="143452" cy="144383"/>
              </a:xfrm>
              <a:prstGeom prst="ellipse">
                <a:avLst/>
              </a:prstGeom>
              <a:solidFill>
                <a:srgbClr val="C91C35"/>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0" name="Forme libre 119"/>
              <p:cNvSpPr/>
              <p:nvPr/>
            </p:nvSpPr>
            <p:spPr>
              <a:xfrm>
                <a:off x="2756278" y="3887245"/>
                <a:ext cx="315593" cy="122170"/>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FEG</a:t>
                </a:r>
              </a:p>
            </p:txBody>
          </p:sp>
        </p:grpSp>
        <p:grpSp>
          <p:nvGrpSpPr>
            <p:cNvPr id="23713" name="Grouper 139"/>
            <p:cNvGrpSpPr>
              <a:grpSpLocks/>
            </p:cNvGrpSpPr>
            <p:nvPr/>
          </p:nvGrpSpPr>
          <p:grpSpPr bwMode="auto">
            <a:xfrm>
              <a:off x="4051883" y="4505765"/>
              <a:ext cx="466512" cy="142906"/>
              <a:chOff x="3183947" y="3540117"/>
              <a:chExt cx="466512" cy="142906"/>
            </a:xfrm>
          </p:grpSpPr>
          <p:sp>
            <p:nvSpPr>
              <p:cNvPr id="121" name="Ellipse 120"/>
              <p:cNvSpPr>
                <a:spLocks noChangeAspect="1"/>
              </p:cNvSpPr>
              <p:nvPr/>
            </p:nvSpPr>
            <p:spPr>
              <a:xfrm>
                <a:off x="3183445" y="3540117"/>
                <a:ext cx="143452" cy="142795"/>
              </a:xfrm>
              <a:prstGeom prst="ellipse">
                <a:avLst/>
              </a:prstGeom>
              <a:solidFill>
                <a:srgbClr val="C91C35"/>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2" name="Forme libre 121"/>
              <p:cNvSpPr/>
              <p:nvPr/>
            </p:nvSpPr>
            <p:spPr>
              <a:xfrm>
                <a:off x="3334866" y="3540117"/>
                <a:ext cx="315593" cy="120582"/>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FDSP</a:t>
                </a:r>
              </a:p>
            </p:txBody>
          </p:sp>
        </p:grpSp>
        <p:grpSp>
          <p:nvGrpSpPr>
            <p:cNvPr id="23714" name="Grouper 140"/>
            <p:cNvGrpSpPr>
              <a:grpSpLocks/>
            </p:cNvGrpSpPr>
            <p:nvPr/>
          </p:nvGrpSpPr>
          <p:grpSpPr bwMode="auto">
            <a:xfrm>
              <a:off x="4051883" y="4666137"/>
              <a:ext cx="466512" cy="144494"/>
              <a:chOff x="3183947" y="3683377"/>
              <a:chExt cx="466512" cy="144494"/>
            </a:xfrm>
          </p:grpSpPr>
          <p:sp>
            <p:nvSpPr>
              <p:cNvPr id="123" name="Ellipse 122"/>
              <p:cNvSpPr>
                <a:spLocks noChangeAspect="1"/>
              </p:cNvSpPr>
              <p:nvPr/>
            </p:nvSpPr>
            <p:spPr>
              <a:xfrm>
                <a:off x="3183445" y="3683253"/>
                <a:ext cx="143452" cy="144381"/>
              </a:xfrm>
              <a:prstGeom prst="ellipse">
                <a:avLst/>
              </a:prstGeom>
              <a:solidFill>
                <a:srgbClr val="C91C35"/>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4" name="Forme libre 123"/>
              <p:cNvSpPr/>
              <p:nvPr/>
            </p:nvSpPr>
            <p:spPr>
              <a:xfrm>
                <a:off x="3334866" y="3683253"/>
                <a:ext cx="315593" cy="122169"/>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IMPGT</a:t>
                </a:r>
              </a:p>
            </p:txBody>
          </p:sp>
        </p:grpSp>
        <p:grpSp>
          <p:nvGrpSpPr>
            <p:cNvPr id="23715" name="Grouper 141"/>
            <p:cNvGrpSpPr>
              <a:grpSpLocks/>
            </p:cNvGrpSpPr>
            <p:nvPr/>
          </p:nvGrpSpPr>
          <p:grpSpPr bwMode="auto">
            <a:xfrm>
              <a:off x="4051883" y="4826509"/>
              <a:ext cx="466512" cy="144495"/>
              <a:chOff x="3183947" y="3826638"/>
              <a:chExt cx="466512" cy="144495"/>
            </a:xfrm>
          </p:grpSpPr>
          <p:sp>
            <p:nvSpPr>
              <p:cNvPr id="125" name="Ellipse 124"/>
              <p:cNvSpPr>
                <a:spLocks noChangeAspect="1"/>
              </p:cNvSpPr>
              <p:nvPr/>
            </p:nvSpPr>
            <p:spPr>
              <a:xfrm>
                <a:off x="3183445" y="3826390"/>
                <a:ext cx="143452" cy="144382"/>
              </a:xfrm>
              <a:prstGeom prst="ellipse">
                <a:avLst/>
              </a:prstGeom>
              <a:solidFill>
                <a:srgbClr val="79386A"/>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6" name="Forme libre 125"/>
              <p:cNvSpPr/>
              <p:nvPr/>
            </p:nvSpPr>
            <p:spPr>
              <a:xfrm>
                <a:off x="3334866" y="3826390"/>
                <a:ext cx="315593" cy="122170"/>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ESPE</a:t>
                </a:r>
              </a:p>
            </p:txBody>
          </p:sp>
        </p:grpSp>
      </p:grpSp>
      <p:cxnSp>
        <p:nvCxnSpPr>
          <p:cNvPr id="145" name="Connecteur droit 144"/>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grpSp>
        <p:nvGrpSpPr>
          <p:cNvPr id="23569" name="Grouper 64"/>
          <p:cNvGrpSpPr>
            <a:grpSpLocks/>
          </p:cNvGrpSpPr>
          <p:nvPr/>
        </p:nvGrpSpPr>
        <p:grpSpPr bwMode="auto">
          <a:xfrm>
            <a:off x="7454672" y="1622425"/>
            <a:ext cx="1366786" cy="4486543"/>
            <a:chOff x="7641686" y="1334793"/>
            <a:chExt cx="1366230" cy="4487508"/>
          </a:xfrm>
        </p:grpSpPr>
        <p:grpSp>
          <p:nvGrpSpPr>
            <p:cNvPr id="23642" name="Grouper 10"/>
            <p:cNvGrpSpPr>
              <a:grpSpLocks/>
            </p:cNvGrpSpPr>
            <p:nvPr/>
          </p:nvGrpSpPr>
          <p:grpSpPr bwMode="auto">
            <a:xfrm>
              <a:off x="7641686" y="5462850"/>
              <a:ext cx="1366230" cy="359451"/>
              <a:chOff x="1417368" y="2337423"/>
              <a:chExt cx="1366230" cy="359451"/>
            </a:xfrm>
          </p:grpSpPr>
          <p:grpSp>
            <p:nvGrpSpPr>
              <p:cNvPr id="23706" name="Grouper 84"/>
              <p:cNvGrpSpPr>
                <a:grpSpLocks/>
              </p:cNvGrpSpPr>
              <p:nvPr/>
            </p:nvGrpSpPr>
            <p:grpSpPr bwMode="auto">
              <a:xfrm>
                <a:off x="1476312" y="2553968"/>
                <a:ext cx="474681" cy="142906"/>
                <a:chOff x="3322299" y="5091150"/>
                <a:chExt cx="474384" cy="143855"/>
              </a:xfrm>
            </p:grpSpPr>
            <p:sp>
              <p:nvSpPr>
                <p:cNvPr id="211" name="Ellipse 210"/>
                <p:cNvSpPr>
                  <a:spLocks noChangeAspect="1"/>
                </p:cNvSpPr>
                <p:nvPr/>
              </p:nvSpPr>
              <p:spPr bwMode="auto">
                <a:xfrm>
                  <a:off x="3322299" y="5091150"/>
                  <a:ext cx="142728" cy="143855"/>
                </a:xfrm>
                <a:prstGeom prst="ellipse">
                  <a:avLst/>
                </a:prstGeom>
                <a:solidFill>
                  <a:srgbClr val="009E94"/>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2" name="Forme libre 211"/>
                <p:cNvSpPr/>
                <p:nvPr/>
              </p:nvSpPr>
              <p:spPr bwMode="auto">
                <a:xfrm>
                  <a:off x="3482682" y="5103326"/>
                  <a:ext cx="314001" cy="121477"/>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IUT</a:t>
                  </a:r>
                </a:p>
              </p:txBody>
            </p:sp>
          </p:grpSp>
          <p:sp>
            <p:nvSpPr>
              <p:cNvPr id="209" name="Forme libre 208"/>
              <p:cNvSpPr/>
              <p:nvPr/>
            </p:nvSpPr>
            <p:spPr bwMode="auto">
              <a:xfrm>
                <a:off x="1417368" y="2337423"/>
                <a:ext cx="1366230" cy="161925"/>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rgbClr val="313E56"/>
                    </a:solidFill>
                    <a:latin typeface="Arial"/>
                    <a:cs typeface="Arial"/>
                  </a:rPr>
                  <a:t>Salon-de-Provence</a:t>
                </a:r>
              </a:p>
            </p:txBody>
          </p:sp>
        </p:grpSp>
        <p:grpSp>
          <p:nvGrpSpPr>
            <p:cNvPr id="23643" name="Grouper 2"/>
            <p:cNvGrpSpPr>
              <a:grpSpLocks/>
            </p:cNvGrpSpPr>
            <p:nvPr/>
          </p:nvGrpSpPr>
          <p:grpSpPr bwMode="auto">
            <a:xfrm>
              <a:off x="7670529" y="1334793"/>
              <a:ext cx="796206" cy="1005409"/>
              <a:chOff x="773833" y="2711505"/>
              <a:chExt cx="796206" cy="1005409"/>
            </a:xfrm>
          </p:grpSpPr>
          <p:grpSp>
            <p:nvGrpSpPr>
              <p:cNvPr id="23689" name="Grouper 1"/>
              <p:cNvGrpSpPr>
                <a:grpSpLocks/>
              </p:cNvGrpSpPr>
              <p:nvPr/>
            </p:nvGrpSpPr>
            <p:grpSpPr bwMode="auto">
              <a:xfrm>
                <a:off x="784227" y="2929514"/>
                <a:ext cx="785812" cy="787400"/>
                <a:chOff x="3169676" y="4768057"/>
                <a:chExt cx="786101" cy="786986"/>
              </a:xfrm>
            </p:grpSpPr>
            <p:grpSp>
              <p:nvGrpSpPr>
                <p:cNvPr id="23691" name="Grouper 136"/>
                <p:cNvGrpSpPr>
                  <a:grpSpLocks/>
                </p:cNvGrpSpPr>
                <p:nvPr/>
              </p:nvGrpSpPr>
              <p:grpSpPr bwMode="auto">
                <a:xfrm>
                  <a:off x="3169677" y="4768057"/>
                  <a:ext cx="465307" cy="144386"/>
                  <a:chOff x="2604857" y="3600273"/>
                  <a:chExt cx="466682" cy="144417"/>
                </a:xfrm>
              </p:grpSpPr>
              <p:sp>
                <p:nvSpPr>
                  <p:cNvPr id="141" name="Ellipse 140"/>
                  <p:cNvSpPr>
                    <a:spLocks noChangeAspect="1"/>
                  </p:cNvSpPr>
                  <p:nvPr/>
                </p:nvSpPr>
                <p:spPr>
                  <a:xfrm>
                    <a:off x="2605521" y="3599799"/>
                    <a:ext cx="143292" cy="144448"/>
                  </a:xfrm>
                  <a:prstGeom prst="ellipse">
                    <a:avLst/>
                  </a:prstGeom>
                  <a:solidFill>
                    <a:srgbClr val="E78E23"/>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2" name="Forme libre 141"/>
                  <p:cNvSpPr/>
                  <p:nvPr/>
                </p:nvSpPr>
                <p:spPr>
                  <a:xfrm>
                    <a:off x="2756773" y="3599799"/>
                    <a:ext cx="315242" cy="122225"/>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ALLSH</a:t>
                    </a:r>
                  </a:p>
                </p:txBody>
              </p:sp>
            </p:grpSp>
            <p:grpSp>
              <p:nvGrpSpPr>
                <p:cNvPr id="23692" name="Grouper 137"/>
                <p:cNvGrpSpPr>
                  <a:grpSpLocks/>
                </p:cNvGrpSpPr>
                <p:nvPr/>
              </p:nvGrpSpPr>
              <p:grpSpPr bwMode="auto">
                <a:xfrm>
                  <a:off x="3169680" y="4928306"/>
                  <a:ext cx="465304" cy="144387"/>
                  <a:chOff x="2604860" y="3743447"/>
                  <a:chExt cx="466679" cy="144418"/>
                </a:xfrm>
              </p:grpSpPr>
              <p:sp>
                <p:nvSpPr>
                  <p:cNvPr id="139" name="Ellipse 138"/>
                  <p:cNvSpPr>
                    <a:spLocks noChangeAspect="1"/>
                  </p:cNvSpPr>
                  <p:nvPr/>
                </p:nvSpPr>
                <p:spPr>
                  <a:xfrm>
                    <a:off x="2605521" y="3743011"/>
                    <a:ext cx="143292" cy="144449"/>
                  </a:xfrm>
                  <a:prstGeom prst="ellipse">
                    <a:avLst/>
                  </a:prstGeom>
                  <a:solidFill>
                    <a:srgbClr val="C91C35"/>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0" name="Forme libre 139"/>
                  <p:cNvSpPr/>
                  <p:nvPr/>
                </p:nvSpPr>
                <p:spPr>
                  <a:xfrm>
                    <a:off x="2756773" y="3743011"/>
                    <a:ext cx="315242" cy="122226"/>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FDSP</a:t>
                    </a:r>
                  </a:p>
                </p:txBody>
              </p:sp>
            </p:grpSp>
            <p:grpSp>
              <p:nvGrpSpPr>
                <p:cNvPr id="23693" name="Grouper 138"/>
                <p:cNvGrpSpPr>
                  <a:grpSpLocks/>
                </p:cNvGrpSpPr>
                <p:nvPr/>
              </p:nvGrpSpPr>
              <p:grpSpPr bwMode="auto">
                <a:xfrm>
                  <a:off x="3169677" y="5090143"/>
                  <a:ext cx="465307" cy="142807"/>
                  <a:chOff x="2604857" y="3888213"/>
                  <a:chExt cx="466682" cy="142838"/>
                </a:xfrm>
              </p:grpSpPr>
              <p:sp>
                <p:nvSpPr>
                  <p:cNvPr id="137" name="Ellipse 136"/>
                  <p:cNvSpPr>
                    <a:spLocks noChangeAspect="1"/>
                  </p:cNvSpPr>
                  <p:nvPr/>
                </p:nvSpPr>
                <p:spPr>
                  <a:xfrm>
                    <a:off x="2605521" y="3887815"/>
                    <a:ext cx="143292" cy="142862"/>
                  </a:xfrm>
                  <a:prstGeom prst="ellipse">
                    <a:avLst/>
                  </a:prstGeom>
                  <a:solidFill>
                    <a:srgbClr val="C91C35"/>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8" name="Forme libre 137"/>
                  <p:cNvSpPr/>
                  <p:nvPr/>
                </p:nvSpPr>
                <p:spPr>
                  <a:xfrm>
                    <a:off x="2756773" y="3887815"/>
                    <a:ext cx="315242" cy="120639"/>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FEG</a:t>
                    </a:r>
                  </a:p>
                </p:txBody>
              </p:sp>
            </p:grpSp>
            <p:grpSp>
              <p:nvGrpSpPr>
                <p:cNvPr id="23694" name="Grouper 139"/>
                <p:cNvGrpSpPr>
                  <a:grpSpLocks/>
                </p:cNvGrpSpPr>
                <p:nvPr/>
              </p:nvGrpSpPr>
              <p:grpSpPr bwMode="auto">
                <a:xfrm>
                  <a:off x="3169676" y="5250403"/>
                  <a:ext cx="786101" cy="142800"/>
                  <a:chOff x="2604856" y="4031387"/>
                  <a:chExt cx="788424" cy="142831"/>
                </a:xfrm>
              </p:grpSpPr>
              <p:sp>
                <p:nvSpPr>
                  <p:cNvPr id="135" name="Ellipse 134"/>
                  <p:cNvSpPr>
                    <a:spLocks noChangeAspect="1"/>
                  </p:cNvSpPr>
                  <p:nvPr/>
                </p:nvSpPr>
                <p:spPr>
                  <a:xfrm>
                    <a:off x="2605521" y="4031017"/>
                    <a:ext cx="143292" cy="142862"/>
                  </a:xfrm>
                  <a:prstGeom prst="ellipse">
                    <a:avLst/>
                  </a:prstGeom>
                  <a:solidFill>
                    <a:srgbClr val="195D8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6" name="Forme libre 135"/>
                  <p:cNvSpPr/>
                  <p:nvPr/>
                </p:nvSpPr>
                <p:spPr>
                  <a:xfrm>
                    <a:off x="2756773" y="4031017"/>
                    <a:ext cx="636851" cy="120639"/>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OSU - Pythéas</a:t>
                    </a:r>
                  </a:p>
                </p:txBody>
              </p:sp>
            </p:grpSp>
            <p:grpSp>
              <p:nvGrpSpPr>
                <p:cNvPr id="23695" name="Grouper 140"/>
                <p:cNvGrpSpPr>
                  <a:grpSpLocks/>
                </p:cNvGrpSpPr>
                <p:nvPr/>
              </p:nvGrpSpPr>
              <p:grpSpPr bwMode="auto">
                <a:xfrm>
                  <a:off x="3169676" y="5410656"/>
                  <a:ext cx="465308" cy="144387"/>
                  <a:chOff x="2604856" y="4174560"/>
                  <a:chExt cx="466683" cy="144418"/>
                </a:xfrm>
              </p:grpSpPr>
              <p:sp>
                <p:nvSpPr>
                  <p:cNvPr id="133" name="Ellipse 132"/>
                  <p:cNvSpPr>
                    <a:spLocks noChangeAspect="1"/>
                  </p:cNvSpPr>
                  <p:nvPr/>
                </p:nvSpPr>
                <p:spPr>
                  <a:xfrm>
                    <a:off x="2605521" y="4174224"/>
                    <a:ext cx="143292" cy="144449"/>
                  </a:xfrm>
                  <a:prstGeom prst="ellipse">
                    <a:avLst/>
                  </a:prstGeom>
                  <a:solidFill>
                    <a:srgbClr val="009E94"/>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4" name="Forme libre 133"/>
                  <p:cNvSpPr/>
                  <p:nvPr/>
                </p:nvSpPr>
                <p:spPr>
                  <a:xfrm>
                    <a:off x="2756773" y="4174224"/>
                    <a:ext cx="315242" cy="122226"/>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IUT</a:t>
                    </a:r>
                  </a:p>
                </p:txBody>
              </p:sp>
            </p:grpSp>
          </p:grpSp>
          <p:sp>
            <p:nvSpPr>
              <p:cNvPr id="143" name="Forme libre 142"/>
              <p:cNvSpPr/>
              <p:nvPr/>
            </p:nvSpPr>
            <p:spPr bwMode="auto">
              <a:xfrm>
                <a:off x="773833" y="2711505"/>
                <a:ext cx="475529" cy="177690"/>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rgbClr val="313E56"/>
                    </a:solidFill>
                    <a:latin typeface="Arial"/>
                    <a:cs typeface="Arial"/>
                  </a:rPr>
                  <a:t>Arles</a:t>
                </a:r>
              </a:p>
            </p:txBody>
          </p:sp>
        </p:grpSp>
        <p:grpSp>
          <p:nvGrpSpPr>
            <p:cNvPr id="23644" name="Grouper 9"/>
            <p:cNvGrpSpPr>
              <a:grpSpLocks/>
            </p:cNvGrpSpPr>
            <p:nvPr/>
          </p:nvGrpSpPr>
          <p:grpSpPr bwMode="auto">
            <a:xfrm>
              <a:off x="7670529" y="4224079"/>
              <a:ext cx="480535" cy="669606"/>
              <a:chOff x="3168079" y="1623537"/>
              <a:chExt cx="480535" cy="669606"/>
            </a:xfrm>
          </p:grpSpPr>
          <p:grpSp>
            <p:nvGrpSpPr>
              <p:cNvPr id="23678" name="Grouper 9"/>
              <p:cNvGrpSpPr>
                <a:grpSpLocks/>
              </p:cNvGrpSpPr>
              <p:nvPr/>
            </p:nvGrpSpPr>
            <p:grpSpPr bwMode="auto">
              <a:xfrm>
                <a:off x="3183482" y="1828006"/>
                <a:ext cx="465132" cy="465137"/>
                <a:chOff x="6643037" y="2892546"/>
                <a:chExt cx="465140" cy="464730"/>
              </a:xfrm>
            </p:grpSpPr>
            <p:grpSp>
              <p:nvGrpSpPr>
                <p:cNvPr id="23680" name="Grouper 138"/>
                <p:cNvGrpSpPr>
                  <a:grpSpLocks/>
                </p:cNvGrpSpPr>
                <p:nvPr/>
              </p:nvGrpSpPr>
              <p:grpSpPr bwMode="auto">
                <a:xfrm>
                  <a:off x="6643037" y="2892546"/>
                  <a:ext cx="465140" cy="142876"/>
                  <a:chOff x="2604854" y="3888383"/>
                  <a:chExt cx="466515" cy="142907"/>
                </a:xfrm>
              </p:grpSpPr>
              <p:sp>
                <p:nvSpPr>
                  <p:cNvPr id="179" name="Ellipse 178"/>
                  <p:cNvSpPr>
                    <a:spLocks noChangeAspect="1"/>
                  </p:cNvSpPr>
                  <p:nvPr/>
                </p:nvSpPr>
                <p:spPr>
                  <a:xfrm>
                    <a:off x="2605269" y="3909958"/>
                    <a:ext cx="143241" cy="142812"/>
                  </a:xfrm>
                  <a:prstGeom prst="ellipse">
                    <a:avLst/>
                  </a:prstGeom>
                  <a:solidFill>
                    <a:srgbClr val="C91C35"/>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0" name="Forme libre 179"/>
                  <p:cNvSpPr/>
                  <p:nvPr/>
                </p:nvSpPr>
                <p:spPr>
                  <a:xfrm>
                    <a:off x="2756469" y="3909958"/>
                    <a:ext cx="315131" cy="120597"/>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FEG</a:t>
                    </a:r>
                  </a:p>
                </p:txBody>
              </p:sp>
            </p:grpSp>
            <p:grpSp>
              <p:nvGrpSpPr>
                <p:cNvPr id="23681" name="Grouper 139"/>
                <p:cNvGrpSpPr>
                  <a:grpSpLocks/>
                </p:cNvGrpSpPr>
                <p:nvPr/>
              </p:nvGrpSpPr>
              <p:grpSpPr bwMode="auto">
                <a:xfrm>
                  <a:off x="6643039" y="3052890"/>
                  <a:ext cx="465138" cy="142875"/>
                  <a:chOff x="2604856" y="4031641"/>
                  <a:chExt cx="466513" cy="142906"/>
                </a:xfrm>
              </p:grpSpPr>
              <p:sp>
                <p:nvSpPr>
                  <p:cNvPr id="177" name="Ellipse 176"/>
                  <p:cNvSpPr>
                    <a:spLocks noChangeAspect="1"/>
                  </p:cNvSpPr>
                  <p:nvPr/>
                </p:nvSpPr>
                <p:spPr>
                  <a:xfrm>
                    <a:off x="2605269" y="4053105"/>
                    <a:ext cx="143241" cy="122183"/>
                  </a:xfrm>
                  <a:prstGeom prst="ellipse">
                    <a:avLst/>
                  </a:prstGeom>
                  <a:solidFill>
                    <a:srgbClr val="195D8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8" name="Forme libre 177"/>
                  <p:cNvSpPr/>
                  <p:nvPr/>
                </p:nvSpPr>
                <p:spPr>
                  <a:xfrm>
                    <a:off x="2756469" y="4053105"/>
                    <a:ext cx="315131" cy="99968"/>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FSS</a:t>
                    </a:r>
                  </a:p>
                </p:txBody>
              </p:sp>
            </p:grpSp>
            <p:grpSp>
              <p:nvGrpSpPr>
                <p:cNvPr id="23682" name="Grouper 140"/>
                <p:cNvGrpSpPr>
                  <a:grpSpLocks/>
                </p:cNvGrpSpPr>
                <p:nvPr/>
              </p:nvGrpSpPr>
              <p:grpSpPr bwMode="auto">
                <a:xfrm>
                  <a:off x="6643039" y="3213307"/>
                  <a:ext cx="465138" cy="143969"/>
                  <a:chOff x="2604856" y="4174981"/>
                  <a:chExt cx="466513" cy="144000"/>
                </a:xfrm>
              </p:grpSpPr>
              <p:sp>
                <p:nvSpPr>
                  <p:cNvPr id="152" name="Ellipse 151"/>
                  <p:cNvSpPr>
                    <a:spLocks noChangeAspect="1"/>
                  </p:cNvSpPr>
                  <p:nvPr/>
                </p:nvSpPr>
                <p:spPr>
                  <a:xfrm>
                    <a:off x="2605269" y="4175631"/>
                    <a:ext cx="143241" cy="142812"/>
                  </a:xfrm>
                  <a:prstGeom prst="ellipse">
                    <a:avLst/>
                  </a:prstGeom>
                  <a:solidFill>
                    <a:srgbClr val="009E94"/>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6" name="Forme libre 175"/>
                  <p:cNvSpPr/>
                  <p:nvPr/>
                </p:nvSpPr>
                <p:spPr>
                  <a:xfrm>
                    <a:off x="2756469" y="4175631"/>
                    <a:ext cx="315131" cy="120596"/>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IUT</a:t>
                    </a:r>
                  </a:p>
                </p:txBody>
              </p:sp>
            </p:grpSp>
          </p:grpSp>
          <p:sp>
            <p:nvSpPr>
              <p:cNvPr id="148" name="Forme libre 147"/>
              <p:cNvSpPr/>
              <p:nvPr/>
            </p:nvSpPr>
            <p:spPr bwMode="auto">
              <a:xfrm>
                <a:off x="3168079" y="1623537"/>
                <a:ext cx="351134" cy="177752"/>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rgbClr val="313E56"/>
                    </a:solidFill>
                    <a:latin typeface="Arial"/>
                    <a:cs typeface="Arial"/>
                  </a:rPr>
                  <a:t>Gap</a:t>
                </a:r>
              </a:p>
            </p:txBody>
          </p:sp>
        </p:grpSp>
        <p:grpSp>
          <p:nvGrpSpPr>
            <p:cNvPr id="23645" name="Grouper 8"/>
            <p:cNvGrpSpPr>
              <a:grpSpLocks/>
            </p:cNvGrpSpPr>
            <p:nvPr/>
          </p:nvGrpSpPr>
          <p:grpSpPr bwMode="auto">
            <a:xfrm>
              <a:off x="7670529" y="3584961"/>
              <a:ext cx="1142285" cy="523894"/>
              <a:chOff x="3375023" y="2189437"/>
              <a:chExt cx="1142285" cy="523894"/>
            </a:xfrm>
          </p:grpSpPr>
          <p:grpSp>
            <p:nvGrpSpPr>
              <p:cNvPr id="23670" name="Grouper 74"/>
              <p:cNvGrpSpPr>
                <a:grpSpLocks/>
              </p:cNvGrpSpPr>
              <p:nvPr/>
            </p:nvGrpSpPr>
            <p:grpSpPr bwMode="auto">
              <a:xfrm>
                <a:off x="3383850" y="2408531"/>
                <a:ext cx="464949" cy="304800"/>
                <a:chOff x="6643038" y="3052890"/>
                <a:chExt cx="465139" cy="304386"/>
              </a:xfrm>
            </p:grpSpPr>
            <p:grpSp>
              <p:nvGrpSpPr>
                <p:cNvPr id="23672" name="Grouper 139"/>
                <p:cNvGrpSpPr>
                  <a:grpSpLocks/>
                </p:cNvGrpSpPr>
                <p:nvPr/>
              </p:nvGrpSpPr>
              <p:grpSpPr bwMode="auto">
                <a:xfrm>
                  <a:off x="6643038" y="3052890"/>
                  <a:ext cx="465139" cy="142875"/>
                  <a:chOff x="2604855" y="4031641"/>
                  <a:chExt cx="466514" cy="142906"/>
                </a:xfrm>
              </p:grpSpPr>
              <p:sp>
                <p:nvSpPr>
                  <p:cNvPr id="198" name="Ellipse 197"/>
                  <p:cNvSpPr>
                    <a:spLocks noChangeAspect="1"/>
                  </p:cNvSpPr>
                  <p:nvPr/>
                </p:nvSpPr>
                <p:spPr>
                  <a:xfrm>
                    <a:off x="2605499" y="4031473"/>
                    <a:ext cx="143298" cy="142743"/>
                  </a:xfrm>
                  <a:prstGeom prst="ellipse">
                    <a:avLst/>
                  </a:prstGeom>
                  <a:solidFill>
                    <a:srgbClr val="79386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9" name="Forme libre 198"/>
                  <p:cNvSpPr/>
                  <p:nvPr/>
                </p:nvSpPr>
                <p:spPr>
                  <a:xfrm>
                    <a:off x="2756758" y="4031473"/>
                    <a:ext cx="315255" cy="120539"/>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ESPE</a:t>
                    </a:r>
                  </a:p>
                </p:txBody>
              </p:sp>
            </p:grpSp>
            <p:grpSp>
              <p:nvGrpSpPr>
                <p:cNvPr id="23673" name="Grouper 140"/>
                <p:cNvGrpSpPr>
                  <a:grpSpLocks/>
                </p:cNvGrpSpPr>
                <p:nvPr/>
              </p:nvGrpSpPr>
              <p:grpSpPr bwMode="auto">
                <a:xfrm>
                  <a:off x="6643039" y="3213307"/>
                  <a:ext cx="465138" cy="143969"/>
                  <a:chOff x="2604856" y="4174981"/>
                  <a:chExt cx="466513" cy="144000"/>
                </a:xfrm>
              </p:grpSpPr>
              <p:sp>
                <p:nvSpPr>
                  <p:cNvPr id="196" name="Ellipse 195"/>
                  <p:cNvSpPr>
                    <a:spLocks noChangeAspect="1"/>
                  </p:cNvSpPr>
                  <p:nvPr/>
                </p:nvSpPr>
                <p:spPr>
                  <a:xfrm>
                    <a:off x="2605499" y="4174550"/>
                    <a:ext cx="143298" cy="144329"/>
                  </a:xfrm>
                  <a:prstGeom prst="ellipse">
                    <a:avLst/>
                  </a:prstGeom>
                  <a:solidFill>
                    <a:srgbClr val="009E94"/>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7" name="Forme libre 196"/>
                  <p:cNvSpPr/>
                  <p:nvPr/>
                </p:nvSpPr>
                <p:spPr>
                  <a:xfrm>
                    <a:off x="2756758" y="4174550"/>
                    <a:ext cx="315255" cy="122124"/>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IUT</a:t>
                    </a:r>
                  </a:p>
                </p:txBody>
              </p:sp>
            </p:grpSp>
          </p:grpSp>
          <p:sp>
            <p:nvSpPr>
              <p:cNvPr id="183" name="Forme libre 182"/>
              <p:cNvSpPr/>
              <p:nvPr/>
            </p:nvSpPr>
            <p:spPr bwMode="auto">
              <a:xfrm>
                <a:off x="3375023" y="2189437"/>
                <a:ext cx="1142285" cy="177839"/>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rgbClr val="313E56"/>
                    </a:solidFill>
                    <a:latin typeface="Arial"/>
                    <a:cs typeface="Arial"/>
                  </a:rPr>
                  <a:t>Digne-les-Bains</a:t>
                </a:r>
              </a:p>
            </p:txBody>
          </p:sp>
        </p:grpSp>
        <p:grpSp>
          <p:nvGrpSpPr>
            <p:cNvPr id="23646" name="Grouper 6"/>
            <p:cNvGrpSpPr>
              <a:grpSpLocks/>
            </p:cNvGrpSpPr>
            <p:nvPr/>
          </p:nvGrpSpPr>
          <p:grpSpPr bwMode="auto">
            <a:xfrm>
              <a:off x="7670477" y="2455426"/>
              <a:ext cx="629102" cy="367725"/>
              <a:chOff x="1312411" y="2433222"/>
              <a:chExt cx="629102" cy="367725"/>
            </a:xfrm>
          </p:grpSpPr>
          <p:grpSp>
            <p:nvGrpSpPr>
              <p:cNvPr id="23666" name="Grouper 141"/>
              <p:cNvGrpSpPr>
                <a:grpSpLocks/>
              </p:cNvGrpSpPr>
              <p:nvPr/>
            </p:nvGrpSpPr>
            <p:grpSpPr bwMode="auto">
              <a:xfrm>
                <a:off x="1312411" y="2656484"/>
                <a:ext cx="465134" cy="144463"/>
                <a:chOff x="2604808" y="4318053"/>
                <a:chExt cx="466561" cy="145201"/>
              </a:xfrm>
            </p:grpSpPr>
            <p:sp>
              <p:nvSpPr>
                <p:cNvPr id="203" name="Ellipse 202"/>
                <p:cNvSpPr>
                  <a:spLocks noChangeAspect="1"/>
                </p:cNvSpPr>
                <p:nvPr/>
              </p:nvSpPr>
              <p:spPr>
                <a:xfrm>
                  <a:off x="2604808" y="4317469"/>
                  <a:ext cx="143255" cy="145232"/>
                </a:xfrm>
                <a:prstGeom prst="ellipse">
                  <a:avLst/>
                </a:prstGeom>
                <a:solidFill>
                  <a:srgbClr val="79386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4" name="Forme libre 203"/>
                <p:cNvSpPr/>
                <p:nvPr/>
              </p:nvSpPr>
              <p:spPr>
                <a:xfrm>
                  <a:off x="2756022" y="4317469"/>
                  <a:ext cx="315161" cy="122889"/>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ESPE</a:t>
                  </a:r>
                </a:p>
              </p:txBody>
            </p:sp>
          </p:grpSp>
          <p:sp>
            <p:nvSpPr>
              <p:cNvPr id="202" name="Forme libre 201"/>
              <p:cNvSpPr/>
              <p:nvPr/>
            </p:nvSpPr>
            <p:spPr bwMode="auto">
              <a:xfrm>
                <a:off x="1315988" y="2433222"/>
                <a:ext cx="625525" cy="198437"/>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rgbClr val="313E56"/>
                    </a:solidFill>
                    <a:latin typeface="Arial"/>
                    <a:cs typeface="Arial"/>
                  </a:rPr>
                  <a:t>Avignon</a:t>
                </a:r>
              </a:p>
            </p:txBody>
          </p:sp>
        </p:grpSp>
        <p:grpSp>
          <p:nvGrpSpPr>
            <p:cNvPr id="23648" name="Grouper 5"/>
            <p:cNvGrpSpPr>
              <a:grpSpLocks/>
            </p:cNvGrpSpPr>
            <p:nvPr/>
          </p:nvGrpSpPr>
          <p:grpSpPr bwMode="auto">
            <a:xfrm>
              <a:off x="7670529" y="2937778"/>
              <a:ext cx="711744" cy="531959"/>
              <a:chOff x="1300005" y="3338366"/>
              <a:chExt cx="711744" cy="531959"/>
            </a:xfrm>
          </p:grpSpPr>
          <p:grpSp>
            <p:nvGrpSpPr>
              <p:cNvPr id="23654" name="Grouper 87"/>
              <p:cNvGrpSpPr>
                <a:grpSpLocks/>
              </p:cNvGrpSpPr>
              <p:nvPr/>
            </p:nvGrpSpPr>
            <p:grpSpPr bwMode="auto">
              <a:xfrm>
                <a:off x="1300005" y="3544884"/>
                <a:ext cx="654121" cy="325441"/>
                <a:chOff x="6643037" y="3052887"/>
                <a:chExt cx="654395" cy="324443"/>
              </a:xfrm>
            </p:grpSpPr>
            <p:grpSp>
              <p:nvGrpSpPr>
                <p:cNvPr id="23656" name="Grouper 139"/>
                <p:cNvGrpSpPr>
                  <a:grpSpLocks/>
                </p:cNvGrpSpPr>
                <p:nvPr/>
              </p:nvGrpSpPr>
              <p:grpSpPr bwMode="auto">
                <a:xfrm>
                  <a:off x="6643111" y="3052887"/>
                  <a:ext cx="465333" cy="142440"/>
                  <a:chOff x="2604925" y="4031641"/>
                  <a:chExt cx="466708" cy="142471"/>
                </a:xfrm>
              </p:grpSpPr>
              <p:sp>
                <p:nvSpPr>
                  <p:cNvPr id="225" name="Ellipse 224"/>
                  <p:cNvSpPr>
                    <a:spLocks noChangeAspect="1"/>
                  </p:cNvSpPr>
                  <p:nvPr/>
                </p:nvSpPr>
                <p:spPr>
                  <a:xfrm>
                    <a:off x="2604799" y="4032275"/>
                    <a:ext cx="143299" cy="142499"/>
                  </a:xfrm>
                  <a:prstGeom prst="ellipse">
                    <a:avLst/>
                  </a:prstGeom>
                  <a:solidFill>
                    <a:srgbClr val="195D8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6" name="Forme libre 225"/>
                  <p:cNvSpPr/>
                  <p:nvPr/>
                </p:nvSpPr>
                <p:spPr>
                  <a:xfrm>
                    <a:off x="2756059" y="4032275"/>
                    <a:ext cx="337548" cy="120332"/>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FSS</a:t>
                    </a:r>
                  </a:p>
                </p:txBody>
              </p:sp>
            </p:grpSp>
            <p:grpSp>
              <p:nvGrpSpPr>
                <p:cNvPr id="23657" name="Grouper 140"/>
                <p:cNvGrpSpPr>
                  <a:grpSpLocks/>
                </p:cNvGrpSpPr>
                <p:nvPr/>
              </p:nvGrpSpPr>
              <p:grpSpPr bwMode="auto">
                <a:xfrm>
                  <a:off x="6643037" y="3213236"/>
                  <a:ext cx="654395" cy="164094"/>
                  <a:chOff x="2604856" y="4174902"/>
                  <a:chExt cx="656330" cy="164129"/>
                </a:xfrm>
              </p:grpSpPr>
              <p:sp>
                <p:nvSpPr>
                  <p:cNvPr id="223" name="Ellipse 222"/>
                  <p:cNvSpPr>
                    <a:spLocks noChangeAspect="1"/>
                  </p:cNvSpPr>
                  <p:nvPr/>
                </p:nvSpPr>
                <p:spPr>
                  <a:xfrm>
                    <a:off x="2604804" y="4175068"/>
                    <a:ext cx="143299" cy="145665"/>
                  </a:xfrm>
                  <a:prstGeom prst="ellipse">
                    <a:avLst/>
                  </a:prstGeom>
                  <a:solidFill>
                    <a:srgbClr val="195D8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4" name="Forme libre 223"/>
                  <p:cNvSpPr/>
                  <p:nvPr/>
                </p:nvSpPr>
                <p:spPr>
                  <a:xfrm>
                    <a:off x="2756064" y="4175068"/>
                    <a:ext cx="527021" cy="164665"/>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FS (SATIS)</a:t>
                    </a:r>
                  </a:p>
                </p:txBody>
              </p:sp>
            </p:grpSp>
          </p:grpSp>
          <p:sp>
            <p:nvSpPr>
              <p:cNvPr id="220" name="Forme libre 219"/>
              <p:cNvSpPr/>
              <p:nvPr/>
            </p:nvSpPr>
            <p:spPr bwMode="auto">
              <a:xfrm>
                <a:off x="1300076" y="3338366"/>
                <a:ext cx="711673" cy="178143"/>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rgbClr val="313E56"/>
                    </a:solidFill>
                    <a:latin typeface="Arial"/>
                    <a:cs typeface="Arial"/>
                  </a:rPr>
                  <a:t>Aubagne</a:t>
                </a:r>
              </a:p>
            </p:txBody>
          </p:sp>
        </p:grpSp>
        <p:grpSp>
          <p:nvGrpSpPr>
            <p:cNvPr id="23649" name="Grouper 7"/>
            <p:cNvGrpSpPr>
              <a:grpSpLocks/>
            </p:cNvGrpSpPr>
            <p:nvPr/>
          </p:nvGrpSpPr>
          <p:grpSpPr bwMode="auto">
            <a:xfrm>
              <a:off x="7670529" y="5008909"/>
              <a:ext cx="741909" cy="348840"/>
              <a:chOff x="2441573" y="3972218"/>
              <a:chExt cx="741909" cy="348840"/>
            </a:xfrm>
          </p:grpSpPr>
          <p:grpSp>
            <p:nvGrpSpPr>
              <p:cNvPr id="23650" name="Grouper 4"/>
              <p:cNvGrpSpPr>
                <a:grpSpLocks/>
              </p:cNvGrpSpPr>
              <p:nvPr/>
            </p:nvGrpSpPr>
            <p:grpSpPr bwMode="auto">
              <a:xfrm>
                <a:off x="2475040" y="4176713"/>
                <a:ext cx="465277" cy="144345"/>
                <a:chOff x="3322073" y="5563395"/>
                <a:chExt cx="465138" cy="144462"/>
              </a:xfrm>
            </p:grpSpPr>
            <p:sp>
              <p:nvSpPr>
                <p:cNvPr id="230" name="Ellipse 229"/>
                <p:cNvSpPr>
                  <a:spLocks noChangeAspect="1"/>
                </p:cNvSpPr>
                <p:nvPr/>
              </p:nvSpPr>
              <p:spPr bwMode="auto">
                <a:xfrm>
                  <a:off x="3321878" y="5563881"/>
                  <a:ext cx="142774" cy="144610"/>
                </a:xfrm>
                <a:prstGeom prst="ellipse">
                  <a:avLst/>
                </a:prstGeom>
                <a:solidFill>
                  <a:srgbClr val="009E94"/>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1" name="Forme libre 230"/>
                <p:cNvSpPr/>
                <p:nvPr/>
              </p:nvSpPr>
              <p:spPr bwMode="auto">
                <a:xfrm>
                  <a:off x="3472584" y="5563881"/>
                  <a:ext cx="336313" cy="122362"/>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IUT</a:t>
                  </a:r>
                </a:p>
              </p:txBody>
            </p:sp>
          </p:grpSp>
          <p:sp>
            <p:nvSpPr>
              <p:cNvPr id="229" name="Forme libre 228"/>
              <p:cNvSpPr/>
              <p:nvPr/>
            </p:nvSpPr>
            <p:spPr bwMode="auto">
              <a:xfrm>
                <a:off x="2441573" y="3972218"/>
                <a:ext cx="741909" cy="155575"/>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rgbClr val="313E56"/>
                    </a:solidFill>
                    <a:latin typeface="Arial"/>
                    <a:cs typeface="Arial"/>
                  </a:rPr>
                  <a:t>La Ciotat</a:t>
                </a:r>
              </a:p>
            </p:txBody>
          </p:sp>
        </p:grpSp>
      </p:grpSp>
      <p:grpSp>
        <p:nvGrpSpPr>
          <p:cNvPr id="23570" name="Grouper 50"/>
          <p:cNvGrpSpPr>
            <a:grpSpLocks/>
          </p:cNvGrpSpPr>
          <p:nvPr/>
        </p:nvGrpSpPr>
        <p:grpSpPr bwMode="auto">
          <a:xfrm>
            <a:off x="276225" y="3978275"/>
            <a:ext cx="3197225" cy="460375"/>
            <a:chOff x="276171" y="3628050"/>
            <a:chExt cx="3197279" cy="459454"/>
          </a:xfrm>
        </p:grpSpPr>
        <p:grpSp>
          <p:nvGrpSpPr>
            <p:cNvPr id="23637" name="Grouper 37"/>
            <p:cNvGrpSpPr>
              <a:grpSpLocks/>
            </p:cNvGrpSpPr>
            <p:nvPr/>
          </p:nvGrpSpPr>
          <p:grpSpPr bwMode="auto">
            <a:xfrm>
              <a:off x="414101" y="3628050"/>
              <a:ext cx="3059349" cy="459454"/>
              <a:chOff x="414101" y="4139990"/>
              <a:chExt cx="3059349" cy="459454"/>
            </a:xfrm>
          </p:grpSpPr>
          <p:sp>
            <p:nvSpPr>
              <p:cNvPr id="206" name="Forme libre 205"/>
              <p:cNvSpPr/>
              <p:nvPr/>
            </p:nvSpPr>
            <p:spPr bwMode="auto">
              <a:xfrm>
                <a:off x="784179" y="4139990"/>
                <a:ext cx="2206663" cy="172692"/>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spAutoFit/>
              </a:bodyPr>
              <a:lstStyle/>
              <a:p>
                <a:pPr defTabSz="711200">
                  <a:lnSpc>
                    <a:spcPct val="90000"/>
                  </a:lnSpc>
                  <a:spcAft>
                    <a:spcPct val="35000"/>
                  </a:spcAft>
                  <a:defRPr/>
                </a:pPr>
                <a:r>
                  <a:rPr lang="fr-FR" sz="1100" dirty="0">
                    <a:solidFill>
                      <a:srgbClr val="C91C35"/>
                    </a:solidFill>
                    <a:latin typeface="Arial"/>
                    <a:cs typeface="Arial"/>
                  </a:rPr>
                  <a:t>Secteur droit et sciences politiques</a:t>
                </a:r>
              </a:p>
            </p:txBody>
          </p:sp>
          <p:sp>
            <p:nvSpPr>
              <p:cNvPr id="23641" name="ZoneTexte 256"/>
              <p:cNvSpPr txBox="1">
                <a:spLocks noChangeArrowheads="1"/>
              </p:cNvSpPr>
              <p:nvPr/>
            </p:nvSpPr>
            <p:spPr bwMode="auto">
              <a:xfrm>
                <a:off x="414101" y="4375789"/>
                <a:ext cx="3059349" cy="223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fr-FR" sz="800" dirty="0">
                    <a:cs typeface="Arial" charset="0"/>
                  </a:rPr>
                  <a:t>FDSP : Faculté de droit et de science politique</a:t>
                </a:r>
              </a:p>
              <a:p>
                <a:pPr>
                  <a:lnSpc>
                    <a:spcPct val="90000"/>
                  </a:lnSpc>
                </a:pPr>
                <a:r>
                  <a:rPr lang="fr-FR" sz="800" dirty="0">
                    <a:cs typeface="Arial" charset="0"/>
                  </a:rPr>
                  <a:t>IMPGT : Institut de management public et gouvernance territoriale</a:t>
                </a:r>
              </a:p>
            </p:txBody>
          </p:sp>
        </p:grpSp>
        <p:sp>
          <p:nvSpPr>
            <p:cNvPr id="269" name="Ellipse 268"/>
            <p:cNvSpPr>
              <a:spLocks noChangeAspect="1"/>
            </p:cNvSpPr>
            <p:nvPr/>
          </p:nvSpPr>
          <p:spPr bwMode="auto">
            <a:xfrm>
              <a:off x="276171" y="3862530"/>
              <a:ext cx="107952" cy="107734"/>
            </a:xfrm>
            <a:prstGeom prst="ellipse">
              <a:avLst/>
            </a:prstGeom>
            <a:solidFill>
              <a:srgbClr val="C91C35"/>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0" name="Ellipse 269"/>
            <p:cNvSpPr>
              <a:spLocks noChangeAspect="1"/>
            </p:cNvSpPr>
            <p:nvPr/>
          </p:nvSpPr>
          <p:spPr bwMode="auto">
            <a:xfrm>
              <a:off x="276171" y="3970264"/>
              <a:ext cx="107952" cy="109319"/>
            </a:xfrm>
            <a:prstGeom prst="ellipse">
              <a:avLst/>
            </a:prstGeom>
            <a:solidFill>
              <a:srgbClr val="C91C35"/>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3571" name="Grouper 51"/>
          <p:cNvGrpSpPr>
            <a:grpSpLocks/>
          </p:cNvGrpSpPr>
          <p:nvPr/>
        </p:nvGrpSpPr>
        <p:grpSpPr bwMode="auto">
          <a:xfrm>
            <a:off x="276225" y="3236913"/>
            <a:ext cx="3197225" cy="685800"/>
            <a:chOff x="276171" y="3070260"/>
            <a:chExt cx="3197297" cy="685113"/>
          </a:xfrm>
        </p:grpSpPr>
        <p:grpSp>
          <p:nvGrpSpPr>
            <p:cNvPr id="23630" name="Grouper 35"/>
            <p:cNvGrpSpPr>
              <a:grpSpLocks/>
            </p:cNvGrpSpPr>
            <p:nvPr/>
          </p:nvGrpSpPr>
          <p:grpSpPr bwMode="auto">
            <a:xfrm>
              <a:off x="414103" y="3070260"/>
              <a:ext cx="3059365" cy="685113"/>
              <a:chOff x="414103" y="3375455"/>
              <a:chExt cx="3059365" cy="685113"/>
            </a:xfrm>
          </p:grpSpPr>
          <p:sp>
            <p:nvSpPr>
              <p:cNvPr id="193" name="Forme libre 192"/>
              <p:cNvSpPr/>
              <p:nvPr/>
            </p:nvSpPr>
            <p:spPr bwMode="auto">
              <a:xfrm>
                <a:off x="782595" y="3375455"/>
                <a:ext cx="1847892" cy="172864"/>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spAutoFit/>
              </a:bodyPr>
              <a:lstStyle/>
              <a:p>
                <a:pPr defTabSz="311150">
                  <a:lnSpc>
                    <a:spcPct val="90000"/>
                  </a:lnSpc>
                  <a:spcAft>
                    <a:spcPct val="35000"/>
                  </a:spcAft>
                  <a:defRPr/>
                </a:pPr>
                <a:r>
                  <a:rPr lang="fr-FR" sz="1100" dirty="0">
                    <a:solidFill>
                      <a:srgbClr val="C91C35"/>
                    </a:solidFill>
                    <a:latin typeface="Arial"/>
                    <a:cs typeface="Arial"/>
                  </a:rPr>
                  <a:t>Secteur économie et gestion</a:t>
                </a:r>
                <a:endParaRPr lang="fr-FR" sz="1100" dirty="0">
                  <a:latin typeface="Arial"/>
                  <a:cs typeface="Arial"/>
                </a:endParaRPr>
              </a:p>
            </p:txBody>
          </p:sp>
          <p:sp>
            <p:nvSpPr>
              <p:cNvPr id="23636" name="ZoneTexte 255"/>
              <p:cNvSpPr txBox="1">
                <a:spLocks noChangeArrowheads="1"/>
              </p:cNvSpPr>
              <p:nvPr/>
            </p:nvSpPr>
            <p:spPr bwMode="auto">
              <a:xfrm>
                <a:off x="414103" y="3616112"/>
                <a:ext cx="3059365" cy="444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fr-FR" sz="800" dirty="0">
                    <a:cs typeface="Arial" charset="0"/>
                  </a:rPr>
                  <a:t>FEG : Faculté d’économie et de gestion</a:t>
                </a:r>
              </a:p>
              <a:p>
                <a:pPr>
                  <a:lnSpc>
                    <a:spcPct val="90000"/>
                  </a:lnSpc>
                </a:pPr>
                <a:r>
                  <a:rPr lang="fr-FR" sz="800" dirty="0">
                    <a:cs typeface="Arial" charset="0"/>
                  </a:rPr>
                  <a:t>IAE : Institut d’administration des entreprises</a:t>
                </a:r>
              </a:p>
              <a:p>
                <a:pPr>
                  <a:lnSpc>
                    <a:spcPct val="90000"/>
                  </a:lnSpc>
                </a:pPr>
                <a:r>
                  <a:rPr lang="fr-FR" sz="800" dirty="0">
                    <a:cs typeface="Arial" charset="0"/>
                  </a:rPr>
                  <a:t>EJCAM : Ecole de journalisme et de communication d'Aix-Marseille</a:t>
                </a:r>
              </a:p>
              <a:p>
                <a:pPr>
                  <a:lnSpc>
                    <a:spcPct val="90000"/>
                  </a:lnSpc>
                </a:pPr>
                <a:r>
                  <a:rPr lang="fr-FR" sz="800" dirty="0">
                    <a:cs typeface="Arial" charset="0"/>
                  </a:rPr>
                  <a:t>IRT : Institut régional du travail</a:t>
                </a:r>
              </a:p>
            </p:txBody>
          </p:sp>
        </p:grpSp>
        <p:sp>
          <p:nvSpPr>
            <p:cNvPr id="273" name="Ellipse 272"/>
            <p:cNvSpPr>
              <a:spLocks noChangeAspect="1"/>
            </p:cNvSpPr>
            <p:nvPr/>
          </p:nvSpPr>
          <p:spPr bwMode="auto">
            <a:xfrm>
              <a:off x="276171" y="3309732"/>
              <a:ext cx="107952" cy="106256"/>
            </a:xfrm>
            <a:prstGeom prst="ellipse">
              <a:avLst/>
            </a:prstGeom>
            <a:solidFill>
              <a:srgbClr val="C91C35"/>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4" name="Ellipse 273"/>
            <p:cNvSpPr>
              <a:spLocks noChangeAspect="1"/>
            </p:cNvSpPr>
            <p:nvPr/>
          </p:nvSpPr>
          <p:spPr bwMode="auto">
            <a:xfrm>
              <a:off x="276171" y="3414402"/>
              <a:ext cx="107952" cy="109428"/>
            </a:xfrm>
            <a:prstGeom prst="ellipse">
              <a:avLst/>
            </a:prstGeom>
            <a:solidFill>
              <a:srgbClr val="C91C35"/>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1" name="Ellipse 220"/>
            <p:cNvSpPr>
              <a:spLocks noChangeAspect="1"/>
            </p:cNvSpPr>
            <p:nvPr/>
          </p:nvSpPr>
          <p:spPr bwMode="auto">
            <a:xfrm>
              <a:off x="276171" y="3527002"/>
              <a:ext cx="107952" cy="109427"/>
            </a:xfrm>
            <a:prstGeom prst="ellipse">
              <a:avLst/>
            </a:prstGeom>
            <a:solidFill>
              <a:srgbClr val="C91C35"/>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2" name="Ellipse 221"/>
            <p:cNvSpPr>
              <a:spLocks noChangeAspect="1"/>
            </p:cNvSpPr>
            <p:nvPr/>
          </p:nvSpPr>
          <p:spPr bwMode="auto">
            <a:xfrm>
              <a:off x="276171" y="3636429"/>
              <a:ext cx="107952" cy="109428"/>
            </a:xfrm>
            <a:prstGeom prst="ellipse">
              <a:avLst/>
            </a:prstGeom>
            <a:solidFill>
              <a:srgbClr val="C91C35"/>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3572" name="Grouper 52"/>
          <p:cNvGrpSpPr>
            <a:grpSpLocks/>
          </p:cNvGrpSpPr>
          <p:nvPr/>
        </p:nvGrpSpPr>
        <p:grpSpPr bwMode="auto">
          <a:xfrm>
            <a:off x="276225" y="2463800"/>
            <a:ext cx="2898775" cy="665163"/>
            <a:chOff x="276171" y="2267479"/>
            <a:chExt cx="2899579" cy="664019"/>
          </a:xfrm>
        </p:grpSpPr>
        <p:grpSp>
          <p:nvGrpSpPr>
            <p:cNvPr id="23624" name="Grouper 34"/>
            <p:cNvGrpSpPr>
              <a:grpSpLocks/>
            </p:cNvGrpSpPr>
            <p:nvPr/>
          </p:nvGrpSpPr>
          <p:grpSpPr bwMode="auto">
            <a:xfrm>
              <a:off x="414102" y="2267479"/>
              <a:ext cx="2761648" cy="664019"/>
              <a:chOff x="414102" y="2523449"/>
              <a:chExt cx="2761648" cy="664019"/>
            </a:xfrm>
          </p:grpSpPr>
          <p:sp>
            <p:nvSpPr>
              <p:cNvPr id="195" name="Forme libre 194"/>
              <p:cNvSpPr/>
              <p:nvPr/>
            </p:nvSpPr>
            <p:spPr bwMode="auto">
              <a:xfrm>
                <a:off x="776372" y="2523449"/>
                <a:ext cx="1854714" cy="324878"/>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a:ln>
                <a:solidFill>
                  <a:srgbClr val="FFFFFF"/>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spAutoFit/>
              </a:bodyPr>
              <a:lstStyle/>
              <a:p>
                <a:pPr defTabSz="311150">
                  <a:lnSpc>
                    <a:spcPct val="90000"/>
                  </a:lnSpc>
                  <a:spcAft>
                    <a:spcPct val="35000"/>
                  </a:spcAft>
                  <a:defRPr/>
                </a:pPr>
                <a:r>
                  <a:rPr lang="fr-FR" sz="1100" dirty="0">
                    <a:solidFill>
                      <a:srgbClr val="E78E23"/>
                    </a:solidFill>
                    <a:latin typeface="Arial"/>
                    <a:cs typeface="Arial"/>
                  </a:rPr>
                  <a:t>Secteur arts, lettres, langues </a:t>
                </a:r>
                <a:br>
                  <a:rPr lang="fr-FR" sz="1100" dirty="0">
                    <a:solidFill>
                      <a:srgbClr val="E78E23"/>
                    </a:solidFill>
                    <a:latin typeface="Arial"/>
                    <a:cs typeface="Arial"/>
                  </a:rPr>
                </a:br>
                <a:r>
                  <a:rPr lang="fr-FR" sz="1100" dirty="0">
                    <a:solidFill>
                      <a:srgbClr val="E78E23"/>
                    </a:solidFill>
                    <a:latin typeface="Arial"/>
                    <a:cs typeface="Arial"/>
                  </a:rPr>
                  <a:t>et sciences humaines</a:t>
                </a:r>
                <a:endParaRPr lang="fr-FR" sz="700" dirty="0">
                  <a:latin typeface="Arial"/>
                  <a:cs typeface="Arial"/>
                </a:endParaRPr>
              </a:p>
            </p:txBody>
          </p:sp>
          <p:sp>
            <p:nvSpPr>
              <p:cNvPr id="23629" name="ZoneTexte 33"/>
              <p:cNvSpPr txBox="1">
                <a:spLocks noChangeArrowheads="1"/>
              </p:cNvSpPr>
              <p:nvPr/>
            </p:nvSpPr>
            <p:spPr bwMode="auto">
              <a:xfrm>
                <a:off x="414102" y="2853017"/>
                <a:ext cx="2761648" cy="334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fr-FR" sz="800">
                    <a:cs typeface="Arial" charset="0"/>
                  </a:rPr>
                  <a:t>ALLSH : Arts, lettres, langues et sciences humaines</a:t>
                </a:r>
              </a:p>
              <a:p>
                <a:pPr>
                  <a:lnSpc>
                    <a:spcPct val="90000"/>
                  </a:lnSpc>
                </a:pPr>
                <a:r>
                  <a:rPr lang="fr-FR" sz="800">
                    <a:cs typeface="Arial" charset="0"/>
                  </a:rPr>
                  <a:t>CFMI : Centre de formation des musiciens intervenants</a:t>
                </a:r>
              </a:p>
              <a:p>
                <a:pPr>
                  <a:lnSpc>
                    <a:spcPct val="90000"/>
                  </a:lnSpc>
                </a:pPr>
                <a:r>
                  <a:rPr lang="fr-FR" sz="800">
                    <a:cs typeface="Arial" charset="0"/>
                  </a:rPr>
                  <a:t>MMSH : Maison méditerranéenne des sciences de l’homme</a:t>
                </a:r>
              </a:p>
            </p:txBody>
          </p:sp>
        </p:grpSp>
        <p:sp>
          <p:nvSpPr>
            <p:cNvPr id="277" name="Ellipse 276"/>
            <p:cNvSpPr>
              <a:spLocks noChangeAspect="1"/>
            </p:cNvSpPr>
            <p:nvPr/>
          </p:nvSpPr>
          <p:spPr bwMode="auto">
            <a:xfrm>
              <a:off x="276171" y="2605035"/>
              <a:ext cx="107980" cy="107764"/>
            </a:xfrm>
            <a:prstGeom prst="ellipse">
              <a:avLst/>
            </a:prstGeom>
            <a:solidFill>
              <a:srgbClr val="E88D23"/>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8" name="Ellipse 277"/>
            <p:cNvSpPr>
              <a:spLocks noChangeAspect="1"/>
            </p:cNvSpPr>
            <p:nvPr/>
          </p:nvSpPr>
          <p:spPr bwMode="auto">
            <a:xfrm>
              <a:off x="276171" y="2712800"/>
              <a:ext cx="107980" cy="107764"/>
            </a:xfrm>
            <a:prstGeom prst="ellipse">
              <a:avLst/>
            </a:prstGeom>
            <a:solidFill>
              <a:srgbClr val="E88D23"/>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9" name="Ellipse 278"/>
            <p:cNvSpPr>
              <a:spLocks noChangeAspect="1"/>
            </p:cNvSpPr>
            <p:nvPr/>
          </p:nvSpPr>
          <p:spPr bwMode="auto">
            <a:xfrm>
              <a:off x="276171" y="2820564"/>
              <a:ext cx="107980" cy="107764"/>
            </a:xfrm>
            <a:prstGeom prst="ellipse">
              <a:avLst/>
            </a:prstGeom>
            <a:solidFill>
              <a:srgbClr val="E88D23"/>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3573" name="Grouper 58"/>
          <p:cNvGrpSpPr>
            <a:grpSpLocks/>
          </p:cNvGrpSpPr>
          <p:nvPr/>
        </p:nvGrpSpPr>
        <p:grpSpPr bwMode="auto">
          <a:xfrm>
            <a:off x="276225" y="4583113"/>
            <a:ext cx="3525838" cy="682625"/>
            <a:chOff x="276171" y="4582363"/>
            <a:chExt cx="3525892" cy="682929"/>
          </a:xfrm>
        </p:grpSpPr>
        <p:sp>
          <p:nvSpPr>
            <p:cNvPr id="280" name="Ellipse 279"/>
            <p:cNvSpPr>
              <a:spLocks noChangeAspect="1"/>
            </p:cNvSpPr>
            <p:nvPr/>
          </p:nvSpPr>
          <p:spPr bwMode="auto">
            <a:xfrm>
              <a:off x="276171" y="5143000"/>
              <a:ext cx="107952" cy="107998"/>
            </a:xfrm>
            <a:prstGeom prst="ellipse">
              <a:avLst/>
            </a:prstGeom>
            <a:solidFill>
              <a:srgbClr val="195D8A"/>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3617" name="Grouper 49"/>
            <p:cNvGrpSpPr>
              <a:grpSpLocks/>
            </p:cNvGrpSpPr>
            <p:nvPr/>
          </p:nvGrpSpPr>
          <p:grpSpPr bwMode="auto">
            <a:xfrm>
              <a:off x="276171" y="4582363"/>
              <a:ext cx="3525892" cy="682929"/>
              <a:chOff x="276171" y="4414998"/>
              <a:chExt cx="3525892" cy="682929"/>
            </a:xfrm>
          </p:grpSpPr>
          <p:grpSp>
            <p:nvGrpSpPr>
              <p:cNvPr id="23618" name="Grouper 39"/>
              <p:cNvGrpSpPr>
                <a:grpSpLocks/>
              </p:cNvGrpSpPr>
              <p:nvPr/>
            </p:nvGrpSpPr>
            <p:grpSpPr bwMode="auto">
              <a:xfrm>
                <a:off x="414103" y="4414998"/>
                <a:ext cx="3387960" cy="682929"/>
                <a:chOff x="414103" y="4926938"/>
                <a:chExt cx="3387960" cy="682929"/>
              </a:xfrm>
            </p:grpSpPr>
            <p:sp>
              <p:nvSpPr>
                <p:cNvPr id="191" name="Forme libre 190"/>
                <p:cNvSpPr/>
                <p:nvPr/>
              </p:nvSpPr>
              <p:spPr bwMode="auto">
                <a:xfrm>
                  <a:off x="782592" y="4926938"/>
                  <a:ext cx="2112994" cy="173114"/>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spAutoFit/>
                </a:bodyPr>
                <a:lstStyle/>
                <a:p>
                  <a:pPr defTabSz="711200">
                    <a:lnSpc>
                      <a:spcPct val="90000"/>
                    </a:lnSpc>
                    <a:spcAft>
                      <a:spcPct val="35000"/>
                    </a:spcAft>
                    <a:defRPr/>
                  </a:pPr>
                  <a:r>
                    <a:rPr lang="fr-FR" sz="1100" dirty="0">
                      <a:solidFill>
                        <a:srgbClr val="195D8A"/>
                      </a:solidFill>
                      <a:latin typeface="Arial"/>
                      <a:cs typeface="Arial"/>
                    </a:rPr>
                    <a:t>Secteur sciences et technologies</a:t>
                  </a:r>
                </a:p>
              </p:txBody>
            </p:sp>
            <p:sp>
              <p:nvSpPr>
                <p:cNvPr id="23623" name="ZoneTexte 257"/>
                <p:cNvSpPr txBox="1">
                  <a:spLocks noChangeArrowheads="1"/>
                </p:cNvSpPr>
                <p:nvPr/>
              </p:nvSpPr>
              <p:spPr bwMode="auto">
                <a:xfrm>
                  <a:off x="414103" y="5164617"/>
                  <a:ext cx="3387960" cy="44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fr-FR" sz="800" dirty="0">
                      <a:cs typeface="Arial" charset="0"/>
                    </a:rPr>
                    <a:t>FS : Faculté des sciences</a:t>
                  </a:r>
                </a:p>
                <a:p>
                  <a:pPr>
                    <a:lnSpc>
                      <a:spcPct val="90000"/>
                    </a:lnSpc>
                  </a:pPr>
                  <a:r>
                    <a:rPr lang="fr-FR" sz="800" dirty="0">
                      <a:cs typeface="Arial" charset="0"/>
                    </a:rPr>
                    <a:t>FSS : Faculté des sciences du sport</a:t>
                  </a:r>
                </a:p>
                <a:p>
                  <a:pPr>
                    <a:lnSpc>
                      <a:spcPct val="90000"/>
                    </a:lnSpc>
                  </a:pPr>
                  <a:r>
                    <a:rPr lang="fr-FR" sz="800" dirty="0">
                      <a:cs typeface="Arial" charset="0"/>
                    </a:rPr>
                    <a:t>OSU-Pythéas : Institut Pythéas - Observatoire des sciences de l'univers</a:t>
                  </a:r>
                </a:p>
                <a:p>
                  <a:pPr>
                    <a:lnSpc>
                      <a:spcPct val="90000"/>
                    </a:lnSpc>
                  </a:pPr>
                  <a:r>
                    <a:rPr lang="fr-FR" sz="800" dirty="0">
                      <a:cs typeface="Arial" charset="0"/>
                    </a:rPr>
                    <a:t>POLYTECH : </a:t>
                  </a:r>
                  <a:r>
                    <a:rPr lang="fr-FR" sz="800" dirty="0" err="1">
                      <a:cs typeface="Arial" charset="0"/>
                    </a:rPr>
                    <a:t>Polytech</a:t>
                  </a:r>
                  <a:r>
                    <a:rPr lang="fr-FR" sz="800" dirty="0">
                      <a:cs typeface="Arial" charset="0"/>
                    </a:rPr>
                    <a:t> Marseille</a:t>
                  </a:r>
                </a:p>
              </p:txBody>
            </p:sp>
          </p:grpSp>
          <p:sp>
            <p:nvSpPr>
              <p:cNvPr id="281" name="Ellipse 280"/>
              <p:cNvSpPr>
                <a:spLocks noChangeAspect="1"/>
              </p:cNvSpPr>
              <p:nvPr/>
            </p:nvSpPr>
            <p:spPr bwMode="auto">
              <a:xfrm>
                <a:off x="276171" y="4651640"/>
                <a:ext cx="107952" cy="107998"/>
              </a:xfrm>
              <a:prstGeom prst="ellipse">
                <a:avLst/>
              </a:prstGeom>
              <a:solidFill>
                <a:srgbClr val="195D8A"/>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2" name="Ellipse 281"/>
              <p:cNvSpPr>
                <a:spLocks noChangeAspect="1"/>
              </p:cNvSpPr>
              <p:nvPr/>
            </p:nvSpPr>
            <p:spPr bwMode="auto">
              <a:xfrm>
                <a:off x="276171" y="4758051"/>
                <a:ext cx="107952" cy="107998"/>
              </a:xfrm>
              <a:prstGeom prst="ellipse">
                <a:avLst/>
              </a:prstGeom>
              <a:solidFill>
                <a:srgbClr val="195D8A"/>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3" name="Ellipse 282"/>
              <p:cNvSpPr>
                <a:spLocks noChangeAspect="1"/>
              </p:cNvSpPr>
              <p:nvPr/>
            </p:nvSpPr>
            <p:spPr bwMode="auto">
              <a:xfrm>
                <a:off x="276171" y="4866049"/>
                <a:ext cx="107952" cy="107998"/>
              </a:xfrm>
              <a:prstGeom prst="ellipse">
                <a:avLst/>
              </a:prstGeom>
              <a:solidFill>
                <a:srgbClr val="195D8A"/>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grpSp>
        <p:nvGrpSpPr>
          <p:cNvPr id="23574" name="Grouper 48"/>
          <p:cNvGrpSpPr>
            <a:grpSpLocks/>
          </p:cNvGrpSpPr>
          <p:nvPr/>
        </p:nvGrpSpPr>
        <p:grpSpPr bwMode="auto">
          <a:xfrm>
            <a:off x="276225" y="5384800"/>
            <a:ext cx="3114675" cy="673100"/>
            <a:chOff x="276171" y="5216900"/>
            <a:chExt cx="3114729" cy="674213"/>
          </a:xfrm>
        </p:grpSpPr>
        <p:grpSp>
          <p:nvGrpSpPr>
            <p:cNvPr id="23609" name="Grouper 40"/>
            <p:cNvGrpSpPr>
              <a:grpSpLocks/>
            </p:cNvGrpSpPr>
            <p:nvPr/>
          </p:nvGrpSpPr>
          <p:grpSpPr bwMode="auto">
            <a:xfrm>
              <a:off x="414109" y="5216900"/>
              <a:ext cx="2976791" cy="674213"/>
              <a:chOff x="414109" y="5610700"/>
              <a:chExt cx="2976791" cy="674213"/>
            </a:xfrm>
          </p:grpSpPr>
          <p:sp>
            <p:nvSpPr>
              <p:cNvPr id="189" name="Forme libre 188"/>
              <p:cNvSpPr/>
              <p:nvPr/>
            </p:nvSpPr>
            <p:spPr bwMode="auto">
              <a:xfrm>
                <a:off x="782592" y="5610700"/>
                <a:ext cx="944579" cy="173324"/>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spAutoFit/>
              </a:bodyPr>
              <a:lstStyle/>
              <a:p>
                <a:pPr defTabSz="711200">
                  <a:lnSpc>
                    <a:spcPct val="90000"/>
                  </a:lnSpc>
                  <a:spcAft>
                    <a:spcPct val="35000"/>
                  </a:spcAft>
                  <a:defRPr/>
                </a:pPr>
                <a:r>
                  <a:rPr lang="fr-FR" sz="1100" dirty="0">
                    <a:solidFill>
                      <a:srgbClr val="39A352"/>
                    </a:solidFill>
                    <a:latin typeface="Arial"/>
                    <a:cs typeface="Arial"/>
                  </a:rPr>
                  <a:t>Secteur santé</a:t>
                </a:r>
              </a:p>
            </p:txBody>
          </p:sp>
          <p:sp>
            <p:nvSpPr>
              <p:cNvPr id="23615" name="ZoneTexte 258"/>
              <p:cNvSpPr txBox="1">
                <a:spLocks noChangeArrowheads="1"/>
              </p:cNvSpPr>
              <p:nvPr/>
            </p:nvSpPr>
            <p:spPr bwMode="auto">
              <a:xfrm>
                <a:off x="414109" y="5839663"/>
                <a:ext cx="2976791" cy="44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fr-FR" sz="800">
                    <a:cs typeface="Arial" charset="0"/>
                  </a:rPr>
                  <a:t>MEDECINE : Faculté de médecine</a:t>
                </a:r>
              </a:p>
              <a:p>
                <a:pPr>
                  <a:lnSpc>
                    <a:spcPct val="90000"/>
                  </a:lnSpc>
                </a:pPr>
                <a:r>
                  <a:rPr lang="fr-FR" sz="800">
                    <a:cs typeface="Arial" charset="0"/>
                  </a:rPr>
                  <a:t>PHARMA : Faculté de pharmacie</a:t>
                </a:r>
              </a:p>
              <a:p>
                <a:pPr>
                  <a:lnSpc>
                    <a:spcPct val="90000"/>
                  </a:lnSpc>
                </a:pPr>
                <a:r>
                  <a:rPr lang="fr-FR" sz="800">
                    <a:cs typeface="Arial" charset="0"/>
                  </a:rPr>
                  <a:t>ODONTO : Faculté d’odontologie</a:t>
                </a:r>
              </a:p>
              <a:p>
                <a:pPr>
                  <a:lnSpc>
                    <a:spcPct val="90000"/>
                  </a:lnSpc>
                </a:pPr>
                <a:r>
                  <a:rPr lang="fr-FR" sz="800">
                    <a:cs typeface="Arial" charset="0"/>
                  </a:rPr>
                  <a:t>EU3M : Ecole universitaire de maïeutique Marseille Méditerranée</a:t>
                </a:r>
              </a:p>
            </p:txBody>
          </p:sp>
        </p:grpSp>
        <p:sp>
          <p:nvSpPr>
            <p:cNvPr id="284" name="Ellipse 283"/>
            <p:cNvSpPr>
              <a:spLocks noChangeAspect="1"/>
            </p:cNvSpPr>
            <p:nvPr/>
          </p:nvSpPr>
          <p:spPr bwMode="auto">
            <a:xfrm>
              <a:off x="276171" y="5773444"/>
              <a:ext cx="107952" cy="108129"/>
            </a:xfrm>
            <a:prstGeom prst="ellipse">
              <a:avLst/>
            </a:prstGeom>
            <a:solidFill>
              <a:srgbClr val="38A250"/>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5" name="Ellipse 284"/>
            <p:cNvSpPr>
              <a:spLocks noChangeAspect="1"/>
            </p:cNvSpPr>
            <p:nvPr/>
          </p:nvSpPr>
          <p:spPr bwMode="auto">
            <a:xfrm>
              <a:off x="276171" y="5452238"/>
              <a:ext cx="107952" cy="106539"/>
            </a:xfrm>
            <a:prstGeom prst="ellipse">
              <a:avLst/>
            </a:prstGeom>
            <a:solidFill>
              <a:srgbClr val="38A250"/>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6" name="Ellipse 285"/>
            <p:cNvSpPr>
              <a:spLocks noChangeAspect="1"/>
            </p:cNvSpPr>
            <p:nvPr/>
          </p:nvSpPr>
          <p:spPr bwMode="auto">
            <a:xfrm>
              <a:off x="276171" y="5558777"/>
              <a:ext cx="107952" cy="108129"/>
            </a:xfrm>
            <a:prstGeom prst="ellipse">
              <a:avLst/>
            </a:prstGeom>
            <a:solidFill>
              <a:srgbClr val="38A250"/>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7" name="Ellipse 286"/>
            <p:cNvSpPr>
              <a:spLocks noChangeAspect="1"/>
            </p:cNvSpPr>
            <p:nvPr/>
          </p:nvSpPr>
          <p:spPr bwMode="auto">
            <a:xfrm>
              <a:off x="276171" y="5666906"/>
              <a:ext cx="107952" cy="108129"/>
            </a:xfrm>
            <a:prstGeom prst="ellipse">
              <a:avLst/>
            </a:prstGeom>
            <a:solidFill>
              <a:srgbClr val="38A250"/>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3575" name="Grouper 47"/>
          <p:cNvGrpSpPr>
            <a:grpSpLocks/>
          </p:cNvGrpSpPr>
          <p:nvPr/>
        </p:nvGrpSpPr>
        <p:grpSpPr bwMode="auto">
          <a:xfrm>
            <a:off x="276225" y="6129338"/>
            <a:ext cx="2714625" cy="528637"/>
            <a:chOff x="276171" y="5961515"/>
            <a:chExt cx="2714679" cy="529397"/>
          </a:xfrm>
        </p:grpSpPr>
        <p:grpSp>
          <p:nvGrpSpPr>
            <p:cNvPr id="23604" name="Grouper 46"/>
            <p:cNvGrpSpPr>
              <a:grpSpLocks/>
            </p:cNvGrpSpPr>
            <p:nvPr/>
          </p:nvGrpSpPr>
          <p:grpSpPr bwMode="auto">
            <a:xfrm>
              <a:off x="414103" y="5961515"/>
              <a:ext cx="2576747" cy="529397"/>
              <a:chOff x="414103" y="5961515"/>
              <a:chExt cx="2576747" cy="529397"/>
            </a:xfrm>
          </p:grpSpPr>
          <p:sp>
            <p:nvSpPr>
              <p:cNvPr id="187" name="Forme libre 186"/>
              <p:cNvSpPr/>
              <p:nvPr/>
            </p:nvSpPr>
            <p:spPr bwMode="auto">
              <a:xfrm>
                <a:off x="782594" y="5961515"/>
                <a:ext cx="1620869" cy="174876"/>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spAutoFit/>
              </a:bodyPr>
              <a:lstStyle/>
              <a:p>
                <a:pPr defTabSz="311150">
                  <a:lnSpc>
                    <a:spcPct val="90000"/>
                  </a:lnSpc>
                  <a:spcAft>
                    <a:spcPct val="35000"/>
                  </a:spcAft>
                  <a:defRPr/>
                </a:pPr>
                <a:r>
                  <a:rPr lang="fr-FR" sz="1100" dirty="0">
                    <a:solidFill>
                      <a:srgbClr val="009E94"/>
                    </a:solidFill>
                    <a:latin typeface="Arial"/>
                    <a:cs typeface="Arial"/>
                  </a:rPr>
                  <a:t>Secteur </a:t>
                </a:r>
                <a:r>
                  <a:rPr lang="fr-FR" sz="1100" dirty="0">
                    <a:solidFill>
                      <a:srgbClr val="79386A"/>
                    </a:solidFill>
                    <a:latin typeface="Arial"/>
                    <a:cs typeface="Arial"/>
                  </a:rPr>
                  <a:t>Pluridisciplinaire</a:t>
                </a:r>
              </a:p>
            </p:txBody>
          </p:sp>
          <p:sp>
            <p:nvSpPr>
              <p:cNvPr id="23608" name="ZoneTexte 259"/>
              <p:cNvSpPr txBox="1">
                <a:spLocks noChangeArrowheads="1"/>
              </p:cNvSpPr>
              <p:nvPr/>
            </p:nvSpPr>
            <p:spPr bwMode="auto">
              <a:xfrm>
                <a:off x="414103" y="6267261"/>
                <a:ext cx="2576747" cy="223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fr-FR" sz="800" dirty="0">
                    <a:cs typeface="Arial" charset="0"/>
                  </a:rPr>
                  <a:t>ESPE : Ecole supérieure du professorat et de l’éducation</a:t>
                </a:r>
              </a:p>
              <a:p>
                <a:pPr>
                  <a:lnSpc>
                    <a:spcPct val="90000"/>
                  </a:lnSpc>
                </a:pPr>
                <a:r>
                  <a:rPr lang="fr-FR" sz="800" dirty="0">
                    <a:cs typeface="Arial" charset="0"/>
                  </a:rPr>
                  <a:t>IUT : Institut universitaire de technologie d’Aix-Marseille</a:t>
                </a:r>
              </a:p>
            </p:txBody>
          </p:sp>
        </p:grpSp>
        <p:sp>
          <p:nvSpPr>
            <p:cNvPr id="289" name="Ellipse 288"/>
            <p:cNvSpPr>
              <a:spLocks noChangeAspect="1"/>
            </p:cNvSpPr>
            <p:nvPr/>
          </p:nvSpPr>
          <p:spPr bwMode="auto">
            <a:xfrm>
              <a:off x="276171" y="6268342"/>
              <a:ext cx="107952" cy="108105"/>
            </a:xfrm>
            <a:prstGeom prst="ellipse">
              <a:avLst/>
            </a:prstGeom>
            <a:solidFill>
              <a:srgbClr val="79386A"/>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0" name="Ellipse 289"/>
            <p:cNvSpPr>
              <a:spLocks noChangeAspect="1"/>
            </p:cNvSpPr>
            <p:nvPr/>
          </p:nvSpPr>
          <p:spPr bwMode="auto">
            <a:xfrm>
              <a:off x="276171" y="6374858"/>
              <a:ext cx="107952" cy="108105"/>
            </a:xfrm>
            <a:prstGeom prst="ellipse">
              <a:avLst/>
            </a:prstGeom>
            <a:solidFill>
              <a:srgbClr val="009E94"/>
            </a:solidFill>
            <a:ln w="12700" cmpd="sng">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3576" name="Grouper 63"/>
          <p:cNvGrpSpPr>
            <a:grpSpLocks/>
          </p:cNvGrpSpPr>
          <p:nvPr/>
        </p:nvGrpSpPr>
        <p:grpSpPr bwMode="auto">
          <a:xfrm>
            <a:off x="5918200" y="2506663"/>
            <a:ext cx="998538" cy="842962"/>
            <a:chOff x="7340600" y="1680457"/>
            <a:chExt cx="998538" cy="844245"/>
          </a:xfrm>
        </p:grpSpPr>
        <p:grpSp>
          <p:nvGrpSpPr>
            <p:cNvPr id="23580" name="Grouper 62"/>
            <p:cNvGrpSpPr>
              <a:grpSpLocks/>
            </p:cNvGrpSpPr>
            <p:nvPr/>
          </p:nvGrpSpPr>
          <p:grpSpPr bwMode="auto">
            <a:xfrm>
              <a:off x="7340600" y="1684915"/>
              <a:ext cx="438150" cy="839787"/>
              <a:chOff x="7340600" y="1684915"/>
              <a:chExt cx="438150" cy="839787"/>
            </a:xfrm>
          </p:grpSpPr>
          <p:sp>
            <p:nvSpPr>
              <p:cNvPr id="293" name="Ellipse 292"/>
              <p:cNvSpPr/>
              <p:nvPr/>
            </p:nvSpPr>
            <p:spPr bwMode="auto">
              <a:xfrm>
                <a:off x="7340600" y="1685226"/>
                <a:ext cx="122238" cy="122424"/>
              </a:xfrm>
              <a:prstGeom prst="ellipse">
                <a:avLst/>
              </a:prstGeom>
              <a:solidFill>
                <a:srgbClr val="E78E23"/>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4" name="Forme libre 293"/>
              <p:cNvSpPr/>
              <p:nvPr/>
            </p:nvSpPr>
            <p:spPr bwMode="auto">
              <a:xfrm>
                <a:off x="7462838" y="1685226"/>
                <a:ext cx="315912" cy="122424"/>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ALLSH</a:t>
                </a:r>
              </a:p>
            </p:txBody>
          </p:sp>
          <p:sp>
            <p:nvSpPr>
              <p:cNvPr id="295" name="Ellipse 294"/>
              <p:cNvSpPr/>
              <p:nvPr/>
            </p:nvSpPr>
            <p:spPr bwMode="auto">
              <a:xfrm>
                <a:off x="7340600" y="1829909"/>
                <a:ext cx="122238" cy="120834"/>
              </a:xfrm>
              <a:prstGeom prst="ellipse">
                <a:avLst/>
              </a:prstGeom>
              <a:solidFill>
                <a:srgbClr val="C91C35"/>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6" name="Forme libre 295"/>
              <p:cNvSpPr/>
              <p:nvPr/>
            </p:nvSpPr>
            <p:spPr bwMode="auto">
              <a:xfrm>
                <a:off x="7462838" y="1829909"/>
                <a:ext cx="315912" cy="120834"/>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FEG</a:t>
                </a:r>
              </a:p>
            </p:txBody>
          </p:sp>
          <p:sp>
            <p:nvSpPr>
              <p:cNvPr id="297" name="Ellipse 296"/>
              <p:cNvSpPr/>
              <p:nvPr/>
            </p:nvSpPr>
            <p:spPr bwMode="auto">
              <a:xfrm>
                <a:off x="7340600" y="1973002"/>
                <a:ext cx="122238" cy="122423"/>
              </a:xfrm>
              <a:prstGeom prst="ellipse">
                <a:avLst/>
              </a:prstGeom>
              <a:solidFill>
                <a:srgbClr val="195D8A"/>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8" name="Forme libre 297"/>
              <p:cNvSpPr/>
              <p:nvPr/>
            </p:nvSpPr>
            <p:spPr bwMode="auto">
              <a:xfrm>
                <a:off x="7462838" y="1973002"/>
                <a:ext cx="315912" cy="122423"/>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FS</a:t>
                </a:r>
              </a:p>
            </p:txBody>
          </p:sp>
          <p:sp>
            <p:nvSpPr>
              <p:cNvPr id="299" name="Ellipse 298"/>
              <p:cNvSpPr/>
              <p:nvPr/>
            </p:nvSpPr>
            <p:spPr bwMode="auto">
              <a:xfrm>
                <a:off x="7340600" y="2116094"/>
                <a:ext cx="122238" cy="120834"/>
              </a:xfrm>
              <a:prstGeom prst="ellipse">
                <a:avLst/>
              </a:prstGeom>
              <a:solidFill>
                <a:srgbClr val="C91C35"/>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0" name="Forme libre 299"/>
              <p:cNvSpPr/>
              <p:nvPr/>
            </p:nvSpPr>
            <p:spPr bwMode="auto">
              <a:xfrm>
                <a:off x="7462838" y="2116094"/>
                <a:ext cx="315912" cy="120834"/>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FDSP</a:t>
                </a:r>
              </a:p>
            </p:txBody>
          </p:sp>
          <p:sp>
            <p:nvSpPr>
              <p:cNvPr id="301" name="Ellipse 300"/>
              <p:cNvSpPr/>
              <p:nvPr/>
            </p:nvSpPr>
            <p:spPr bwMode="auto">
              <a:xfrm>
                <a:off x="7340600" y="2259187"/>
                <a:ext cx="122238" cy="122423"/>
              </a:xfrm>
              <a:prstGeom prst="ellipse">
                <a:avLst/>
              </a:prstGeom>
              <a:solidFill>
                <a:srgbClr val="009E94"/>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2" name="Forme libre 301"/>
              <p:cNvSpPr/>
              <p:nvPr/>
            </p:nvSpPr>
            <p:spPr bwMode="auto">
              <a:xfrm>
                <a:off x="7462838" y="2259187"/>
                <a:ext cx="315912" cy="122423"/>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IUT</a:t>
                </a:r>
              </a:p>
            </p:txBody>
          </p:sp>
          <p:sp>
            <p:nvSpPr>
              <p:cNvPr id="303" name="Ellipse 302"/>
              <p:cNvSpPr/>
              <p:nvPr/>
            </p:nvSpPr>
            <p:spPr bwMode="auto">
              <a:xfrm>
                <a:off x="7340600" y="2403868"/>
                <a:ext cx="122238" cy="120834"/>
              </a:xfrm>
              <a:prstGeom prst="ellipse">
                <a:avLst/>
              </a:prstGeom>
              <a:solidFill>
                <a:srgbClr val="C91C35"/>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4" name="Forme libre 303"/>
              <p:cNvSpPr/>
              <p:nvPr/>
            </p:nvSpPr>
            <p:spPr bwMode="auto">
              <a:xfrm>
                <a:off x="7462838" y="2403868"/>
                <a:ext cx="315912" cy="120834"/>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IAE</a:t>
                </a:r>
              </a:p>
            </p:txBody>
          </p:sp>
        </p:grpSp>
        <p:grpSp>
          <p:nvGrpSpPr>
            <p:cNvPr id="23581" name="Grouper 61"/>
            <p:cNvGrpSpPr>
              <a:grpSpLocks/>
            </p:cNvGrpSpPr>
            <p:nvPr/>
          </p:nvGrpSpPr>
          <p:grpSpPr bwMode="auto">
            <a:xfrm>
              <a:off x="7900988" y="1680457"/>
              <a:ext cx="438150" cy="696913"/>
              <a:chOff x="7340600" y="2546927"/>
              <a:chExt cx="438150" cy="696913"/>
            </a:xfrm>
          </p:grpSpPr>
          <p:sp>
            <p:nvSpPr>
              <p:cNvPr id="305" name="Ellipse 304"/>
              <p:cNvSpPr/>
              <p:nvPr/>
            </p:nvSpPr>
            <p:spPr bwMode="auto">
              <a:xfrm>
                <a:off x="7340600" y="2546927"/>
                <a:ext cx="122237" cy="122423"/>
              </a:xfrm>
              <a:prstGeom prst="ellipse">
                <a:avLst/>
              </a:prstGeom>
              <a:solidFill>
                <a:srgbClr val="C91C35"/>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6" name="Forme libre 305"/>
              <p:cNvSpPr/>
              <p:nvPr/>
            </p:nvSpPr>
            <p:spPr bwMode="auto">
              <a:xfrm>
                <a:off x="7462837" y="2546927"/>
                <a:ext cx="315913" cy="122423"/>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IMPGT</a:t>
                </a:r>
              </a:p>
            </p:txBody>
          </p:sp>
          <p:sp>
            <p:nvSpPr>
              <p:cNvPr id="307" name="Ellipse 306"/>
              <p:cNvSpPr/>
              <p:nvPr/>
            </p:nvSpPr>
            <p:spPr bwMode="auto">
              <a:xfrm>
                <a:off x="7340600" y="2691609"/>
                <a:ext cx="122237" cy="120834"/>
              </a:xfrm>
              <a:prstGeom prst="ellipse">
                <a:avLst/>
              </a:prstGeom>
              <a:solidFill>
                <a:srgbClr val="C91C35"/>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8" name="Forme libre 307"/>
              <p:cNvSpPr/>
              <p:nvPr/>
            </p:nvSpPr>
            <p:spPr bwMode="auto">
              <a:xfrm>
                <a:off x="7462837" y="2691609"/>
                <a:ext cx="315913" cy="120834"/>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IRT</a:t>
                </a:r>
              </a:p>
            </p:txBody>
          </p:sp>
          <p:sp>
            <p:nvSpPr>
              <p:cNvPr id="309" name="Ellipse 308"/>
              <p:cNvSpPr/>
              <p:nvPr/>
            </p:nvSpPr>
            <p:spPr bwMode="auto">
              <a:xfrm>
                <a:off x="7340600" y="2834701"/>
                <a:ext cx="122237" cy="120834"/>
              </a:xfrm>
              <a:prstGeom prst="ellipse">
                <a:avLst/>
              </a:prstGeom>
              <a:solidFill>
                <a:srgbClr val="E78E23"/>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0" name="Forme libre 309"/>
              <p:cNvSpPr/>
              <p:nvPr/>
            </p:nvSpPr>
            <p:spPr bwMode="auto">
              <a:xfrm>
                <a:off x="7462837" y="2834701"/>
                <a:ext cx="315913" cy="120834"/>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MMSH</a:t>
                </a:r>
              </a:p>
            </p:txBody>
          </p:sp>
          <p:sp>
            <p:nvSpPr>
              <p:cNvPr id="311" name="Ellipse 310"/>
              <p:cNvSpPr/>
              <p:nvPr/>
            </p:nvSpPr>
            <p:spPr bwMode="auto">
              <a:xfrm>
                <a:off x="7340600" y="2977794"/>
                <a:ext cx="122237" cy="120834"/>
              </a:xfrm>
              <a:prstGeom prst="ellipse">
                <a:avLst/>
              </a:prstGeom>
              <a:solidFill>
                <a:srgbClr val="E78E23"/>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2" name="Forme libre 311"/>
              <p:cNvSpPr/>
              <p:nvPr/>
            </p:nvSpPr>
            <p:spPr bwMode="auto">
              <a:xfrm>
                <a:off x="7462837" y="2977794"/>
                <a:ext cx="315913" cy="120834"/>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CFMI</a:t>
                </a:r>
              </a:p>
            </p:txBody>
          </p:sp>
          <p:sp>
            <p:nvSpPr>
              <p:cNvPr id="313" name="Ellipse 312"/>
              <p:cNvSpPr/>
              <p:nvPr/>
            </p:nvSpPr>
            <p:spPr bwMode="auto">
              <a:xfrm>
                <a:off x="7340600" y="3120886"/>
                <a:ext cx="122237" cy="122424"/>
              </a:xfrm>
              <a:prstGeom prst="ellipse">
                <a:avLst/>
              </a:prstGeom>
              <a:solidFill>
                <a:srgbClr val="79386A"/>
              </a:solidFill>
              <a:ln w="6350" cmpd="sng">
                <a:solidFill>
                  <a:srgbClr val="FFFF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4" name="Forme libre 313"/>
              <p:cNvSpPr/>
              <p:nvPr/>
            </p:nvSpPr>
            <p:spPr bwMode="auto">
              <a:xfrm>
                <a:off x="7462837" y="3120886"/>
                <a:ext cx="315913" cy="122424"/>
              </a:xfrm>
              <a:custGeom>
                <a:avLst/>
                <a:gdLst>
                  <a:gd name="connsiteX0" fmla="*/ 0 w 315388"/>
                  <a:gd name="connsiteY0" fmla="*/ 0 h 121759"/>
                  <a:gd name="connsiteX1" fmla="*/ 315388 w 315388"/>
                  <a:gd name="connsiteY1" fmla="*/ 0 h 121759"/>
                  <a:gd name="connsiteX2" fmla="*/ 315388 w 315388"/>
                  <a:gd name="connsiteY2" fmla="*/ 121759 h 121759"/>
                  <a:gd name="connsiteX3" fmla="*/ 0 w 315388"/>
                  <a:gd name="connsiteY3" fmla="*/ 121759 h 121759"/>
                  <a:gd name="connsiteX4" fmla="*/ 0 w 315388"/>
                  <a:gd name="connsiteY4" fmla="*/ 0 h 1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88" h="121759">
                    <a:moveTo>
                      <a:pt x="0" y="0"/>
                    </a:moveTo>
                    <a:lnTo>
                      <a:pt x="315388" y="0"/>
                    </a:lnTo>
                    <a:lnTo>
                      <a:pt x="315388" y="121759"/>
                    </a:lnTo>
                    <a:lnTo>
                      <a:pt x="0" y="121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 tIns="8890" rIns="17780" bIns="8890" spcCol="1270" anchor="ctr"/>
              <a:lstStyle/>
              <a:p>
                <a:pPr defTabSz="311150">
                  <a:lnSpc>
                    <a:spcPct val="90000"/>
                  </a:lnSpc>
                  <a:spcAft>
                    <a:spcPct val="35000"/>
                  </a:spcAft>
                  <a:defRPr/>
                </a:pPr>
                <a:r>
                  <a:rPr lang="fr-FR" sz="700" dirty="0">
                    <a:latin typeface="Arial"/>
                    <a:cs typeface="Arial"/>
                  </a:rPr>
                  <a:t>ESPE</a:t>
                </a:r>
              </a:p>
            </p:txBody>
          </p:sp>
        </p:grpSp>
      </p:grpSp>
      <p:cxnSp>
        <p:nvCxnSpPr>
          <p:cNvPr id="75" name="Connecteur droit 74"/>
          <p:cNvCxnSpPr/>
          <p:nvPr/>
        </p:nvCxnSpPr>
        <p:spPr>
          <a:xfrm>
            <a:off x="3724275" y="2306638"/>
            <a:ext cx="0" cy="4551362"/>
          </a:xfrm>
          <a:prstGeom prst="line">
            <a:avLst/>
          </a:prstGeom>
          <a:ln w="12700">
            <a:solidFill>
              <a:srgbClr val="BFBFBF"/>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316" name="Connecteur droit 315"/>
          <p:cNvCxnSpPr/>
          <p:nvPr/>
        </p:nvCxnSpPr>
        <p:spPr>
          <a:xfrm>
            <a:off x="7329488" y="1563688"/>
            <a:ext cx="0" cy="5294312"/>
          </a:xfrm>
          <a:prstGeom prst="line">
            <a:avLst/>
          </a:prstGeom>
          <a:ln w="12700">
            <a:solidFill>
              <a:schemeClr val="bg1">
                <a:lumMod val="75000"/>
              </a:schemeClr>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321" name="Connecteur droit 320"/>
          <p:cNvCxnSpPr/>
          <p:nvPr/>
        </p:nvCxnSpPr>
        <p:spPr>
          <a:xfrm flipH="1">
            <a:off x="0" y="2306638"/>
            <a:ext cx="3724275" cy="0"/>
          </a:xfrm>
          <a:prstGeom prst="line">
            <a:avLst/>
          </a:prstGeom>
          <a:ln w="12700">
            <a:solidFill>
              <a:srgbClr val="BFBFBF"/>
            </a:solidFill>
            <a:prstDash val="sysDot"/>
            <a:roun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22313" y="3144838"/>
            <a:ext cx="7772400" cy="1806575"/>
          </a:xfrm>
        </p:spPr>
        <p:txBody>
          <a:bodyPr/>
          <a:lstStyle/>
          <a:p>
            <a:pPr>
              <a:defRPr/>
            </a:pPr>
            <a:r>
              <a:rPr lang="fr-FR" dirty="0"/>
              <a:t>Une université de </a:t>
            </a:r>
            <a:br>
              <a:rPr lang="fr-FR" dirty="0"/>
            </a:br>
            <a:r>
              <a:rPr lang="fr-FR" dirty="0"/>
              <a:t>recherche intensive</a:t>
            </a:r>
          </a:p>
        </p:txBody>
      </p:sp>
      <p:sp>
        <p:nvSpPr>
          <p:cNvPr id="4" name="Espace réservé du pied de page 3"/>
          <p:cNvSpPr>
            <a:spLocks noGrp="1"/>
          </p:cNvSpPr>
          <p:nvPr>
            <p:ph type="ftr" sz="quarter" idx="10"/>
          </p:nvPr>
        </p:nvSpPr>
        <p:spPr/>
        <p:txBody>
          <a:bodyPr/>
          <a:lstStyle/>
          <a:p>
            <a:pPr>
              <a:defRPr/>
            </a:pPr>
            <a:r>
              <a:rPr lang="fr-FR"/>
              <a:t>Une force pour le territoire</a:t>
            </a:r>
          </a:p>
        </p:txBody>
      </p:sp>
      <p:sp>
        <p:nvSpPr>
          <p:cNvPr id="24579"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7CE27D-71F1-7F41-A1CF-42AD8482E8D7}" type="slidenum">
              <a:rPr lang="fr-FR" sz="800">
                <a:solidFill>
                  <a:schemeClr val="bg1"/>
                </a:solidFill>
                <a:cs typeface="Arial" charset="0"/>
              </a:rPr>
              <a:pPr/>
              <a:t>11</a:t>
            </a:fld>
            <a:endParaRPr lang="fr-FR" sz="800">
              <a:solidFill>
                <a:schemeClr val="bg1"/>
              </a:solidFill>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E7457D-FF5D-4331-9280-6AFCE56D3105}"/>
              </a:ext>
            </a:extLst>
          </p:cNvPr>
          <p:cNvPicPr>
            <a:picLocks noChangeAspect="1"/>
          </p:cNvPicPr>
          <p:nvPr/>
        </p:nvPicPr>
        <p:blipFill>
          <a:blip r:embed="rId2"/>
          <a:stretch>
            <a:fillRect/>
          </a:stretch>
        </p:blipFill>
        <p:spPr>
          <a:xfrm>
            <a:off x="5441950" y="3161457"/>
            <a:ext cx="2449852" cy="815977"/>
          </a:xfrm>
          <a:prstGeom prst="rect">
            <a:avLst/>
          </a:prstGeom>
        </p:spPr>
      </p:pic>
      <p:sp>
        <p:nvSpPr>
          <p:cNvPr id="2" name="Titre 1"/>
          <p:cNvSpPr>
            <a:spLocks noGrp="1"/>
          </p:cNvSpPr>
          <p:nvPr>
            <p:ph type="title"/>
          </p:nvPr>
        </p:nvSpPr>
        <p:spPr/>
        <p:txBody>
          <a:bodyPr/>
          <a:lstStyle/>
          <a:p>
            <a:pPr>
              <a:defRPr/>
            </a:pPr>
            <a:r>
              <a:rPr lang="fr-FR" dirty="0"/>
              <a:t>Une recherche d’excellence concertée </a:t>
            </a:r>
            <a:br>
              <a:rPr lang="fr-FR" dirty="0"/>
            </a:br>
            <a:r>
              <a:rPr lang="fr-FR" dirty="0"/>
              <a:t>avec les organismes de recherche</a:t>
            </a:r>
          </a:p>
        </p:txBody>
      </p:sp>
      <p:sp>
        <p:nvSpPr>
          <p:cNvPr id="3" name="Espace réservé du pied de page 2"/>
          <p:cNvSpPr>
            <a:spLocks noGrp="1"/>
          </p:cNvSpPr>
          <p:nvPr>
            <p:ph type="ftr" sz="quarter" idx="10"/>
          </p:nvPr>
        </p:nvSpPr>
        <p:spPr/>
        <p:txBody>
          <a:bodyPr/>
          <a:lstStyle/>
          <a:p>
            <a:pPr>
              <a:defRPr/>
            </a:pPr>
            <a:r>
              <a:rPr lang="fr-FR"/>
              <a:t>Une force pour le territoire / Une université de recherche intensive</a:t>
            </a:r>
          </a:p>
        </p:txBody>
      </p:sp>
      <p:sp>
        <p:nvSpPr>
          <p:cNvPr id="25603" name="Espace réservé du numéro de diapositive 3"/>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25CDFE6-50C2-AE47-92AB-38FE73769886}" type="slidenum">
              <a:rPr lang="fr-FR" sz="800">
                <a:solidFill>
                  <a:schemeClr val="bg1"/>
                </a:solidFill>
                <a:cs typeface="Arial" charset="0"/>
              </a:rPr>
              <a:pPr/>
              <a:t>12</a:t>
            </a:fld>
            <a:endParaRPr lang="fr-FR" sz="800">
              <a:solidFill>
                <a:schemeClr val="bg1"/>
              </a:solidFill>
              <a:cs typeface="Arial" charset="0"/>
            </a:endParaRPr>
          </a:p>
        </p:txBody>
      </p:sp>
      <p:sp>
        <p:nvSpPr>
          <p:cNvPr id="25604" name="Espace réservé du contenu 2"/>
          <p:cNvSpPr txBox="1">
            <a:spLocks/>
          </p:cNvSpPr>
          <p:nvPr/>
        </p:nvSpPr>
        <p:spPr bwMode="auto">
          <a:xfrm>
            <a:off x="566738" y="1916113"/>
            <a:ext cx="4000500" cy="957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tabLst>
                <a:tab pos="346075" algn="l"/>
                <a:tab pos="839788" algn="l"/>
              </a:tabLst>
              <a:defRPr sz="2400">
                <a:solidFill>
                  <a:schemeClr val="tx1"/>
                </a:solidFill>
                <a:latin typeface="Arial" charset="0"/>
                <a:ea typeface="ＭＳ Ｐゴシック" charset="0"/>
                <a:cs typeface="ＭＳ Ｐゴシック" charset="0"/>
              </a:defRPr>
            </a:lvl1pPr>
            <a:lvl2pPr marL="742950" indent="-285750">
              <a:tabLst>
                <a:tab pos="346075" algn="l"/>
                <a:tab pos="839788" algn="l"/>
              </a:tabLst>
              <a:defRPr sz="2400">
                <a:solidFill>
                  <a:schemeClr val="tx1"/>
                </a:solidFill>
                <a:latin typeface="Arial" charset="0"/>
                <a:ea typeface="ＭＳ Ｐゴシック" charset="0"/>
              </a:defRPr>
            </a:lvl2pPr>
            <a:lvl3pPr marL="1143000" indent="-228600">
              <a:tabLst>
                <a:tab pos="346075" algn="l"/>
                <a:tab pos="839788" algn="l"/>
              </a:tabLst>
              <a:defRPr sz="2400">
                <a:solidFill>
                  <a:schemeClr val="tx1"/>
                </a:solidFill>
                <a:latin typeface="Arial" charset="0"/>
                <a:ea typeface="ＭＳ Ｐゴシック" charset="0"/>
              </a:defRPr>
            </a:lvl3pPr>
            <a:lvl4pPr marL="1600200" indent="-228600">
              <a:tabLst>
                <a:tab pos="346075" algn="l"/>
                <a:tab pos="839788" algn="l"/>
              </a:tabLst>
              <a:defRPr sz="2400">
                <a:solidFill>
                  <a:schemeClr val="tx1"/>
                </a:solidFill>
                <a:latin typeface="Arial" charset="0"/>
                <a:ea typeface="ＭＳ Ｐゴシック" charset="0"/>
              </a:defRPr>
            </a:lvl4pPr>
            <a:lvl5pPr marL="2057400" indent="-228600">
              <a:tabLst>
                <a:tab pos="346075" algn="l"/>
                <a:tab pos="8397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46075" algn="l"/>
                <a:tab pos="8397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46075" algn="l"/>
                <a:tab pos="8397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46075" algn="l"/>
                <a:tab pos="8397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46075" algn="l"/>
                <a:tab pos="839788" algn="l"/>
              </a:tabLst>
              <a:defRPr sz="2400">
                <a:solidFill>
                  <a:schemeClr val="tx1"/>
                </a:solidFill>
                <a:latin typeface="Arial" charset="0"/>
                <a:ea typeface="ＭＳ Ｐゴシック" charset="0"/>
              </a:defRPr>
            </a:lvl9pPr>
          </a:lstStyle>
          <a:p>
            <a:pPr>
              <a:lnSpc>
                <a:spcPct val="70000"/>
              </a:lnSpc>
              <a:spcBef>
                <a:spcPct val="20000"/>
              </a:spcBef>
              <a:buFont typeface="Arial" charset="0"/>
              <a:buNone/>
            </a:pPr>
            <a:r>
              <a:rPr lang="fr-FR" sz="2000" b="1" dirty="0">
                <a:solidFill>
                  <a:srgbClr val="C43771"/>
                </a:solidFill>
                <a:cs typeface="Arial" charset="0"/>
              </a:rPr>
              <a:t>	122	</a:t>
            </a:r>
            <a:r>
              <a:rPr lang="fr-FR" sz="1600" dirty="0">
                <a:solidFill>
                  <a:srgbClr val="C43771"/>
                </a:solidFill>
                <a:cs typeface="Arial" charset="0"/>
              </a:rPr>
              <a:t>structures de recherche </a:t>
            </a:r>
          </a:p>
          <a:p>
            <a:pPr>
              <a:lnSpc>
                <a:spcPct val="70000"/>
              </a:lnSpc>
              <a:spcBef>
                <a:spcPct val="20000"/>
              </a:spcBef>
              <a:buFont typeface="Arial" charset="0"/>
              <a:buNone/>
            </a:pPr>
            <a:r>
              <a:rPr lang="fr-FR" sz="1000" dirty="0">
                <a:solidFill>
                  <a:srgbClr val="C43771"/>
                </a:solidFill>
                <a:cs typeface="Arial" charset="0"/>
              </a:rPr>
              <a:t>dont</a:t>
            </a:r>
            <a:r>
              <a:rPr lang="fr-FR" sz="2000" dirty="0">
                <a:solidFill>
                  <a:srgbClr val="C43771"/>
                </a:solidFill>
                <a:cs typeface="Arial" charset="0"/>
              </a:rPr>
              <a:t> 	</a:t>
            </a:r>
            <a:r>
              <a:rPr lang="fr-FR" sz="2000" b="1" dirty="0">
                <a:solidFill>
                  <a:srgbClr val="C43771"/>
                </a:solidFill>
                <a:cs typeface="Arial" charset="0"/>
              </a:rPr>
              <a:t>113</a:t>
            </a:r>
            <a:r>
              <a:rPr lang="fr-FR" sz="2000" dirty="0">
                <a:solidFill>
                  <a:srgbClr val="C43771"/>
                </a:solidFill>
                <a:cs typeface="Arial" charset="0"/>
              </a:rPr>
              <a:t>	</a:t>
            </a:r>
            <a:r>
              <a:rPr lang="fr-FR" sz="1600" dirty="0">
                <a:solidFill>
                  <a:srgbClr val="C43771"/>
                </a:solidFill>
                <a:cs typeface="Arial" charset="0"/>
              </a:rPr>
              <a:t>unités de recherche</a:t>
            </a:r>
            <a:r>
              <a:rPr lang="fr-FR" sz="2000" dirty="0">
                <a:solidFill>
                  <a:srgbClr val="C43771"/>
                </a:solidFill>
                <a:cs typeface="Arial" charset="0"/>
              </a:rPr>
              <a:t> </a:t>
            </a:r>
          </a:p>
          <a:p>
            <a:pPr>
              <a:lnSpc>
                <a:spcPct val="70000"/>
              </a:lnSpc>
              <a:spcBef>
                <a:spcPct val="20000"/>
              </a:spcBef>
              <a:buFont typeface="Arial" charset="0"/>
              <a:buNone/>
            </a:pPr>
            <a:r>
              <a:rPr lang="fr-FR" sz="1000" dirty="0">
                <a:solidFill>
                  <a:srgbClr val="C43771"/>
                </a:solidFill>
                <a:cs typeface="Arial" charset="0"/>
              </a:rPr>
              <a:t>et</a:t>
            </a:r>
            <a:r>
              <a:rPr lang="fr-FR" sz="2000" dirty="0">
                <a:solidFill>
                  <a:srgbClr val="C43771"/>
                </a:solidFill>
                <a:cs typeface="Arial" charset="0"/>
              </a:rPr>
              <a:t> 	    </a:t>
            </a:r>
            <a:r>
              <a:rPr lang="fr-FR" sz="2000" b="1" dirty="0">
                <a:solidFill>
                  <a:srgbClr val="C43771"/>
                </a:solidFill>
                <a:cs typeface="Arial" charset="0"/>
              </a:rPr>
              <a:t>9 </a:t>
            </a:r>
            <a:r>
              <a:rPr lang="fr-FR" sz="1600" dirty="0">
                <a:solidFill>
                  <a:srgbClr val="C43771"/>
                </a:solidFill>
                <a:cs typeface="Arial" charset="0"/>
              </a:rPr>
              <a:t>structures fédératives</a:t>
            </a:r>
            <a:endParaRPr lang="fr-FR" sz="1600" b="1" dirty="0">
              <a:solidFill>
                <a:srgbClr val="C43771"/>
              </a:solidFill>
              <a:cs typeface="Arial" charset="0"/>
            </a:endParaRPr>
          </a:p>
        </p:txBody>
      </p:sp>
      <p:cxnSp>
        <p:nvCxnSpPr>
          <p:cNvPr id="28" name="Connecteur droit 27"/>
          <p:cNvCxnSpPr/>
          <p:nvPr/>
        </p:nvCxnSpPr>
        <p:spPr>
          <a:xfrm flipH="1">
            <a:off x="5715000" y="1563688"/>
            <a:ext cx="34290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grpSp>
        <p:nvGrpSpPr>
          <p:cNvPr id="25607" name="Grouper 8"/>
          <p:cNvGrpSpPr>
            <a:grpSpLocks/>
          </p:cNvGrpSpPr>
          <p:nvPr/>
        </p:nvGrpSpPr>
        <p:grpSpPr bwMode="auto">
          <a:xfrm>
            <a:off x="1428750" y="3394250"/>
            <a:ext cx="5743211" cy="3112913"/>
            <a:chOff x="1701800" y="3521481"/>
            <a:chExt cx="5743068" cy="3112682"/>
          </a:xfrm>
        </p:grpSpPr>
        <p:cxnSp>
          <p:nvCxnSpPr>
            <p:cNvPr id="13" name="Connecteur droit 12"/>
            <p:cNvCxnSpPr>
              <a:cxnSpLocks noChangeAspect="1"/>
            </p:cNvCxnSpPr>
            <p:nvPr/>
          </p:nvCxnSpPr>
          <p:spPr bwMode="auto">
            <a:xfrm>
              <a:off x="4937045" y="3584801"/>
              <a:ext cx="0" cy="576220"/>
            </a:xfrm>
            <a:prstGeom prst="line">
              <a:avLst/>
            </a:prstGeom>
            <a:ln w="12700" cmpd="sng">
              <a:solidFill>
                <a:srgbClr val="313E56"/>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a:cxnSpLocks noChangeAspect="1"/>
            </p:cNvCxnSpPr>
            <p:nvPr/>
          </p:nvCxnSpPr>
          <p:spPr bwMode="auto">
            <a:xfrm>
              <a:off x="3476581" y="4084827"/>
              <a:ext cx="544499" cy="314302"/>
            </a:xfrm>
            <a:prstGeom prst="line">
              <a:avLst/>
            </a:prstGeom>
            <a:ln w="12700" cmpd="sng">
              <a:solidFill>
                <a:srgbClr val="C4377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a:cxnSpLocks noChangeAspect="1"/>
            </p:cNvCxnSpPr>
            <p:nvPr/>
          </p:nvCxnSpPr>
          <p:spPr bwMode="auto">
            <a:xfrm flipH="1">
              <a:off x="5714900" y="4084827"/>
              <a:ext cx="571486" cy="330175"/>
            </a:xfrm>
            <a:prstGeom prst="line">
              <a:avLst/>
            </a:prstGeom>
            <a:ln w="12700" cmpd="sng">
              <a:solidFill>
                <a:srgbClr val="EA9534"/>
              </a:solidFill>
              <a:prstDash val="dot"/>
            </a:ln>
            <a:effectLst/>
          </p:spPr>
          <p:style>
            <a:lnRef idx="2">
              <a:schemeClr val="accent1"/>
            </a:lnRef>
            <a:fillRef idx="0">
              <a:schemeClr val="accent1"/>
            </a:fillRef>
            <a:effectRef idx="1">
              <a:schemeClr val="accent1"/>
            </a:effectRef>
            <a:fontRef idx="minor">
              <a:schemeClr val="tx1"/>
            </a:fontRef>
          </p:style>
        </p:cxnSp>
        <p:pic>
          <p:nvPicPr>
            <p:cNvPr id="25611"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3521481"/>
              <a:ext cx="1979714" cy="501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2" name="Imag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4015" y="6099428"/>
              <a:ext cx="1820759" cy="534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3"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9358" y="5447628"/>
              <a:ext cx="1588107" cy="651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2" name="Connecteur droit 21"/>
            <p:cNvCxnSpPr>
              <a:cxnSpLocks noChangeAspect="1"/>
            </p:cNvCxnSpPr>
            <p:nvPr/>
          </p:nvCxnSpPr>
          <p:spPr bwMode="auto">
            <a:xfrm>
              <a:off x="4937045" y="5524582"/>
              <a:ext cx="0" cy="574632"/>
            </a:xfrm>
            <a:prstGeom prst="line">
              <a:avLst/>
            </a:prstGeom>
            <a:ln w="12700" cmpd="sng">
              <a:solidFill>
                <a:srgbClr val="0097AA"/>
              </a:solidFill>
              <a:prstDash val="dot"/>
            </a:ln>
            <a:effectLst/>
          </p:spPr>
          <p:style>
            <a:lnRef idx="2">
              <a:schemeClr val="accent1"/>
            </a:lnRef>
            <a:fillRef idx="0">
              <a:schemeClr val="accent1"/>
            </a:fillRef>
            <a:effectRef idx="1">
              <a:schemeClr val="accent1"/>
            </a:effectRef>
            <a:fontRef idx="minor">
              <a:schemeClr val="tx1"/>
            </a:fontRef>
          </p:style>
        </p:cxnSp>
        <p:cxnSp>
          <p:nvCxnSpPr>
            <p:cNvPr id="23" name="Connecteur droit 22"/>
            <p:cNvCxnSpPr>
              <a:cxnSpLocks noChangeAspect="1"/>
            </p:cNvCxnSpPr>
            <p:nvPr/>
          </p:nvCxnSpPr>
          <p:spPr bwMode="auto">
            <a:xfrm>
              <a:off x="5714900" y="5367432"/>
              <a:ext cx="544499" cy="314302"/>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Connecteur droit 23"/>
            <p:cNvCxnSpPr>
              <a:cxnSpLocks noChangeAspect="1"/>
            </p:cNvCxnSpPr>
            <p:nvPr/>
          </p:nvCxnSpPr>
          <p:spPr bwMode="auto">
            <a:xfrm flipH="1">
              <a:off x="3525793" y="5367432"/>
              <a:ext cx="571486" cy="330175"/>
            </a:xfrm>
            <a:prstGeom prst="line">
              <a:avLst/>
            </a:prstGeom>
            <a:ln w="12700" cmpd="sng">
              <a:solidFill>
                <a:srgbClr val="6EB33E"/>
              </a:solidFill>
              <a:prstDash val="dot"/>
            </a:ln>
            <a:effectLst/>
          </p:spPr>
          <p:style>
            <a:lnRef idx="2">
              <a:schemeClr val="accent1"/>
            </a:lnRef>
            <a:fillRef idx="0">
              <a:schemeClr val="accent1"/>
            </a:fillRef>
            <a:effectRef idx="1">
              <a:schemeClr val="accent1"/>
            </a:effectRef>
            <a:fontRef idx="minor">
              <a:schemeClr val="tx1"/>
            </a:fontRef>
          </p:style>
        </p:cxnSp>
        <p:pic>
          <p:nvPicPr>
            <p:cNvPr id="25618" name="Image 3" descr="CEA_logo_quadri-sur-fond-rou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7707" y="5367338"/>
              <a:ext cx="1017161" cy="82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5" name="Imag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6065" y="2344252"/>
            <a:ext cx="936019" cy="936019"/>
          </a:xfrm>
          <a:prstGeom prst="rect">
            <a:avLst/>
          </a:prstGeom>
        </p:spPr>
      </p:pic>
      <p:pic>
        <p:nvPicPr>
          <p:cNvPr id="4" name="Imag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8513" y="4323986"/>
            <a:ext cx="2475345" cy="8484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age 49"/>
          <p:cNvPicPr>
            <a:picLocks noChangeAspect="1"/>
          </p:cNvPicPr>
          <p:nvPr/>
        </p:nvPicPr>
        <p:blipFill>
          <a:blip r:embed="rId2">
            <a:extLst>
              <a:ext uri="{28A0092B-C50C-407E-A947-70E740481C1C}">
                <a14:useLocalDpi xmlns:a14="http://schemas.microsoft.com/office/drawing/2010/main" val="0"/>
              </a:ext>
            </a:extLst>
          </a:blip>
          <a:srcRect t="23885" b="40085"/>
          <a:stretch>
            <a:fillRect/>
          </a:stretch>
        </p:blipFill>
        <p:spPr bwMode="auto">
          <a:xfrm>
            <a:off x="769938" y="3244850"/>
            <a:ext cx="1262062" cy="208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3" name="Connecteur droit 42"/>
          <p:cNvCxnSpPr/>
          <p:nvPr/>
        </p:nvCxnSpPr>
        <p:spPr>
          <a:xfrm>
            <a:off x="3541713" y="1563688"/>
            <a:ext cx="0" cy="4635500"/>
          </a:xfrm>
          <a:prstGeom prst="line">
            <a:avLst/>
          </a:prstGeom>
          <a:ln w="6350" cmpd="sng">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p:txBody>
          <a:bodyPr/>
          <a:lstStyle/>
          <a:p>
            <a:pPr>
              <a:defRPr/>
            </a:pPr>
            <a:r>
              <a:rPr lang="fr-FR" dirty="0"/>
              <a:t>Une recherche interdisciplinaire</a:t>
            </a:r>
          </a:p>
        </p:txBody>
      </p:sp>
      <p:sp>
        <p:nvSpPr>
          <p:cNvPr id="3" name="Espace réservé du pied de page 2"/>
          <p:cNvSpPr>
            <a:spLocks noGrp="1"/>
          </p:cNvSpPr>
          <p:nvPr>
            <p:ph type="ftr" sz="quarter" idx="10"/>
          </p:nvPr>
        </p:nvSpPr>
        <p:spPr/>
        <p:txBody>
          <a:bodyPr/>
          <a:lstStyle/>
          <a:p>
            <a:pPr>
              <a:defRPr/>
            </a:pPr>
            <a:r>
              <a:rPr lang="fr-FR"/>
              <a:t>Une force pour le territoire / Une université de recherche intensive</a:t>
            </a:r>
          </a:p>
        </p:txBody>
      </p:sp>
      <p:sp>
        <p:nvSpPr>
          <p:cNvPr id="26629" name="Espace réservé du numéro de diapositive 3"/>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5AEC69-2329-ED49-ACE6-5660C2E03BE8}" type="slidenum">
              <a:rPr lang="fr-FR" sz="800">
                <a:solidFill>
                  <a:schemeClr val="bg1"/>
                </a:solidFill>
                <a:cs typeface="Arial" charset="0"/>
              </a:rPr>
              <a:pPr/>
              <a:t>13</a:t>
            </a:fld>
            <a:endParaRPr lang="fr-FR" sz="800">
              <a:solidFill>
                <a:schemeClr val="bg1"/>
              </a:solidFill>
              <a:cs typeface="Arial" charset="0"/>
            </a:endParaRPr>
          </a:p>
        </p:txBody>
      </p:sp>
      <p:sp>
        <p:nvSpPr>
          <p:cNvPr id="22" name="ZoneTexte 21"/>
          <p:cNvSpPr txBox="1"/>
          <p:nvPr/>
        </p:nvSpPr>
        <p:spPr bwMode="auto">
          <a:xfrm>
            <a:off x="757238" y="3502025"/>
            <a:ext cx="1274762" cy="154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p>
            <a:pPr marL="150813" indent="-106363">
              <a:lnSpc>
                <a:spcPct val="120000"/>
              </a:lnSpc>
              <a:buFont typeface="Arial"/>
              <a:buChar char="•"/>
              <a:defRPr/>
            </a:pPr>
            <a:r>
              <a:rPr lang="fr-FR" sz="1400" dirty="0">
                <a:latin typeface="Arial"/>
                <a:cs typeface="Arial"/>
              </a:rPr>
              <a:t>Imagerie</a:t>
            </a:r>
          </a:p>
          <a:p>
            <a:pPr marL="100013" indent="-80963">
              <a:lnSpc>
                <a:spcPct val="120000"/>
              </a:lnSpc>
              <a:buFont typeface="Arial"/>
              <a:buChar char="•"/>
              <a:defRPr/>
            </a:pPr>
            <a:r>
              <a:rPr lang="fr-FR" sz="1400" dirty="0">
                <a:latin typeface="Arial"/>
                <a:cs typeface="Arial"/>
              </a:rPr>
              <a:t>Nanosciences</a:t>
            </a:r>
          </a:p>
          <a:p>
            <a:pPr marL="88900" indent="-80963">
              <a:lnSpc>
                <a:spcPct val="120000"/>
              </a:lnSpc>
              <a:buFont typeface="Arial"/>
              <a:buChar char="•"/>
              <a:defRPr/>
            </a:pPr>
            <a:r>
              <a:rPr lang="fr-FR" sz="1400" dirty="0">
                <a:latin typeface="Arial"/>
                <a:cs typeface="Arial"/>
              </a:rPr>
              <a:t>Sports &amp; </a:t>
            </a:r>
            <a:br>
              <a:rPr lang="fr-FR" sz="1400" dirty="0">
                <a:latin typeface="Arial"/>
                <a:cs typeface="Arial"/>
              </a:rPr>
            </a:br>
            <a:r>
              <a:rPr lang="fr-FR" sz="1400" dirty="0">
                <a:latin typeface="Arial"/>
                <a:cs typeface="Arial"/>
              </a:rPr>
              <a:t>bien-être</a:t>
            </a:r>
          </a:p>
          <a:p>
            <a:pPr marL="80963" indent="-80963">
              <a:lnSpc>
                <a:spcPct val="120000"/>
              </a:lnSpc>
              <a:buFont typeface="Arial"/>
              <a:buChar char="•"/>
              <a:defRPr/>
            </a:pPr>
            <a:r>
              <a:rPr lang="fr-FR" sz="1400" dirty="0" err="1">
                <a:latin typeface="Arial"/>
                <a:cs typeface="Arial"/>
              </a:rPr>
              <a:t>Big</a:t>
            </a:r>
            <a:r>
              <a:rPr lang="fr-FR" sz="1400" dirty="0">
                <a:latin typeface="Arial"/>
                <a:cs typeface="Arial"/>
              </a:rPr>
              <a:t> Data </a:t>
            </a:r>
          </a:p>
          <a:p>
            <a:pPr marL="114300" indent="-80963">
              <a:lnSpc>
                <a:spcPct val="120000"/>
              </a:lnSpc>
              <a:buFont typeface="Arial"/>
              <a:buChar char="•"/>
              <a:defRPr/>
            </a:pPr>
            <a:r>
              <a:rPr lang="fr-FR" sz="1400" dirty="0">
                <a:latin typeface="Arial"/>
                <a:cs typeface="Arial"/>
              </a:rPr>
              <a:t>Méditerranée</a:t>
            </a:r>
          </a:p>
        </p:txBody>
      </p:sp>
      <p:sp>
        <p:nvSpPr>
          <p:cNvPr id="23" name="Rectangle 22"/>
          <p:cNvSpPr/>
          <p:nvPr/>
        </p:nvSpPr>
        <p:spPr>
          <a:xfrm rot="16200000">
            <a:off x="-675863" y="3366521"/>
            <a:ext cx="4329537" cy="1824664"/>
          </a:xfrm>
          <a:prstGeom prst="rect">
            <a:avLst/>
          </a:prstGeom>
          <a:noFill/>
        </p:spPr>
        <p:txBody>
          <a:bodyPr spcFirstLastPara="1" wrap="none">
            <a:prstTxWarp prst="textArchUp">
              <a:avLst/>
            </a:prstTxWarp>
            <a:spAutoFit/>
          </a:bodyPr>
          <a:lstStyle/>
          <a:p>
            <a:pPr algn="ctr">
              <a:defRPr/>
            </a:pPr>
            <a:r>
              <a:rPr lang="fr-FR" sz="2100" dirty="0">
                <a:ln w="12700">
                  <a:noFill/>
                  <a:prstDash val="solid"/>
                </a:ln>
                <a:solidFill>
                  <a:srgbClr val="000000"/>
                </a:solidFill>
              </a:rPr>
              <a:t>Thèmes transversaux</a:t>
            </a:r>
          </a:p>
        </p:txBody>
      </p:sp>
      <p:sp>
        <p:nvSpPr>
          <p:cNvPr id="26633" name="Rectangle 23"/>
          <p:cNvSpPr>
            <a:spLocks noChangeArrowheads="1"/>
          </p:cNvSpPr>
          <p:nvPr/>
        </p:nvSpPr>
        <p:spPr bwMode="auto">
          <a:xfrm>
            <a:off x="3405188" y="1338263"/>
            <a:ext cx="27400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spcAft>
                <a:spcPts val="750"/>
              </a:spcAft>
              <a:tabLst>
                <a:tab pos="179388" algn="l"/>
              </a:tabLst>
            </a:pPr>
            <a:r>
              <a:rPr lang="en-US" sz="1400" b="1">
                <a:solidFill>
                  <a:srgbClr val="000000"/>
                </a:solidFill>
              </a:rPr>
              <a:t>5</a:t>
            </a:r>
            <a:r>
              <a:rPr lang="en-US" sz="1400">
                <a:solidFill>
                  <a:srgbClr val="000000"/>
                </a:solidFill>
              </a:rPr>
              <a:t> 	</a:t>
            </a:r>
            <a:r>
              <a:rPr lang="en-US" sz="1000">
                <a:solidFill>
                  <a:srgbClr val="000000"/>
                </a:solidFill>
              </a:rPr>
              <a:t>Pôles de recherche </a:t>
            </a:r>
            <a:br>
              <a:rPr lang="en-US" sz="1000">
                <a:solidFill>
                  <a:srgbClr val="000000"/>
                </a:solidFill>
              </a:rPr>
            </a:br>
            <a:r>
              <a:rPr lang="en-US" sz="1000">
                <a:solidFill>
                  <a:srgbClr val="000000"/>
                </a:solidFill>
              </a:rPr>
              <a:t>	interdisciplinaires et intersectoriels (PR2I)</a:t>
            </a:r>
          </a:p>
        </p:txBody>
      </p:sp>
      <p:sp>
        <p:nvSpPr>
          <p:cNvPr id="26634" name="Rectangle 24"/>
          <p:cNvSpPr>
            <a:spLocks noChangeArrowheads="1"/>
          </p:cNvSpPr>
          <p:nvPr/>
        </p:nvSpPr>
        <p:spPr bwMode="auto">
          <a:xfrm>
            <a:off x="6145213" y="1338263"/>
            <a:ext cx="18065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spcAft>
                <a:spcPts val="750"/>
              </a:spcAft>
            </a:pPr>
            <a:r>
              <a:rPr lang="en-US" sz="1200" i="1">
                <a:solidFill>
                  <a:srgbClr val="7F7F7F"/>
                </a:solidFill>
              </a:rPr>
              <a:t>Priorités &amp; </a:t>
            </a:r>
            <a:br>
              <a:rPr lang="en-US" sz="1200" i="1">
                <a:solidFill>
                  <a:srgbClr val="7F7F7F"/>
                </a:solidFill>
              </a:rPr>
            </a:br>
            <a:r>
              <a:rPr lang="en-US" sz="1200" i="1">
                <a:solidFill>
                  <a:srgbClr val="7F7F7F"/>
                </a:solidFill>
              </a:rPr>
              <a:t>Recherche d’excellence</a:t>
            </a:r>
          </a:p>
        </p:txBody>
      </p:sp>
      <p:sp>
        <p:nvSpPr>
          <p:cNvPr id="26635" name="Rectangle 25"/>
          <p:cNvSpPr>
            <a:spLocks noChangeArrowheads="1"/>
          </p:cNvSpPr>
          <p:nvPr/>
        </p:nvSpPr>
        <p:spPr bwMode="auto">
          <a:xfrm>
            <a:off x="3605213" y="2189163"/>
            <a:ext cx="2406650"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spcAft>
                <a:spcPts val="750"/>
              </a:spcAft>
            </a:pPr>
            <a:r>
              <a:rPr lang="en-US" sz="1400">
                <a:solidFill>
                  <a:srgbClr val="313E56"/>
                </a:solidFill>
              </a:rPr>
              <a:t>Energie</a:t>
            </a:r>
            <a:endParaRPr lang="en-US" sz="1000">
              <a:solidFill>
                <a:srgbClr val="313E56"/>
              </a:solidFill>
            </a:endParaRPr>
          </a:p>
        </p:txBody>
      </p:sp>
      <p:sp>
        <p:nvSpPr>
          <p:cNvPr id="26636" name="Rectangle 26"/>
          <p:cNvSpPr>
            <a:spLocks noChangeArrowheads="1"/>
          </p:cNvSpPr>
          <p:nvPr/>
        </p:nvSpPr>
        <p:spPr bwMode="auto">
          <a:xfrm>
            <a:off x="3605213" y="3105150"/>
            <a:ext cx="24066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eaLnBrk="1" hangingPunct="1">
              <a:spcAft>
                <a:spcPts val="750"/>
              </a:spcAft>
            </a:pPr>
            <a:r>
              <a:rPr lang="en-US" sz="1400">
                <a:solidFill>
                  <a:srgbClr val="EA9534"/>
                </a:solidFill>
              </a:rPr>
              <a:t>Environnement </a:t>
            </a:r>
            <a:endParaRPr lang="en-US" sz="1000">
              <a:solidFill>
                <a:srgbClr val="EA9534"/>
              </a:solidFill>
            </a:endParaRPr>
          </a:p>
        </p:txBody>
      </p:sp>
      <p:sp>
        <p:nvSpPr>
          <p:cNvPr id="26637" name="Rectangle 27"/>
          <p:cNvSpPr>
            <a:spLocks noChangeArrowheads="1"/>
          </p:cNvSpPr>
          <p:nvPr/>
        </p:nvSpPr>
        <p:spPr bwMode="auto">
          <a:xfrm>
            <a:off x="3605213" y="4102100"/>
            <a:ext cx="24066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spcAft>
                <a:spcPts val="750"/>
              </a:spcAft>
            </a:pPr>
            <a:r>
              <a:rPr lang="en-US" sz="1400">
                <a:solidFill>
                  <a:srgbClr val="6EB33E"/>
                </a:solidFill>
              </a:rPr>
              <a:t>Santé et sciences de la vie </a:t>
            </a:r>
            <a:endParaRPr lang="en-US" sz="1000">
              <a:solidFill>
                <a:srgbClr val="6EB33E"/>
              </a:solidFill>
            </a:endParaRPr>
          </a:p>
        </p:txBody>
      </p:sp>
      <p:sp>
        <p:nvSpPr>
          <p:cNvPr id="26638" name="Rectangle 28"/>
          <p:cNvSpPr>
            <a:spLocks noChangeArrowheads="1"/>
          </p:cNvSpPr>
          <p:nvPr/>
        </p:nvSpPr>
        <p:spPr bwMode="auto">
          <a:xfrm>
            <a:off x="3605213" y="5029200"/>
            <a:ext cx="24066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eaLnBrk="1" hangingPunct="1">
              <a:spcAft>
                <a:spcPts val="750"/>
              </a:spcAft>
            </a:pPr>
            <a:r>
              <a:rPr lang="en-US" sz="1400">
                <a:solidFill>
                  <a:srgbClr val="0097AA"/>
                </a:solidFill>
              </a:rPr>
              <a:t>Sciences et </a:t>
            </a:r>
            <a:br>
              <a:rPr lang="en-US" sz="1400">
                <a:solidFill>
                  <a:srgbClr val="0097AA"/>
                </a:solidFill>
              </a:rPr>
            </a:br>
            <a:r>
              <a:rPr lang="en-US" sz="1400">
                <a:solidFill>
                  <a:srgbClr val="0097AA"/>
                </a:solidFill>
              </a:rPr>
              <a:t>technologies avancées</a:t>
            </a:r>
            <a:endParaRPr lang="en-US" sz="1000">
              <a:solidFill>
                <a:srgbClr val="0097AA"/>
              </a:solidFill>
            </a:endParaRPr>
          </a:p>
        </p:txBody>
      </p:sp>
      <p:sp>
        <p:nvSpPr>
          <p:cNvPr id="26639" name="Rectangle 29"/>
          <p:cNvSpPr>
            <a:spLocks noChangeArrowheads="1"/>
          </p:cNvSpPr>
          <p:nvPr/>
        </p:nvSpPr>
        <p:spPr bwMode="auto">
          <a:xfrm>
            <a:off x="3605213" y="6199188"/>
            <a:ext cx="2406650" cy="21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eaLnBrk="1" hangingPunct="1">
              <a:lnSpc>
                <a:spcPct val="50000"/>
              </a:lnSpc>
              <a:spcAft>
                <a:spcPts val="750"/>
              </a:spcAft>
            </a:pPr>
            <a:r>
              <a:rPr lang="en-US" sz="1400">
                <a:solidFill>
                  <a:srgbClr val="C43771"/>
                </a:solidFill>
              </a:rPr>
              <a:t>Humanités</a:t>
            </a:r>
            <a:endParaRPr lang="en-US" sz="1000">
              <a:solidFill>
                <a:srgbClr val="C43771"/>
              </a:solidFill>
            </a:endParaRPr>
          </a:p>
        </p:txBody>
      </p:sp>
      <p:sp>
        <p:nvSpPr>
          <p:cNvPr id="31" name="Rectangle 30"/>
          <p:cNvSpPr/>
          <p:nvPr/>
        </p:nvSpPr>
        <p:spPr>
          <a:xfrm>
            <a:off x="6143104" y="2001876"/>
            <a:ext cx="2406868" cy="680956"/>
          </a:xfrm>
          <a:prstGeom prst="rect">
            <a:avLst/>
          </a:prstGeom>
        </p:spPr>
        <p:txBody>
          <a:bodyPr anchor="ctr">
            <a:spAutoFit/>
          </a:bodyPr>
          <a:lstStyle/>
          <a:p>
            <a:pPr marL="88900" indent="-80963" eaLnBrk="1" hangingPunct="1">
              <a:lnSpc>
                <a:spcPct val="50000"/>
              </a:lnSpc>
              <a:spcAft>
                <a:spcPts val="450"/>
              </a:spcAft>
              <a:buFont typeface="Arial"/>
              <a:buChar char="•"/>
              <a:defRPr/>
            </a:pPr>
            <a:r>
              <a:rPr lang="en-US" sz="900" dirty="0">
                <a:solidFill>
                  <a:srgbClr val="313E56"/>
                </a:solidFill>
                <a:latin typeface="Arial" panose="020B0604020202020204" pitchFamily="34" charset="0"/>
                <a:ea typeface="ＭＳ Ｐゴシック" panose="020B0600070205080204" pitchFamily="34" charset="-128"/>
              </a:rPr>
              <a:t>Fusion et fission </a:t>
            </a:r>
            <a:r>
              <a:rPr lang="en-US" sz="900" dirty="0" err="1">
                <a:solidFill>
                  <a:srgbClr val="313E56"/>
                </a:solidFill>
                <a:latin typeface="Arial" panose="020B0604020202020204" pitchFamily="34" charset="0"/>
                <a:ea typeface="ＭＳ Ｐゴシック" panose="020B0600070205080204" pitchFamily="34" charset="-128"/>
              </a:rPr>
              <a:t>nucléaire</a:t>
            </a:r>
            <a:endParaRPr lang="en-US" sz="900" dirty="0">
              <a:solidFill>
                <a:srgbClr val="313E56"/>
              </a:solidFill>
              <a:latin typeface="Arial" panose="020B0604020202020204" pitchFamily="34" charset="0"/>
              <a:ea typeface="ＭＳ Ｐゴシック" panose="020B0600070205080204" pitchFamily="34" charset="-128"/>
            </a:endParaRPr>
          </a:p>
          <a:p>
            <a:pPr marL="88900" indent="-80963" eaLnBrk="1" hangingPunct="1">
              <a:lnSpc>
                <a:spcPct val="50000"/>
              </a:lnSpc>
              <a:spcAft>
                <a:spcPts val="450"/>
              </a:spcAft>
              <a:buFont typeface="Arial"/>
              <a:buChar char="•"/>
              <a:defRPr/>
            </a:pPr>
            <a:r>
              <a:rPr lang="en-US" sz="900" dirty="0" err="1">
                <a:solidFill>
                  <a:srgbClr val="313E56"/>
                </a:solidFill>
                <a:latin typeface="Arial" panose="020B0604020202020204" pitchFamily="34" charset="0"/>
                <a:ea typeface="ＭＳ Ｐゴシック" panose="020B0600070205080204" pitchFamily="34" charset="-128"/>
              </a:rPr>
              <a:t>Bioénergie</a:t>
            </a:r>
            <a:r>
              <a:rPr lang="en-US" sz="900" dirty="0">
                <a:solidFill>
                  <a:srgbClr val="313E56"/>
                </a:solidFill>
                <a:latin typeface="Arial" panose="020B0604020202020204" pitchFamily="34" charset="0"/>
                <a:ea typeface="ＭＳ Ｐゴシック" panose="020B0600070205080204" pitchFamily="34" charset="-128"/>
              </a:rPr>
              <a:t> </a:t>
            </a:r>
            <a:r>
              <a:rPr lang="en-US" sz="900" strike="sngStrike" dirty="0">
                <a:solidFill>
                  <a:srgbClr val="313E56"/>
                </a:solidFill>
                <a:latin typeface="Arial" panose="020B0604020202020204" pitchFamily="34" charset="0"/>
                <a:ea typeface="ＭＳ Ｐゴシック" panose="020B0600070205080204" pitchFamily="34" charset="-128"/>
              </a:rPr>
              <a:t> </a:t>
            </a:r>
          </a:p>
          <a:p>
            <a:pPr marL="88900" indent="-80963" eaLnBrk="1" hangingPunct="1">
              <a:lnSpc>
                <a:spcPct val="50000"/>
              </a:lnSpc>
              <a:spcAft>
                <a:spcPts val="450"/>
              </a:spcAft>
              <a:buFont typeface="Arial"/>
              <a:buChar char="•"/>
              <a:defRPr/>
            </a:pPr>
            <a:r>
              <a:rPr lang="en-US" sz="900" dirty="0" err="1">
                <a:solidFill>
                  <a:srgbClr val="313E56"/>
                </a:solidFill>
                <a:latin typeface="Arial" panose="020B0604020202020204" pitchFamily="34" charset="0"/>
                <a:ea typeface="ＭＳ Ｐゴシック" panose="020B0600070205080204" pitchFamily="34" charset="-128"/>
              </a:rPr>
              <a:t>Stockage</a:t>
            </a:r>
            <a:r>
              <a:rPr lang="en-US" sz="900" dirty="0">
                <a:solidFill>
                  <a:srgbClr val="313E56"/>
                </a:solidFill>
                <a:latin typeface="Arial" panose="020B0604020202020204" pitchFamily="34" charset="0"/>
                <a:ea typeface="ＭＳ Ｐゴシック" panose="020B0600070205080204" pitchFamily="34" charset="-128"/>
              </a:rPr>
              <a:t> </a:t>
            </a:r>
            <a:r>
              <a:rPr lang="en-US" sz="900" dirty="0" err="1">
                <a:solidFill>
                  <a:srgbClr val="313E56"/>
                </a:solidFill>
                <a:latin typeface="Arial" panose="020B0604020202020204" pitchFamily="34" charset="0"/>
                <a:ea typeface="ＭＳ Ｐゴシック" panose="020B0600070205080204" pitchFamily="34" charset="-128"/>
              </a:rPr>
              <a:t>énergétique</a:t>
            </a:r>
            <a:endParaRPr lang="en-US" sz="900" dirty="0">
              <a:solidFill>
                <a:srgbClr val="313E56"/>
              </a:solidFill>
              <a:latin typeface="Arial" panose="020B0604020202020204" pitchFamily="34" charset="0"/>
              <a:ea typeface="ＭＳ Ｐゴシック" panose="020B0600070205080204" pitchFamily="34" charset="-128"/>
            </a:endParaRPr>
          </a:p>
          <a:p>
            <a:pPr marL="88900" indent="-80963" eaLnBrk="1" hangingPunct="1">
              <a:lnSpc>
                <a:spcPct val="50000"/>
              </a:lnSpc>
              <a:spcAft>
                <a:spcPts val="450"/>
              </a:spcAft>
              <a:buFont typeface="Arial"/>
              <a:buChar char="•"/>
              <a:defRPr/>
            </a:pPr>
            <a:r>
              <a:rPr lang="en-US" sz="900" dirty="0" err="1">
                <a:solidFill>
                  <a:srgbClr val="313E56"/>
                </a:solidFill>
                <a:latin typeface="Arial" panose="020B0604020202020204" pitchFamily="34" charset="0"/>
                <a:ea typeface="ＭＳ Ｐゴシック" panose="020B0600070205080204" pitchFamily="34" charset="-128"/>
              </a:rPr>
              <a:t>Efficacité</a:t>
            </a:r>
            <a:r>
              <a:rPr lang="en-US" sz="900" dirty="0">
                <a:solidFill>
                  <a:srgbClr val="313E56"/>
                </a:solidFill>
                <a:latin typeface="Arial" panose="020B0604020202020204" pitchFamily="34" charset="0"/>
                <a:ea typeface="ＭＳ Ｐゴシック" panose="020B0600070205080204" pitchFamily="34" charset="-128"/>
              </a:rPr>
              <a:t> </a:t>
            </a:r>
            <a:r>
              <a:rPr lang="en-US" sz="900" dirty="0" err="1">
                <a:solidFill>
                  <a:srgbClr val="313E56"/>
                </a:solidFill>
                <a:latin typeface="Arial" panose="020B0604020202020204" pitchFamily="34" charset="0"/>
                <a:ea typeface="ＭＳ Ｐゴシック" panose="020B0600070205080204" pitchFamily="34" charset="-128"/>
              </a:rPr>
              <a:t>énergétique</a:t>
            </a:r>
            <a:r>
              <a:rPr lang="en-US" sz="900" dirty="0">
                <a:solidFill>
                  <a:srgbClr val="313E56"/>
                </a:solidFill>
                <a:latin typeface="Arial" panose="020B0604020202020204" pitchFamily="34" charset="0"/>
                <a:ea typeface="ＭＳ Ｐゴシック" panose="020B0600070205080204" pitchFamily="34" charset="-128"/>
              </a:rPr>
              <a:t> </a:t>
            </a:r>
          </a:p>
          <a:p>
            <a:pPr marL="88900" indent="-80963" eaLnBrk="1" hangingPunct="1">
              <a:lnSpc>
                <a:spcPct val="50000"/>
              </a:lnSpc>
              <a:spcAft>
                <a:spcPts val="450"/>
              </a:spcAft>
              <a:buFont typeface="Arial"/>
              <a:buChar char="•"/>
              <a:defRPr/>
            </a:pPr>
            <a:r>
              <a:rPr lang="en-US" sz="900" dirty="0">
                <a:solidFill>
                  <a:srgbClr val="313E56"/>
                </a:solidFill>
                <a:latin typeface="Arial" panose="020B0604020202020204" pitchFamily="34" charset="0"/>
                <a:ea typeface="ＭＳ Ｐゴシック" panose="020B0600070205080204" pitchFamily="34" charset="-128"/>
              </a:rPr>
              <a:t>Transition </a:t>
            </a:r>
            <a:r>
              <a:rPr lang="en-US" sz="900" dirty="0" err="1">
                <a:solidFill>
                  <a:srgbClr val="313E56"/>
                </a:solidFill>
                <a:latin typeface="Arial" panose="020B0604020202020204" pitchFamily="34" charset="0"/>
                <a:ea typeface="ＭＳ Ｐゴシック" panose="020B0600070205080204" pitchFamily="34" charset="-128"/>
              </a:rPr>
              <a:t>énergétique</a:t>
            </a:r>
            <a:r>
              <a:rPr lang="en-US" sz="900" dirty="0">
                <a:solidFill>
                  <a:srgbClr val="313E56"/>
                </a:solidFill>
                <a:latin typeface="Arial" panose="020B0604020202020204" pitchFamily="34" charset="0"/>
                <a:ea typeface="ＭＳ Ｐゴシック" panose="020B0600070205080204" pitchFamily="34" charset="-128"/>
              </a:rPr>
              <a:t> </a:t>
            </a:r>
          </a:p>
        </p:txBody>
      </p:sp>
      <p:sp>
        <p:nvSpPr>
          <p:cNvPr id="32" name="Rectangle 31"/>
          <p:cNvSpPr/>
          <p:nvPr/>
        </p:nvSpPr>
        <p:spPr>
          <a:xfrm>
            <a:off x="6143104" y="3001312"/>
            <a:ext cx="2406868" cy="553998"/>
          </a:xfrm>
          <a:prstGeom prst="rect">
            <a:avLst/>
          </a:prstGeom>
        </p:spPr>
        <p:txBody>
          <a:bodyPr anchor="ctr">
            <a:spAutoFit/>
          </a:bodyPr>
          <a:lstStyle/>
          <a:p>
            <a:pPr marL="88900" indent="-80963" eaLnBrk="1" hangingPunct="1">
              <a:lnSpc>
                <a:spcPct val="50000"/>
              </a:lnSpc>
              <a:spcAft>
                <a:spcPts val="450"/>
              </a:spcAft>
              <a:buFont typeface="Arial"/>
              <a:buChar char="•"/>
              <a:defRPr/>
            </a:pPr>
            <a:r>
              <a:rPr lang="en-US" sz="900" dirty="0" err="1">
                <a:solidFill>
                  <a:srgbClr val="EA9534"/>
                </a:solidFill>
                <a:latin typeface="Arial" panose="020B0604020202020204" pitchFamily="34" charset="0"/>
                <a:ea typeface="ＭＳ Ｐゴシック" panose="020B0600070205080204" pitchFamily="34" charset="-128"/>
              </a:rPr>
              <a:t>Climatologie</a:t>
            </a:r>
            <a:r>
              <a:rPr lang="en-US" sz="900" dirty="0">
                <a:solidFill>
                  <a:srgbClr val="EA9534"/>
                </a:solidFill>
                <a:latin typeface="Arial" panose="020B0604020202020204" pitchFamily="34" charset="0"/>
                <a:ea typeface="ＭＳ Ｐゴシック" panose="020B0600070205080204" pitchFamily="34" charset="-128"/>
              </a:rPr>
              <a:t> </a:t>
            </a:r>
            <a:endParaRPr lang="en-US" sz="900" strike="sngStrike" dirty="0">
              <a:solidFill>
                <a:srgbClr val="EA9534"/>
              </a:solidFill>
              <a:latin typeface="Arial" panose="020B0604020202020204" pitchFamily="34" charset="0"/>
              <a:ea typeface="ＭＳ Ｐゴシック" panose="020B0600070205080204" pitchFamily="34" charset="-128"/>
            </a:endParaRPr>
          </a:p>
          <a:p>
            <a:pPr marL="88900" indent="-80963" eaLnBrk="1" hangingPunct="1">
              <a:lnSpc>
                <a:spcPct val="50000"/>
              </a:lnSpc>
              <a:spcAft>
                <a:spcPts val="450"/>
              </a:spcAft>
              <a:buFont typeface="Arial"/>
              <a:buChar char="•"/>
              <a:defRPr/>
            </a:pPr>
            <a:r>
              <a:rPr lang="en-US" sz="900" dirty="0">
                <a:solidFill>
                  <a:srgbClr val="EA9534"/>
                </a:solidFill>
                <a:latin typeface="Arial" panose="020B0604020202020204" pitchFamily="34" charset="0"/>
                <a:ea typeface="ＭＳ Ｐゴシック" panose="020B0600070205080204" pitchFamily="34" charset="-128"/>
              </a:rPr>
              <a:t>Relations </a:t>
            </a:r>
            <a:r>
              <a:rPr lang="en-US" sz="900" dirty="0" err="1">
                <a:solidFill>
                  <a:srgbClr val="EA9534"/>
                </a:solidFill>
                <a:latin typeface="Arial" panose="020B0604020202020204" pitchFamily="34" charset="0"/>
                <a:ea typeface="ＭＳ Ｐゴシック" panose="020B0600070205080204" pitchFamily="34" charset="-128"/>
              </a:rPr>
              <a:t>Homme</a:t>
            </a:r>
            <a:r>
              <a:rPr lang="en-US" sz="900" dirty="0">
                <a:solidFill>
                  <a:srgbClr val="EA9534"/>
                </a:solidFill>
                <a:latin typeface="Arial" panose="020B0604020202020204" pitchFamily="34" charset="0"/>
                <a:ea typeface="ＭＳ Ｐゴシック" panose="020B0600070205080204" pitchFamily="34" charset="-128"/>
              </a:rPr>
              <a:t>/ </a:t>
            </a:r>
            <a:r>
              <a:rPr lang="en-US" sz="900" dirty="0" err="1">
                <a:solidFill>
                  <a:srgbClr val="EA9534"/>
                </a:solidFill>
                <a:latin typeface="Arial" panose="020B0604020202020204" pitchFamily="34" charset="0"/>
                <a:ea typeface="ＭＳ Ｐゴシック" panose="020B0600070205080204" pitchFamily="34" charset="-128"/>
              </a:rPr>
              <a:t>environnement</a:t>
            </a:r>
            <a:endParaRPr lang="en-US" sz="900" dirty="0">
              <a:solidFill>
                <a:srgbClr val="EA9534"/>
              </a:solidFill>
              <a:latin typeface="Arial" panose="020B0604020202020204" pitchFamily="34" charset="0"/>
              <a:ea typeface="ＭＳ Ｐゴシック" panose="020B0600070205080204" pitchFamily="34" charset="-128"/>
            </a:endParaRPr>
          </a:p>
          <a:p>
            <a:pPr marL="88900" indent="-80963" eaLnBrk="1" hangingPunct="1">
              <a:lnSpc>
                <a:spcPct val="50000"/>
              </a:lnSpc>
              <a:spcAft>
                <a:spcPts val="450"/>
              </a:spcAft>
              <a:buFont typeface="Arial"/>
              <a:buChar char="•"/>
              <a:defRPr/>
            </a:pPr>
            <a:r>
              <a:rPr lang="en-US" sz="900" dirty="0" err="1">
                <a:solidFill>
                  <a:srgbClr val="EA9534"/>
                </a:solidFill>
                <a:latin typeface="Arial" panose="020B0604020202020204" pitchFamily="34" charset="0"/>
                <a:ea typeface="ＭＳ Ｐゴシック" panose="020B0600070205080204" pitchFamily="34" charset="-128"/>
              </a:rPr>
              <a:t>Ressources</a:t>
            </a:r>
            <a:r>
              <a:rPr lang="en-US" sz="900" dirty="0">
                <a:solidFill>
                  <a:srgbClr val="EA9534"/>
                </a:solidFill>
                <a:latin typeface="Arial" panose="020B0604020202020204" pitchFamily="34" charset="0"/>
                <a:ea typeface="ＭＳ Ｐゴシック" panose="020B0600070205080204" pitchFamily="34" charset="-128"/>
              </a:rPr>
              <a:t> </a:t>
            </a:r>
          </a:p>
          <a:p>
            <a:pPr marL="88900" indent="-80963" eaLnBrk="1" hangingPunct="1">
              <a:lnSpc>
                <a:spcPct val="50000"/>
              </a:lnSpc>
              <a:spcAft>
                <a:spcPts val="450"/>
              </a:spcAft>
              <a:buFont typeface="Arial"/>
              <a:buChar char="•"/>
              <a:defRPr/>
            </a:pPr>
            <a:r>
              <a:rPr lang="en-US" sz="900" dirty="0" err="1">
                <a:solidFill>
                  <a:srgbClr val="EA9534"/>
                </a:solidFill>
                <a:latin typeface="Arial" panose="020B0604020202020204" pitchFamily="34" charset="0"/>
                <a:ea typeface="ＭＳ Ｐゴシック" panose="020B0600070205080204" pitchFamily="34" charset="-128"/>
              </a:rPr>
              <a:t>Océanologie</a:t>
            </a:r>
            <a:endParaRPr lang="en-US" sz="900" dirty="0">
              <a:solidFill>
                <a:srgbClr val="EA9534"/>
              </a:solidFill>
              <a:latin typeface="Arial" panose="020B0604020202020204" pitchFamily="34" charset="0"/>
              <a:ea typeface="ＭＳ Ｐゴシック" panose="020B0600070205080204" pitchFamily="34" charset="-128"/>
            </a:endParaRPr>
          </a:p>
        </p:txBody>
      </p:sp>
      <p:sp>
        <p:nvSpPr>
          <p:cNvPr id="33" name="Rectangle 32"/>
          <p:cNvSpPr/>
          <p:nvPr/>
        </p:nvSpPr>
        <p:spPr>
          <a:xfrm>
            <a:off x="6143104" y="3741004"/>
            <a:ext cx="2406868" cy="934871"/>
          </a:xfrm>
          <a:prstGeom prst="rect">
            <a:avLst/>
          </a:prstGeom>
        </p:spPr>
        <p:txBody>
          <a:bodyPr anchor="ctr">
            <a:spAutoFit/>
          </a:bodyPr>
          <a:lstStyle/>
          <a:p>
            <a:pPr marL="88900" indent="-80963" eaLnBrk="1" hangingPunct="1">
              <a:lnSpc>
                <a:spcPct val="50000"/>
              </a:lnSpc>
              <a:spcAft>
                <a:spcPts val="450"/>
              </a:spcAft>
              <a:buFont typeface="Arial"/>
              <a:buChar char="•"/>
              <a:defRPr/>
            </a:pPr>
            <a:r>
              <a:rPr lang="en-US" sz="900" dirty="0" err="1">
                <a:solidFill>
                  <a:srgbClr val="6EB33E"/>
                </a:solidFill>
                <a:latin typeface="Arial" panose="020B0604020202020204" pitchFamily="34" charset="0"/>
                <a:ea typeface="ＭＳ Ｐゴシック" panose="020B0600070205080204" pitchFamily="34" charset="-128"/>
              </a:rPr>
              <a:t>Oncologie</a:t>
            </a:r>
            <a:endParaRPr lang="en-US" sz="900" dirty="0">
              <a:solidFill>
                <a:srgbClr val="6EB33E"/>
              </a:solidFill>
              <a:latin typeface="Arial" panose="020B0604020202020204" pitchFamily="34" charset="0"/>
              <a:ea typeface="ＭＳ Ｐゴシック" panose="020B0600070205080204" pitchFamily="34" charset="-128"/>
            </a:endParaRPr>
          </a:p>
          <a:p>
            <a:pPr marL="88900" indent="-80963" eaLnBrk="1" hangingPunct="1">
              <a:lnSpc>
                <a:spcPct val="50000"/>
              </a:lnSpc>
              <a:spcAft>
                <a:spcPts val="450"/>
              </a:spcAft>
              <a:buFont typeface="Arial"/>
              <a:buChar char="•"/>
              <a:defRPr/>
            </a:pPr>
            <a:r>
              <a:rPr lang="en-US" sz="900" dirty="0" err="1">
                <a:solidFill>
                  <a:srgbClr val="6EB33E"/>
                </a:solidFill>
                <a:latin typeface="Arial" panose="020B0604020202020204" pitchFamily="34" charset="0"/>
                <a:ea typeface="ＭＳ Ｐゴシック" panose="020B0600070205080204" pitchFamily="34" charset="-128"/>
              </a:rPr>
              <a:t>Immunologie</a:t>
            </a:r>
            <a:endParaRPr lang="en-US" sz="900" dirty="0">
              <a:solidFill>
                <a:srgbClr val="6EB33E"/>
              </a:solidFill>
              <a:latin typeface="Arial" panose="020B0604020202020204" pitchFamily="34" charset="0"/>
              <a:ea typeface="ＭＳ Ｐゴシック" panose="020B0600070205080204" pitchFamily="34" charset="-128"/>
            </a:endParaRPr>
          </a:p>
          <a:p>
            <a:pPr marL="88900" indent="-80963" eaLnBrk="1" hangingPunct="1">
              <a:lnSpc>
                <a:spcPct val="50000"/>
              </a:lnSpc>
              <a:spcAft>
                <a:spcPts val="450"/>
              </a:spcAft>
              <a:buFont typeface="Arial"/>
              <a:buChar char="•"/>
              <a:defRPr/>
            </a:pPr>
            <a:r>
              <a:rPr lang="en-US" sz="900" dirty="0">
                <a:solidFill>
                  <a:srgbClr val="6EB33E"/>
                </a:solidFill>
                <a:latin typeface="Arial" panose="020B0604020202020204" pitchFamily="34" charset="0"/>
                <a:ea typeface="ＭＳ Ｐゴシック" panose="020B0600070205080204" pitchFamily="34" charset="-128"/>
              </a:rPr>
              <a:t>Neurosciences  </a:t>
            </a:r>
            <a:r>
              <a:rPr lang="en-US" sz="900" strike="sngStrike" dirty="0">
                <a:solidFill>
                  <a:srgbClr val="6EB33E"/>
                </a:solidFill>
                <a:latin typeface="Arial" panose="020B0604020202020204" pitchFamily="34" charset="0"/>
                <a:ea typeface="ＭＳ Ｐゴシック" panose="020B0600070205080204" pitchFamily="34" charset="-128"/>
              </a:rPr>
              <a:t> </a:t>
            </a:r>
          </a:p>
          <a:p>
            <a:pPr marL="88900" indent="-80963" eaLnBrk="1" hangingPunct="1">
              <a:lnSpc>
                <a:spcPct val="50000"/>
              </a:lnSpc>
              <a:spcAft>
                <a:spcPts val="450"/>
              </a:spcAft>
              <a:buFont typeface="Arial"/>
              <a:buChar char="•"/>
              <a:defRPr/>
            </a:pPr>
            <a:r>
              <a:rPr lang="en-US" sz="900" dirty="0" err="1">
                <a:solidFill>
                  <a:srgbClr val="6EB33E"/>
                </a:solidFill>
                <a:latin typeface="Arial" panose="020B0604020202020204" pitchFamily="34" charset="0"/>
                <a:ea typeface="ＭＳ Ｐゴシック" panose="020B0600070205080204" pitchFamily="34" charset="-128"/>
              </a:rPr>
              <a:t>Microbiologie</a:t>
            </a:r>
            <a:r>
              <a:rPr lang="en-US" sz="900" dirty="0">
                <a:solidFill>
                  <a:srgbClr val="6EB33E"/>
                </a:solidFill>
                <a:latin typeface="Arial" panose="020B0604020202020204" pitchFamily="34" charset="0"/>
                <a:ea typeface="ＭＳ Ｐゴシック" panose="020B0600070205080204" pitchFamily="34" charset="-128"/>
              </a:rPr>
              <a:t>/ Maladies </a:t>
            </a:r>
            <a:r>
              <a:rPr lang="en-US" sz="900" dirty="0" err="1">
                <a:solidFill>
                  <a:srgbClr val="6EB33E"/>
                </a:solidFill>
                <a:latin typeface="Arial" panose="020B0604020202020204" pitchFamily="34" charset="0"/>
                <a:ea typeface="ＭＳ Ｐゴシック" panose="020B0600070205080204" pitchFamily="34" charset="-128"/>
              </a:rPr>
              <a:t>infectieuses</a:t>
            </a:r>
            <a:endParaRPr lang="en-US" sz="900" dirty="0">
              <a:solidFill>
                <a:srgbClr val="6EB33E"/>
              </a:solidFill>
              <a:latin typeface="Arial" panose="020B0604020202020204" pitchFamily="34" charset="0"/>
              <a:ea typeface="ＭＳ Ｐゴシック" panose="020B0600070205080204" pitchFamily="34" charset="-128"/>
            </a:endParaRPr>
          </a:p>
          <a:p>
            <a:pPr marL="88900" indent="-80963" eaLnBrk="1" hangingPunct="1">
              <a:lnSpc>
                <a:spcPct val="50000"/>
              </a:lnSpc>
              <a:spcAft>
                <a:spcPts val="450"/>
              </a:spcAft>
              <a:buFont typeface="Arial"/>
              <a:buChar char="•"/>
              <a:defRPr/>
            </a:pPr>
            <a:r>
              <a:rPr lang="en-US" sz="900" dirty="0" err="1">
                <a:solidFill>
                  <a:srgbClr val="6EB33E"/>
                </a:solidFill>
                <a:latin typeface="Arial" panose="020B0604020202020204" pitchFamily="34" charset="0"/>
                <a:ea typeface="ＭＳ Ｐゴシック" panose="020B0600070205080204" pitchFamily="34" charset="-128"/>
              </a:rPr>
              <a:t>Imagerie</a:t>
            </a:r>
            <a:endParaRPr lang="en-US" sz="900" dirty="0">
              <a:solidFill>
                <a:srgbClr val="6EB33E"/>
              </a:solidFill>
              <a:latin typeface="Arial" panose="020B0604020202020204" pitchFamily="34" charset="0"/>
              <a:ea typeface="ＭＳ Ｐゴシック" panose="020B0600070205080204" pitchFamily="34" charset="-128"/>
            </a:endParaRPr>
          </a:p>
          <a:p>
            <a:pPr marL="88900" indent="-80963" eaLnBrk="1" hangingPunct="1">
              <a:lnSpc>
                <a:spcPct val="50000"/>
              </a:lnSpc>
              <a:spcAft>
                <a:spcPts val="450"/>
              </a:spcAft>
              <a:buFont typeface="Arial"/>
              <a:buChar char="•"/>
              <a:defRPr/>
            </a:pPr>
            <a:r>
              <a:rPr lang="en-US" sz="900" dirty="0" err="1">
                <a:solidFill>
                  <a:srgbClr val="6EB33E"/>
                </a:solidFill>
                <a:latin typeface="Arial" panose="020B0604020202020204" pitchFamily="34" charset="0"/>
                <a:ea typeface="ＭＳ Ｐゴシック" panose="020B0600070205080204" pitchFamily="34" charset="-128"/>
              </a:rPr>
              <a:t>Génétique</a:t>
            </a:r>
            <a:r>
              <a:rPr lang="en-US" sz="900" dirty="0">
                <a:solidFill>
                  <a:srgbClr val="6EB33E"/>
                </a:solidFill>
                <a:latin typeface="Arial" panose="020B0604020202020204" pitchFamily="34" charset="0"/>
                <a:ea typeface="ＭＳ Ｐゴシック" panose="020B0600070205080204" pitchFamily="34" charset="-128"/>
              </a:rPr>
              <a:t>/ </a:t>
            </a:r>
            <a:r>
              <a:rPr lang="en-US" sz="900" dirty="0" err="1">
                <a:solidFill>
                  <a:srgbClr val="6EB33E"/>
                </a:solidFill>
                <a:latin typeface="Arial" panose="020B0604020202020204" pitchFamily="34" charset="0"/>
                <a:ea typeface="ＭＳ Ｐゴシック" panose="020B0600070205080204" pitchFamily="34" charset="-128"/>
              </a:rPr>
              <a:t>Développement</a:t>
            </a:r>
            <a:endParaRPr lang="en-US" sz="900" dirty="0">
              <a:solidFill>
                <a:srgbClr val="6EB33E"/>
              </a:solidFill>
              <a:latin typeface="Arial" panose="020B0604020202020204" pitchFamily="34" charset="0"/>
              <a:ea typeface="ＭＳ Ｐゴシック" panose="020B0600070205080204" pitchFamily="34" charset="-128"/>
            </a:endParaRPr>
          </a:p>
          <a:p>
            <a:pPr marL="88900" indent="-80963" eaLnBrk="1" hangingPunct="1">
              <a:lnSpc>
                <a:spcPct val="50000"/>
              </a:lnSpc>
              <a:spcAft>
                <a:spcPts val="450"/>
              </a:spcAft>
              <a:buFont typeface="Arial"/>
              <a:buChar char="•"/>
              <a:defRPr/>
            </a:pPr>
            <a:r>
              <a:rPr lang="en-US" sz="900" dirty="0">
                <a:solidFill>
                  <a:srgbClr val="6EB33E"/>
                </a:solidFill>
                <a:latin typeface="Arial" panose="020B0604020202020204" pitchFamily="34" charset="0"/>
                <a:ea typeface="ＭＳ Ｐゴシック" panose="020B0600070205080204" pitchFamily="34" charset="-128"/>
              </a:rPr>
              <a:t>Nutrition/ </a:t>
            </a:r>
            <a:r>
              <a:rPr lang="en-US" sz="900" dirty="0" err="1">
                <a:solidFill>
                  <a:srgbClr val="6EB33E"/>
                </a:solidFill>
                <a:latin typeface="Arial" panose="020B0604020202020204" pitchFamily="34" charset="0"/>
                <a:ea typeface="ＭＳ Ｐゴシック" panose="020B0600070205080204" pitchFamily="34" charset="-128"/>
              </a:rPr>
              <a:t>Cardiovasculaire</a:t>
            </a:r>
            <a:endParaRPr lang="en-US" sz="900" dirty="0">
              <a:solidFill>
                <a:srgbClr val="6EB33E"/>
              </a:solidFill>
              <a:latin typeface="Arial" panose="020B0604020202020204" pitchFamily="34" charset="0"/>
              <a:ea typeface="ＭＳ Ｐゴシック" panose="020B0600070205080204" pitchFamily="34" charset="-128"/>
            </a:endParaRPr>
          </a:p>
        </p:txBody>
      </p:sp>
      <p:sp>
        <p:nvSpPr>
          <p:cNvPr id="26643" name="Rectangle 33"/>
          <p:cNvSpPr>
            <a:spLocks noChangeArrowheads="1"/>
          </p:cNvSpPr>
          <p:nvPr/>
        </p:nvSpPr>
        <p:spPr bwMode="auto">
          <a:xfrm>
            <a:off x="6143625" y="4887913"/>
            <a:ext cx="2406650" cy="808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marL="88900" indent="-80963" eaLnBrk="1" hangingPunct="1">
              <a:lnSpc>
                <a:spcPct val="50000"/>
              </a:lnSpc>
              <a:spcAft>
                <a:spcPts val="450"/>
              </a:spcAft>
              <a:buFont typeface="Arial" charset="0"/>
              <a:buChar char="•"/>
            </a:pPr>
            <a:r>
              <a:rPr lang="en-US" sz="900">
                <a:solidFill>
                  <a:srgbClr val="0097AA"/>
                </a:solidFill>
              </a:rPr>
              <a:t>Optique/ Photonique</a:t>
            </a:r>
          </a:p>
          <a:p>
            <a:pPr marL="88900" indent="-80963" eaLnBrk="1" hangingPunct="1">
              <a:lnSpc>
                <a:spcPct val="50000"/>
              </a:lnSpc>
              <a:spcAft>
                <a:spcPts val="450"/>
              </a:spcAft>
              <a:buFont typeface="Arial" charset="0"/>
              <a:buChar char="•"/>
            </a:pPr>
            <a:r>
              <a:rPr lang="en-US" sz="900">
                <a:solidFill>
                  <a:srgbClr val="0097AA"/>
                </a:solidFill>
              </a:rPr>
              <a:t>Microélectronique </a:t>
            </a:r>
          </a:p>
          <a:p>
            <a:pPr marL="88900" indent="-80963" eaLnBrk="1" hangingPunct="1">
              <a:lnSpc>
                <a:spcPct val="50000"/>
              </a:lnSpc>
              <a:spcAft>
                <a:spcPts val="450"/>
              </a:spcAft>
              <a:buFont typeface="Arial" charset="0"/>
              <a:buChar char="•"/>
            </a:pPr>
            <a:r>
              <a:rPr lang="en-US" sz="900">
                <a:solidFill>
                  <a:srgbClr val="0097AA"/>
                </a:solidFill>
              </a:rPr>
              <a:t>Aéronautique/ Spatial</a:t>
            </a:r>
          </a:p>
          <a:p>
            <a:pPr marL="88900" indent="-80963" eaLnBrk="1" hangingPunct="1">
              <a:lnSpc>
                <a:spcPct val="50000"/>
              </a:lnSpc>
              <a:spcAft>
                <a:spcPts val="450"/>
              </a:spcAft>
              <a:buFont typeface="Arial" charset="0"/>
              <a:buChar char="•"/>
            </a:pPr>
            <a:r>
              <a:rPr lang="en-US" sz="900">
                <a:solidFill>
                  <a:srgbClr val="0097AA"/>
                </a:solidFill>
              </a:rPr>
              <a:t>Mathématiques</a:t>
            </a:r>
          </a:p>
          <a:p>
            <a:pPr marL="88900" indent="-80963" eaLnBrk="1" hangingPunct="1">
              <a:lnSpc>
                <a:spcPct val="50000"/>
              </a:lnSpc>
              <a:spcAft>
                <a:spcPts val="450"/>
              </a:spcAft>
              <a:buFont typeface="Arial" charset="0"/>
              <a:buChar char="•"/>
            </a:pPr>
            <a:r>
              <a:rPr lang="en-US" sz="900">
                <a:solidFill>
                  <a:srgbClr val="0097AA"/>
                </a:solidFill>
              </a:rPr>
              <a:t>Physique des particules</a:t>
            </a:r>
          </a:p>
          <a:p>
            <a:pPr marL="88900" indent="-80963" eaLnBrk="1" hangingPunct="1">
              <a:lnSpc>
                <a:spcPct val="50000"/>
              </a:lnSpc>
              <a:spcAft>
                <a:spcPts val="450"/>
              </a:spcAft>
              <a:buFont typeface="Arial" charset="0"/>
              <a:buChar char="•"/>
            </a:pPr>
            <a:r>
              <a:rPr lang="en-US" sz="900">
                <a:solidFill>
                  <a:srgbClr val="0097AA"/>
                </a:solidFill>
              </a:rPr>
              <a:t>Astronomie / Cosmologie</a:t>
            </a:r>
            <a:endParaRPr lang="en-US" sz="600">
              <a:solidFill>
                <a:srgbClr val="0097AA"/>
              </a:solidFill>
            </a:endParaRPr>
          </a:p>
        </p:txBody>
      </p:sp>
      <p:sp>
        <p:nvSpPr>
          <p:cNvPr id="26644" name="Rectangle 34"/>
          <p:cNvSpPr>
            <a:spLocks noChangeArrowheads="1"/>
          </p:cNvSpPr>
          <p:nvPr/>
        </p:nvSpPr>
        <p:spPr bwMode="auto">
          <a:xfrm>
            <a:off x="6143625" y="5778500"/>
            <a:ext cx="2406650" cy="106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marL="88900" indent="-80963" eaLnBrk="1" hangingPunct="1">
              <a:lnSpc>
                <a:spcPct val="50000"/>
              </a:lnSpc>
              <a:spcAft>
                <a:spcPts val="450"/>
              </a:spcAft>
              <a:buFont typeface="Arial" charset="0"/>
              <a:buChar char="•"/>
            </a:pPr>
            <a:r>
              <a:rPr lang="en-US" sz="900">
                <a:solidFill>
                  <a:srgbClr val="C43771"/>
                </a:solidFill>
              </a:rPr>
              <a:t>Études méditerranéennes</a:t>
            </a:r>
          </a:p>
          <a:p>
            <a:pPr marL="88900" indent="-80963" eaLnBrk="1" hangingPunct="1">
              <a:lnSpc>
                <a:spcPct val="50000"/>
              </a:lnSpc>
              <a:spcAft>
                <a:spcPts val="450"/>
              </a:spcAft>
              <a:buFont typeface="Arial" charset="0"/>
              <a:buChar char="•"/>
            </a:pPr>
            <a:r>
              <a:rPr lang="en-US" sz="900">
                <a:solidFill>
                  <a:srgbClr val="C43771"/>
                </a:solidFill>
              </a:rPr>
              <a:t>Humanités numériques</a:t>
            </a:r>
          </a:p>
          <a:p>
            <a:pPr marL="88900" indent="-80963" eaLnBrk="1" hangingPunct="1">
              <a:lnSpc>
                <a:spcPct val="50000"/>
              </a:lnSpc>
              <a:spcAft>
                <a:spcPts val="450"/>
              </a:spcAft>
              <a:buFont typeface="Arial" charset="0"/>
              <a:buChar char="•"/>
            </a:pPr>
            <a:r>
              <a:rPr lang="en-US" sz="900">
                <a:solidFill>
                  <a:srgbClr val="C43771"/>
                </a:solidFill>
              </a:rPr>
              <a:t>Migrations</a:t>
            </a:r>
          </a:p>
          <a:p>
            <a:pPr marL="88900" indent="-80963" eaLnBrk="1" hangingPunct="1">
              <a:lnSpc>
                <a:spcPct val="50000"/>
              </a:lnSpc>
              <a:spcAft>
                <a:spcPts val="450"/>
              </a:spcAft>
              <a:buFont typeface="Arial" charset="0"/>
              <a:buChar char="•"/>
            </a:pPr>
            <a:r>
              <a:rPr lang="en-US" sz="900">
                <a:solidFill>
                  <a:srgbClr val="C43771"/>
                </a:solidFill>
              </a:rPr>
              <a:t>Archéologie</a:t>
            </a:r>
          </a:p>
          <a:p>
            <a:pPr marL="88900" indent="-80963" eaLnBrk="1" hangingPunct="1">
              <a:lnSpc>
                <a:spcPct val="50000"/>
              </a:lnSpc>
              <a:spcAft>
                <a:spcPts val="450"/>
              </a:spcAft>
              <a:buFont typeface="Arial" charset="0"/>
              <a:buChar char="•"/>
            </a:pPr>
            <a:r>
              <a:rPr lang="en-US" sz="900">
                <a:solidFill>
                  <a:srgbClr val="C43771"/>
                </a:solidFill>
              </a:rPr>
              <a:t>Cerveau/ Langage</a:t>
            </a:r>
          </a:p>
          <a:p>
            <a:pPr marL="88900" indent="-80963" eaLnBrk="1" hangingPunct="1">
              <a:lnSpc>
                <a:spcPct val="50000"/>
              </a:lnSpc>
              <a:spcAft>
                <a:spcPts val="450"/>
              </a:spcAft>
              <a:buFont typeface="Arial" charset="0"/>
              <a:buChar char="•"/>
            </a:pPr>
            <a:r>
              <a:rPr lang="en-GB" sz="900">
                <a:solidFill>
                  <a:srgbClr val="C43771"/>
                </a:solidFill>
              </a:rPr>
              <a:t>Globalisation</a:t>
            </a:r>
          </a:p>
          <a:p>
            <a:pPr marL="88900" indent="-80963" eaLnBrk="1" hangingPunct="1">
              <a:lnSpc>
                <a:spcPct val="50000"/>
              </a:lnSpc>
              <a:spcAft>
                <a:spcPts val="450"/>
              </a:spcAft>
              <a:buFont typeface="Arial" charset="0"/>
              <a:buChar char="•"/>
            </a:pPr>
            <a:r>
              <a:rPr lang="en-US" sz="900">
                <a:solidFill>
                  <a:srgbClr val="C43771"/>
                </a:solidFill>
              </a:rPr>
              <a:t>Economie/ Politiques publiques</a:t>
            </a:r>
          </a:p>
          <a:p>
            <a:pPr marL="88900" indent="-80963" eaLnBrk="1" hangingPunct="1">
              <a:lnSpc>
                <a:spcPct val="50000"/>
              </a:lnSpc>
              <a:spcAft>
                <a:spcPts val="450"/>
              </a:spcAft>
              <a:buFont typeface="Arial" charset="0"/>
              <a:buChar char="•"/>
            </a:pPr>
            <a:r>
              <a:rPr lang="en-US" sz="900">
                <a:solidFill>
                  <a:srgbClr val="C43771"/>
                </a:solidFill>
              </a:rPr>
              <a:t>Droit</a:t>
            </a:r>
          </a:p>
        </p:txBody>
      </p:sp>
      <p:sp>
        <p:nvSpPr>
          <p:cNvPr id="36" name="Bouée 35"/>
          <p:cNvSpPr/>
          <p:nvPr/>
        </p:nvSpPr>
        <p:spPr>
          <a:xfrm>
            <a:off x="3473450" y="2290763"/>
            <a:ext cx="131763" cy="131762"/>
          </a:xfrm>
          <a:prstGeom prst="donut">
            <a:avLst/>
          </a:prstGeom>
          <a:solidFill>
            <a:srgbClr val="313E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sp>
        <p:nvSpPr>
          <p:cNvPr id="37" name="Bouée 36"/>
          <p:cNvSpPr/>
          <p:nvPr/>
        </p:nvSpPr>
        <p:spPr>
          <a:xfrm>
            <a:off x="3473450" y="3211513"/>
            <a:ext cx="131763" cy="131762"/>
          </a:xfrm>
          <a:prstGeom prst="donut">
            <a:avLst/>
          </a:prstGeom>
          <a:solidFill>
            <a:srgbClr val="EA95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sp>
        <p:nvSpPr>
          <p:cNvPr id="38" name="Bouée 37"/>
          <p:cNvSpPr/>
          <p:nvPr/>
        </p:nvSpPr>
        <p:spPr>
          <a:xfrm>
            <a:off x="3473450" y="4195763"/>
            <a:ext cx="131763" cy="131762"/>
          </a:xfrm>
          <a:prstGeom prst="donut">
            <a:avLst/>
          </a:prstGeom>
          <a:solidFill>
            <a:srgbClr val="6EB3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sp>
        <p:nvSpPr>
          <p:cNvPr id="39" name="Bouée 38"/>
          <p:cNvSpPr/>
          <p:nvPr/>
        </p:nvSpPr>
        <p:spPr>
          <a:xfrm>
            <a:off x="3473450" y="5221288"/>
            <a:ext cx="131763" cy="131762"/>
          </a:xfrm>
          <a:prstGeom prst="donut">
            <a:avLst/>
          </a:prstGeom>
          <a:solidFill>
            <a:srgbClr val="0097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sp>
        <p:nvSpPr>
          <p:cNvPr id="40" name="Bouée 39"/>
          <p:cNvSpPr/>
          <p:nvPr/>
        </p:nvSpPr>
        <p:spPr>
          <a:xfrm>
            <a:off x="3473450" y="6199188"/>
            <a:ext cx="131763" cy="131762"/>
          </a:xfrm>
          <a:prstGeom prst="donut">
            <a:avLst/>
          </a:prstGeom>
          <a:solidFill>
            <a:srgbClr val="C437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cxnSp>
        <p:nvCxnSpPr>
          <p:cNvPr id="45" name="Connecteur droit 44"/>
          <p:cNvCxnSpPr/>
          <p:nvPr/>
        </p:nvCxnSpPr>
        <p:spPr>
          <a:xfrm>
            <a:off x="6253163" y="1708150"/>
            <a:ext cx="0" cy="5000625"/>
          </a:xfrm>
          <a:prstGeom prst="line">
            <a:avLst/>
          </a:prstGeom>
          <a:ln w="6350" cmpd="sng">
            <a:solidFill>
              <a:schemeClr val="bg1">
                <a:lumMod val="50000"/>
              </a:schemeClr>
            </a:solidFill>
            <a:prstDash val="dot"/>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H="1">
            <a:off x="5394325" y="1165225"/>
            <a:ext cx="3749675"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53" name="Connecteur droit 52"/>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30" name="Image 4"/>
          <p:cNvPicPr>
            <a:picLocks noChangeAspect="1"/>
          </p:cNvPicPr>
          <p:nvPr/>
        </p:nvPicPr>
        <p:blipFill rotWithShape="1">
          <a:blip r:embed="rId3">
            <a:extLst>
              <a:ext uri="{28A0092B-C50C-407E-A947-70E740481C1C}">
                <a14:useLocalDpi xmlns:a14="http://schemas.microsoft.com/office/drawing/2010/main" val="0"/>
              </a:ext>
            </a:extLst>
          </a:blip>
          <a:srcRect l="23554" t="1683" b="12179"/>
          <a:stretch/>
        </p:blipFill>
        <p:spPr bwMode="auto">
          <a:xfrm>
            <a:off x="2132013" y="1888067"/>
            <a:ext cx="1341437" cy="4969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t>Une recherche d’excellence reconnue</a:t>
            </a:r>
          </a:p>
        </p:txBody>
      </p:sp>
      <p:sp>
        <p:nvSpPr>
          <p:cNvPr id="3" name="Espace réservé du pied de page 2"/>
          <p:cNvSpPr>
            <a:spLocks noGrp="1"/>
          </p:cNvSpPr>
          <p:nvPr>
            <p:ph type="ftr" sz="quarter" idx="10"/>
          </p:nvPr>
        </p:nvSpPr>
        <p:spPr/>
        <p:txBody>
          <a:bodyPr/>
          <a:lstStyle/>
          <a:p>
            <a:pPr>
              <a:defRPr/>
            </a:pPr>
            <a:r>
              <a:rPr lang="fr-FR"/>
              <a:t>Une force pour le territoire / Une université de recherche intensive</a:t>
            </a:r>
          </a:p>
        </p:txBody>
      </p:sp>
      <p:sp>
        <p:nvSpPr>
          <p:cNvPr id="27651" name="Espace réservé du numéro de diapositive 3"/>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B9D749-9D45-5044-9A25-884F8EB1799D}" type="slidenum">
              <a:rPr lang="fr-FR" sz="800">
                <a:solidFill>
                  <a:schemeClr val="bg1"/>
                </a:solidFill>
                <a:cs typeface="Arial" charset="0"/>
              </a:rPr>
              <a:pPr/>
              <a:t>14</a:t>
            </a:fld>
            <a:endParaRPr lang="fr-FR" sz="800">
              <a:solidFill>
                <a:schemeClr val="bg1"/>
              </a:solidFill>
              <a:cs typeface="Arial" charset="0"/>
            </a:endParaRPr>
          </a:p>
        </p:txBody>
      </p:sp>
      <p:cxnSp>
        <p:nvCxnSpPr>
          <p:cNvPr id="5" name="Connecteur droit 4"/>
          <p:cNvCxnSpPr/>
          <p:nvPr/>
        </p:nvCxnSpPr>
        <p:spPr>
          <a:xfrm flipH="1">
            <a:off x="6292850" y="1165225"/>
            <a:ext cx="285115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27654" name="Picture 11"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792974"/>
            <a:ext cx="2468562" cy="97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5"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2175" y="3895725"/>
            <a:ext cx="1285875" cy="122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6"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3288" y="5765800"/>
            <a:ext cx="1263650" cy="776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Espace réservé du contenu 2"/>
          <p:cNvSpPr txBox="1">
            <a:spLocks/>
          </p:cNvSpPr>
          <p:nvPr/>
        </p:nvSpPr>
        <p:spPr>
          <a:xfrm>
            <a:off x="2955465" y="1730500"/>
            <a:ext cx="6003099" cy="1762125"/>
          </a:xfrm>
          <a:prstGeom prst="rect">
            <a:avLst/>
          </a:prstGeom>
        </p:spPr>
        <p:txBody>
          <a:bodyPr lIns="0" tIns="0" rIns="0" bIns="0" anchor="ctr"/>
          <a:lstStyle>
            <a:lvl1pPr marL="342900" indent="-342900" algn="l" defTabSz="457200" rtl="0" eaLnBrk="0" fontAlgn="base" hangingPunct="0">
              <a:spcBef>
                <a:spcPct val="20000"/>
              </a:spcBef>
              <a:spcAft>
                <a:spcPct val="0"/>
              </a:spcAft>
              <a:buFont typeface="Arial" charset="0"/>
              <a:buChar char="•"/>
              <a:defRPr sz="1400" b="1" kern="1200">
                <a:solidFill>
                  <a:schemeClr val="tx1"/>
                </a:solidFill>
                <a:latin typeface="Arial"/>
                <a:ea typeface="ＭＳ Ｐゴシック" charset="-128"/>
                <a:cs typeface="Arial"/>
              </a:defRPr>
            </a:lvl1pPr>
            <a:lvl2pPr marL="914400" indent="-457200" algn="l" defTabSz="457200" rtl="0" eaLnBrk="0" fontAlgn="base" hangingPunct="0">
              <a:spcBef>
                <a:spcPct val="20000"/>
              </a:spcBef>
              <a:spcAft>
                <a:spcPct val="0"/>
              </a:spcAft>
              <a:buClr>
                <a:srgbClr val="AFB1A5"/>
              </a:buClr>
              <a:buSzPct val="80000"/>
              <a:buAutoNum type="circleNumDbPlain"/>
              <a:defRPr sz="1400" kern="1200">
                <a:solidFill>
                  <a:schemeClr val="tx1"/>
                </a:solidFill>
                <a:latin typeface="Arial"/>
                <a:ea typeface="ＭＳ Ｐゴシック" charset="-128"/>
                <a:cs typeface="Arial"/>
              </a:defRPr>
            </a:lvl2pPr>
            <a:lvl3pPr marL="1200150" indent="-285750" algn="l" defTabSz="457200" rtl="0" eaLnBrk="0" fontAlgn="base" hangingPunct="0">
              <a:spcBef>
                <a:spcPct val="20000"/>
              </a:spcBef>
              <a:spcAft>
                <a:spcPct val="0"/>
              </a:spcAft>
              <a:buClr>
                <a:srgbClr val="AFB1A5"/>
              </a:buClr>
              <a:buFont typeface="Wingdings" charset="0"/>
              <a:buChar char=""/>
              <a:defRPr sz="1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AFB1A5"/>
              </a:buClr>
              <a:buSzPct val="130000"/>
              <a:buFont typeface="Arial" charset="0"/>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AFB1A5"/>
              </a:buClr>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Arial" charset="0"/>
              <a:buNone/>
              <a:defRPr/>
            </a:pPr>
            <a:r>
              <a:rPr lang="fr-FR" sz="2000" dirty="0">
                <a:solidFill>
                  <a:srgbClr val="313E56"/>
                </a:solidFill>
                <a:ea typeface="ＭＳ Ｐゴシック" charset="0"/>
              </a:rPr>
              <a:t>Bilan H2020 (2014-2020) :</a:t>
            </a:r>
          </a:p>
          <a:p>
            <a:pPr marL="182563" indent="-182563">
              <a:defRPr/>
            </a:pPr>
            <a:r>
              <a:rPr lang="fr-FR" sz="2000" dirty="0">
                <a:solidFill>
                  <a:srgbClr val="313E56"/>
                </a:solidFill>
                <a:ea typeface="ＭＳ Ｐゴシック" charset="0"/>
              </a:rPr>
              <a:t>117</a:t>
            </a:r>
            <a:r>
              <a:rPr lang="fr-FR" sz="2000" b="0" dirty="0">
                <a:solidFill>
                  <a:srgbClr val="313E56"/>
                </a:solidFill>
                <a:ea typeface="ＭＳ Ｐゴシック" charset="0"/>
              </a:rPr>
              <a:t> </a:t>
            </a:r>
            <a:r>
              <a:rPr lang="fr-FR" sz="1600" dirty="0">
                <a:solidFill>
                  <a:srgbClr val="313E56"/>
                </a:solidFill>
                <a:ea typeface="ＭＳ Ｐゴシック" charset="0"/>
              </a:rPr>
              <a:t>projets</a:t>
            </a:r>
            <a:r>
              <a:rPr lang="fr-FR" sz="1600" b="0" dirty="0">
                <a:solidFill>
                  <a:srgbClr val="313E56"/>
                </a:solidFill>
                <a:ea typeface="ＭＳ Ｐゴシック" charset="0"/>
              </a:rPr>
              <a:t> pour </a:t>
            </a:r>
            <a:r>
              <a:rPr lang="fr-FR" sz="2000" dirty="0">
                <a:solidFill>
                  <a:srgbClr val="313E56"/>
                </a:solidFill>
                <a:ea typeface="ＭＳ Ｐゴシック" charset="0"/>
              </a:rPr>
              <a:t>71,55 M€</a:t>
            </a:r>
          </a:p>
          <a:p>
            <a:pPr marL="182563" indent="-182563">
              <a:defRPr/>
            </a:pPr>
            <a:r>
              <a:rPr lang="fr-FR" sz="2000" dirty="0">
                <a:solidFill>
                  <a:srgbClr val="313E56"/>
                </a:solidFill>
                <a:ea typeface="ＭＳ Ｐゴシック" charset="0"/>
              </a:rPr>
              <a:t>1</a:t>
            </a:r>
            <a:r>
              <a:rPr lang="fr-FR" sz="2000" baseline="30000" dirty="0">
                <a:solidFill>
                  <a:srgbClr val="313E56"/>
                </a:solidFill>
                <a:ea typeface="ＭＳ Ｐゴシック" charset="0"/>
              </a:rPr>
              <a:t>e</a:t>
            </a:r>
            <a:r>
              <a:rPr lang="fr-FR" sz="2000" dirty="0">
                <a:solidFill>
                  <a:srgbClr val="313E56"/>
                </a:solidFill>
                <a:ea typeface="ＭＳ Ｐゴシック" charset="0"/>
              </a:rPr>
              <a:t> </a:t>
            </a:r>
            <a:r>
              <a:rPr lang="fr-FR" sz="1600" dirty="0">
                <a:solidFill>
                  <a:srgbClr val="313E56"/>
                </a:solidFill>
                <a:ea typeface="ＭＳ Ｐゴシック" charset="0"/>
              </a:rPr>
              <a:t>université française </a:t>
            </a:r>
            <a:r>
              <a:rPr lang="fr-FR" sz="1600" b="0" dirty="0">
                <a:solidFill>
                  <a:srgbClr val="313E56"/>
                </a:solidFill>
                <a:ea typeface="ＭＳ Ｐゴシック" charset="0"/>
              </a:rPr>
              <a:t>au programme </a:t>
            </a:r>
            <a:r>
              <a:rPr lang="fr-FR" sz="1600" dirty="0">
                <a:solidFill>
                  <a:srgbClr val="313E56"/>
                </a:solidFill>
                <a:ea typeface="ＭＳ Ｐゴシック" charset="0"/>
              </a:rPr>
              <a:t>Santé H2020 </a:t>
            </a:r>
            <a:endParaRPr lang="fr-FR" sz="2000" dirty="0">
              <a:solidFill>
                <a:srgbClr val="313E56"/>
              </a:solidFill>
              <a:ea typeface="ＭＳ Ｐゴシック" charset="0"/>
            </a:endParaRPr>
          </a:p>
          <a:p>
            <a:pPr marL="182563" indent="-182563">
              <a:defRPr/>
            </a:pPr>
            <a:r>
              <a:rPr lang="fr-FR" sz="2000" dirty="0">
                <a:solidFill>
                  <a:srgbClr val="313E56"/>
                </a:solidFill>
                <a:ea typeface="ＭＳ Ｐゴシック" charset="0"/>
              </a:rPr>
              <a:t>2</a:t>
            </a:r>
            <a:r>
              <a:rPr lang="fr-FR" sz="2000" baseline="30000" dirty="0">
                <a:solidFill>
                  <a:srgbClr val="313E56"/>
                </a:solidFill>
                <a:ea typeface="ＭＳ Ｐゴシック" charset="0"/>
              </a:rPr>
              <a:t>e</a:t>
            </a:r>
            <a:r>
              <a:rPr lang="fr-FR" sz="1600" dirty="0">
                <a:solidFill>
                  <a:srgbClr val="313E56"/>
                </a:solidFill>
                <a:ea typeface="ＭＳ Ｐゴシック" charset="0"/>
              </a:rPr>
              <a:t> université française </a:t>
            </a:r>
            <a:r>
              <a:rPr lang="fr-FR" sz="1600" b="0" dirty="0">
                <a:solidFill>
                  <a:srgbClr val="313E56"/>
                </a:solidFill>
                <a:ea typeface="ＭＳ Ｐゴシック" charset="0"/>
              </a:rPr>
              <a:t>en montant de </a:t>
            </a:r>
            <a:r>
              <a:rPr lang="fr-FR" sz="1600" dirty="0">
                <a:solidFill>
                  <a:srgbClr val="313E56"/>
                </a:solidFill>
                <a:ea typeface="ＭＳ Ｐゴシック" charset="0"/>
              </a:rPr>
              <a:t>subventions obtenues</a:t>
            </a:r>
          </a:p>
          <a:p>
            <a:pPr marL="182563" indent="-182563">
              <a:defRPr/>
            </a:pPr>
            <a:r>
              <a:rPr lang="fr-FR" sz="2000" dirty="0">
                <a:solidFill>
                  <a:srgbClr val="313E56"/>
                </a:solidFill>
                <a:ea typeface="ＭＳ Ｐゴシック" charset="0"/>
              </a:rPr>
              <a:t>255</a:t>
            </a:r>
            <a:r>
              <a:rPr lang="fr-FR" sz="1600" dirty="0">
                <a:solidFill>
                  <a:srgbClr val="313E56"/>
                </a:solidFill>
                <a:ea typeface="ＭＳ Ｐゴシック" charset="0"/>
              </a:rPr>
              <a:t> projets </a:t>
            </a:r>
            <a:r>
              <a:rPr lang="fr-FR" sz="1600" b="0" dirty="0">
                <a:solidFill>
                  <a:srgbClr val="313E56"/>
                </a:solidFill>
                <a:ea typeface="ＭＳ Ｐゴシック" charset="0"/>
              </a:rPr>
              <a:t>sur tout le site pour </a:t>
            </a:r>
            <a:r>
              <a:rPr lang="fr-FR" sz="2000" dirty="0">
                <a:solidFill>
                  <a:srgbClr val="313E56"/>
                </a:solidFill>
                <a:ea typeface="ＭＳ Ｐゴシック" charset="0"/>
              </a:rPr>
              <a:t>158.8 M€</a:t>
            </a:r>
          </a:p>
        </p:txBody>
      </p:sp>
      <p:sp>
        <p:nvSpPr>
          <p:cNvPr id="27658" name="ZoneTexte 5"/>
          <p:cNvSpPr txBox="1">
            <a:spLocks noChangeArrowheads="1"/>
          </p:cNvSpPr>
          <p:nvPr/>
        </p:nvSpPr>
        <p:spPr bwMode="auto">
          <a:xfrm>
            <a:off x="2955465" y="3737225"/>
            <a:ext cx="5648325" cy="176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marL="195263" indent="-19526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563" indent="-182563">
              <a:spcBef>
                <a:spcPct val="20000"/>
              </a:spcBef>
              <a:buFont typeface="Arial" charset="0"/>
              <a:buChar char="•"/>
              <a:defRPr/>
            </a:pPr>
            <a:r>
              <a:rPr lang="fr-FR" sz="2000" b="1" dirty="0">
                <a:solidFill>
                  <a:srgbClr val="313E56"/>
                </a:solidFill>
                <a:latin typeface="Arial"/>
                <a:cs typeface="Arial"/>
              </a:rPr>
              <a:t>41 projets ERC </a:t>
            </a:r>
            <a:r>
              <a:rPr lang="fr-FR" sz="2000" dirty="0">
                <a:solidFill>
                  <a:srgbClr val="313E56"/>
                </a:solidFill>
                <a:latin typeface="Arial"/>
                <a:cs typeface="Arial"/>
              </a:rPr>
              <a:t>financés sur le site d’Aix-Marseille sous H2020</a:t>
            </a:r>
          </a:p>
          <a:p>
            <a:pPr marL="182563" indent="-182563">
              <a:spcBef>
                <a:spcPct val="20000"/>
              </a:spcBef>
              <a:buFont typeface="Arial" charset="0"/>
              <a:buChar char="•"/>
              <a:defRPr/>
            </a:pPr>
            <a:r>
              <a:rPr lang="fr-FR" sz="2000" b="1" dirty="0">
                <a:solidFill>
                  <a:srgbClr val="313E56"/>
                </a:solidFill>
                <a:latin typeface="Arial"/>
                <a:cs typeface="Arial"/>
              </a:rPr>
              <a:t>3 projets ERC </a:t>
            </a:r>
            <a:r>
              <a:rPr lang="fr-FR" sz="2000" b="1" dirty="0" err="1">
                <a:solidFill>
                  <a:srgbClr val="313E56"/>
                </a:solidFill>
                <a:latin typeface="Arial"/>
                <a:cs typeface="Arial"/>
              </a:rPr>
              <a:t>Starting</a:t>
            </a:r>
            <a:r>
              <a:rPr lang="fr-FR" sz="2000" b="1" dirty="0">
                <a:solidFill>
                  <a:srgbClr val="313E56"/>
                </a:solidFill>
                <a:latin typeface="Arial"/>
                <a:cs typeface="Arial"/>
              </a:rPr>
              <a:t> Grant </a:t>
            </a:r>
            <a:r>
              <a:rPr lang="fr-FR" sz="2000" dirty="0">
                <a:solidFill>
                  <a:srgbClr val="313E56"/>
                </a:solidFill>
                <a:latin typeface="Arial"/>
                <a:cs typeface="Arial"/>
              </a:rPr>
              <a:t>sur la 1ère année d’Horizon Europe (2021)</a:t>
            </a:r>
          </a:p>
        </p:txBody>
      </p:sp>
      <p:sp>
        <p:nvSpPr>
          <p:cNvPr id="27659" name="ZoneTexte 9"/>
          <p:cNvSpPr txBox="1">
            <a:spLocks noChangeArrowheads="1"/>
          </p:cNvSpPr>
          <p:nvPr/>
        </p:nvSpPr>
        <p:spPr bwMode="auto">
          <a:xfrm>
            <a:off x="2970213" y="6138719"/>
            <a:ext cx="5400675"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lnSpc>
                <a:spcPct val="80000"/>
              </a:lnSpc>
              <a:buFont typeface="Arial" panose="020B0604020202020204" pitchFamily="34" charset="0"/>
              <a:buChar char="•"/>
            </a:pPr>
            <a:r>
              <a:rPr lang="fr-FR" sz="2000" b="1" dirty="0">
                <a:solidFill>
                  <a:srgbClr val="313E56"/>
                </a:solidFill>
                <a:latin typeface="Arial"/>
                <a:cs typeface="Arial"/>
              </a:rPr>
              <a:t>Club ERC du site d’Aix-Marseille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u contenu 2"/>
          <p:cNvSpPr>
            <a:spLocks noGrp="1"/>
          </p:cNvSpPr>
          <p:nvPr>
            <p:ph sz="half" idx="2"/>
          </p:nvPr>
        </p:nvSpPr>
        <p:spPr>
          <a:xfrm>
            <a:off x="4648200" y="1600200"/>
            <a:ext cx="3752850" cy="4525963"/>
          </a:xfrm>
        </p:spPr>
        <p:txBody>
          <a:bodyPr/>
          <a:lstStyle/>
          <a:p>
            <a:pPr algn="just" eaLnBrk="1" hangingPunct="1"/>
            <a:endParaRPr lang="en-GB" sz="1600" b="0" dirty="0">
              <a:latin typeface="Arial" panose="020B0604020202020204" pitchFamily="34" charset="0"/>
              <a:ea typeface="ＭＳ Ｐゴシック" charset="0"/>
              <a:cs typeface="Arial" panose="020B0604020202020204" pitchFamily="34" charset="0"/>
            </a:endParaRPr>
          </a:p>
          <a:p>
            <a:pPr algn="just" eaLnBrk="1" hangingPunct="1"/>
            <a:endParaRPr lang="en-GB" sz="1600" b="0" dirty="0">
              <a:latin typeface="Arial" panose="020B0604020202020204" pitchFamily="34" charset="0"/>
              <a:ea typeface="ＭＳ Ｐゴシック" charset="0"/>
              <a:cs typeface="Arial" panose="020B0604020202020204" pitchFamily="34" charset="0"/>
            </a:endParaRPr>
          </a:p>
          <a:p>
            <a:pPr algn="just" eaLnBrk="1" hangingPunct="1"/>
            <a:endParaRPr lang="en-GB" sz="1600" b="0" dirty="0">
              <a:latin typeface="Arial" panose="020B0604020202020204" pitchFamily="34" charset="0"/>
              <a:ea typeface="ＭＳ Ｐゴシック" charset="0"/>
              <a:cs typeface="Arial" panose="020B0604020202020204" pitchFamily="34" charset="0"/>
            </a:endParaRPr>
          </a:p>
          <a:p>
            <a:pPr algn="just" eaLnBrk="1" hangingPunct="1"/>
            <a:r>
              <a:rPr lang="en-GB" sz="1600" b="0" dirty="0" err="1">
                <a:latin typeface="Arial" panose="020B0604020202020204" pitchFamily="34" charset="0"/>
                <a:ea typeface="ＭＳ Ｐゴシック" charset="0"/>
                <a:cs typeface="Arial" panose="020B0604020202020204" pitchFamily="34" charset="0"/>
              </a:rPr>
              <a:t>Émergence</a:t>
            </a:r>
            <a:r>
              <a:rPr lang="en-GB" sz="1600" b="0" dirty="0">
                <a:latin typeface="Arial" panose="020B0604020202020204" pitchFamily="34" charset="0"/>
                <a:ea typeface="ＭＳ Ｐゴシック" charset="0"/>
                <a:cs typeface="Arial" panose="020B0604020202020204" pitchFamily="34" charset="0"/>
              </a:rPr>
              <a:t> et </a:t>
            </a:r>
            <a:r>
              <a:rPr lang="en-GB" sz="1600" b="0" dirty="0" err="1">
                <a:latin typeface="Arial" panose="020B0604020202020204" pitchFamily="34" charset="0"/>
                <a:ea typeface="ＭＳ Ｐゴシック" charset="0"/>
                <a:cs typeface="Arial" panose="020B0604020202020204" pitchFamily="34" charset="0"/>
              </a:rPr>
              <a:t>développement</a:t>
            </a:r>
            <a:r>
              <a:rPr lang="en-GB" sz="1600" b="0" dirty="0">
                <a:latin typeface="Arial" panose="020B0604020202020204" pitchFamily="34" charset="0"/>
                <a:ea typeface="ＭＳ Ｐゴシック" charset="0"/>
                <a:cs typeface="Arial" panose="020B0604020202020204" pitchFamily="34" charset="0"/>
              </a:rPr>
              <a:t> de </a:t>
            </a:r>
            <a:r>
              <a:rPr lang="en-GB" sz="1600" b="0" dirty="0" err="1">
                <a:latin typeface="Arial" panose="020B0604020202020204" pitchFamily="34" charset="0"/>
                <a:ea typeface="ＭＳ Ｐゴシック" charset="0"/>
                <a:cs typeface="Arial" panose="020B0604020202020204" pitchFamily="34" charset="0"/>
              </a:rPr>
              <a:t>recherches</a:t>
            </a:r>
            <a:r>
              <a:rPr lang="en-GB" sz="1600" b="0" dirty="0">
                <a:latin typeface="Arial" panose="020B0604020202020204" pitchFamily="34" charset="0"/>
                <a:ea typeface="ＭＳ Ｐゴシック" charset="0"/>
                <a:cs typeface="Arial" panose="020B0604020202020204" pitchFamily="34" charset="0"/>
              </a:rPr>
              <a:t> </a:t>
            </a:r>
            <a:r>
              <a:rPr lang="en-GB" sz="1600" b="0" dirty="0" err="1">
                <a:latin typeface="Arial" panose="020B0604020202020204" pitchFamily="34" charset="0"/>
                <a:ea typeface="ＭＳ Ｐゴシック" charset="0"/>
                <a:cs typeface="Arial" panose="020B0604020202020204" pitchFamily="34" charset="0"/>
              </a:rPr>
              <a:t>interdisciplinaires</a:t>
            </a:r>
            <a:r>
              <a:rPr lang="en-GB" sz="1600" b="0" dirty="0">
                <a:latin typeface="Arial" panose="020B0604020202020204" pitchFamily="34" charset="0"/>
                <a:ea typeface="ＭＳ Ｐゴシック" charset="0"/>
                <a:cs typeface="Arial" panose="020B0604020202020204" pitchFamily="34" charset="0"/>
              </a:rPr>
              <a:t> de rang </a:t>
            </a:r>
            <a:r>
              <a:rPr lang="en-GB" sz="1600" b="0" dirty="0" err="1">
                <a:latin typeface="Arial" panose="020B0604020202020204" pitchFamily="34" charset="0"/>
                <a:ea typeface="ＭＳ Ｐゴシック" charset="0"/>
                <a:cs typeface="Arial" panose="020B0604020202020204" pitchFamily="34" charset="0"/>
              </a:rPr>
              <a:t>mondial</a:t>
            </a:r>
            <a:endParaRPr lang="en-GB" sz="1600" b="0" dirty="0">
              <a:latin typeface="Arial" panose="020B0604020202020204" pitchFamily="34" charset="0"/>
              <a:ea typeface="ＭＳ Ｐゴシック" charset="0"/>
              <a:cs typeface="Arial" panose="020B0604020202020204" pitchFamily="34" charset="0"/>
            </a:endParaRPr>
          </a:p>
          <a:p>
            <a:pPr algn="just">
              <a:spcBef>
                <a:spcPts val="988"/>
              </a:spcBef>
            </a:pPr>
            <a:r>
              <a:rPr lang="fr-FR" sz="1600" b="0" dirty="0">
                <a:latin typeface="Arial" panose="020B0604020202020204" pitchFamily="34" charset="0"/>
                <a:ea typeface="ＭＳ Ｐゴシック" charset="0"/>
                <a:cs typeface="Arial" panose="020B0604020202020204" pitchFamily="34" charset="0"/>
              </a:rPr>
              <a:t>Accueil de chercheurs et d’artistes en résidence (entre 3 et 12 mois), et d’équipes multidisciplinaires pour des séjours de courte durée</a:t>
            </a:r>
          </a:p>
          <a:p>
            <a:pPr algn="just" eaLnBrk="1" hangingPunct="1">
              <a:spcBef>
                <a:spcPts val="988"/>
              </a:spcBef>
            </a:pPr>
            <a:r>
              <a:rPr lang="fr-FR" sz="1600" b="0" dirty="0">
                <a:latin typeface="Arial" panose="020B0604020202020204" pitchFamily="34" charset="0"/>
                <a:ea typeface="ＭＳ Ｐゴシック" charset="0"/>
                <a:cs typeface="Arial" panose="020B0604020202020204" pitchFamily="34" charset="0"/>
              </a:rPr>
              <a:t>Membre du </a:t>
            </a:r>
            <a:r>
              <a:rPr lang="fr-FR" sz="1600" dirty="0">
                <a:latin typeface="Arial" panose="020B0604020202020204" pitchFamily="34" charset="0"/>
                <a:ea typeface="ＭＳ Ｐゴシック" charset="0"/>
                <a:cs typeface="Arial" panose="020B0604020202020204" pitchFamily="34" charset="0"/>
              </a:rPr>
              <a:t>Réseau français des instituts d’études avancées </a:t>
            </a:r>
            <a:r>
              <a:rPr lang="fr-FR" sz="1600" b="0" dirty="0">
                <a:latin typeface="Arial" panose="020B0604020202020204" pitchFamily="34" charset="0"/>
                <a:ea typeface="ＭＳ Ｐゴシック" charset="0"/>
                <a:cs typeface="Arial" panose="020B0604020202020204" pitchFamily="34" charset="0"/>
              </a:rPr>
              <a:t>(</a:t>
            </a:r>
            <a:r>
              <a:rPr lang="fr-FR" sz="1600" b="0" dirty="0" err="1">
                <a:latin typeface="Arial" panose="020B0604020202020204" pitchFamily="34" charset="0"/>
                <a:ea typeface="ＭＳ Ｐゴシック" charset="0"/>
                <a:cs typeface="Arial" panose="020B0604020202020204" pitchFamily="34" charset="0"/>
              </a:rPr>
              <a:t>Labex</a:t>
            </a:r>
            <a:r>
              <a:rPr lang="fr-FR" sz="1600" b="0" dirty="0">
                <a:latin typeface="Arial" panose="020B0604020202020204" pitchFamily="34" charset="0"/>
                <a:ea typeface="ＭＳ Ｐゴシック" charset="0"/>
                <a:cs typeface="Arial" panose="020B0604020202020204" pitchFamily="34" charset="0"/>
              </a:rPr>
              <a:t> RFIEA+), </a:t>
            </a:r>
            <a:r>
              <a:rPr lang="fr-FR" sz="1600" dirty="0">
                <a:latin typeface="Arial" panose="020B0604020202020204" pitchFamily="34" charset="0"/>
                <a:ea typeface="ＭＳ Ｐゴシック" charset="0"/>
                <a:cs typeface="Arial" panose="020B0604020202020204" pitchFamily="34" charset="0"/>
              </a:rPr>
              <a:t>du Réseau </a:t>
            </a:r>
            <a:r>
              <a:rPr lang="fr-FR" sz="1600" dirty="0" err="1">
                <a:latin typeface="Arial" panose="020B0604020202020204" pitchFamily="34" charset="0"/>
                <a:ea typeface="ＭＳ Ｐゴシック" charset="0"/>
                <a:cs typeface="Arial" panose="020B0604020202020204" pitchFamily="34" charset="0"/>
              </a:rPr>
              <a:t>Eurias</a:t>
            </a:r>
            <a:r>
              <a:rPr lang="fr-FR" sz="1600" b="0" dirty="0">
                <a:latin typeface="Arial" panose="020B0604020202020204" pitchFamily="34" charset="0"/>
                <a:ea typeface="ＭＳ Ｐゴシック" charset="0"/>
                <a:cs typeface="Arial" panose="020B0604020202020204" pitchFamily="34" charset="0"/>
              </a:rPr>
              <a:t> et </a:t>
            </a:r>
            <a:r>
              <a:rPr lang="fr-FR" sz="1600" dirty="0">
                <a:latin typeface="Arial" panose="020B0604020202020204" pitchFamily="34" charset="0"/>
                <a:ea typeface="ＭＳ Ｐゴシック" charset="0"/>
                <a:cs typeface="Arial" panose="020B0604020202020204" pitchFamily="34" charset="0"/>
              </a:rPr>
              <a:t>du Réseau européen des instituts "</a:t>
            </a:r>
            <a:r>
              <a:rPr lang="fr-FR" sz="1600" dirty="0" err="1">
                <a:latin typeface="Arial" panose="020B0604020202020204" pitchFamily="34" charset="0"/>
                <a:ea typeface="ＭＳ Ｐゴシック" charset="0"/>
                <a:cs typeface="Arial" panose="020B0604020202020204" pitchFamily="34" charset="0"/>
              </a:rPr>
              <a:t>University</a:t>
            </a:r>
            <a:r>
              <a:rPr lang="fr-FR" sz="1600" dirty="0">
                <a:latin typeface="Arial" panose="020B0604020202020204" pitchFamily="34" charset="0"/>
                <a:ea typeface="ＭＳ Ｐゴシック" charset="0"/>
                <a:cs typeface="Arial" panose="020B0604020202020204" pitchFamily="34" charset="0"/>
              </a:rPr>
              <a:t> </a:t>
            </a:r>
            <a:r>
              <a:rPr lang="fr-FR" sz="1600" dirty="0" err="1">
                <a:latin typeface="Arial" panose="020B0604020202020204" pitchFamily="34" charset="0"/>
                <a:ea typeface="ＭＳ Ｐゴシック" charset="0"/>
                <a:cs typeface="Arial" panose="020B0604020202020204" pitchFamily="34" charset="0"/>
              </a:rPr>
              <a:t>Based</a:t>
            </a:r>
            <a:r>
              <a:rPr lang="fr-FR" sz="1600" b="0" dirty="0">
                <a:latin typeface="Arial" panose="020B0604020202020204" pitchFamily="34" charset="0"/>
                <a:ea typeface="ＭＳ Ｐゴシック" charset="0"/>
                <a:cs typeface="Arial" panose="020B0604020202020204" pitchFamily="34" charset="0"/>
              </a:rPr>
              <a:t>"</a:t>
            </a:r>
          </a:p>
          <a:p>
            <a:pPr algn="just" eaLnBrk="1" hangingPunct="1"/>
            <a:endParaRPr lang="en-US" sz="1600" b="0" dirty="0">
              <a:solidFill>
                <a:srgbClr val="000000"/>
              </a:solidFill>
              <a:latin typeface="Arial" panose="020B0604020202020204" pitchFamily="34" charset="0"/>
              <a:ea typeface="ＭＳ Ｐゴシック" charset="0"/>
              <a:cs typeface="Arial" panose="020B0604020202020204" pitchFamily="34" charset="0"/>
            </a:endParaRPr>
          </a:p>
          <a:p>
            <a:pPr algn="just" eaLnBrk="1" hangingPunct="1"/>
            <a:endParaRPr lang="en-US" sz="1600" b="0" dirty="0">
              <a:solidFill>
                <a:srgbClr val="000000"/>
              </a:solidFill>
              <a:latin typeface="Arial" panose="020B0604020202020204" pitchFamily="34" charset="0"/>
              <a:ea typeface="ＭＳ Ｐゴシック" charset="0"/>
              <a:cs typeface="Arial" panose="020B0604020202020204" pitchFamily="34" charset="0"/>
            </a:endParaRPr>
          </a:p>
          <a:p>
            <a:pPr algn="just" eaLnBrk="1" hangingPunct="1"/>
            <a:endParaRPr lang="en-US" sz="1600" b="0" dirty="0">
              <a:solidFill>
                <a:srgbClr val="000000"/>
              </a:solidFill>
              <a:latin typeface="Arial" panose="020B0604020202020204" pitchFamily="34" charset="0"/>
              <a:ea typeface="ＭＳ Ｐゴシック" charset="0"/>
              <a:cs typeface="Arial" panose="020B0604020202020204" pitchFamily="34" charset="0"/>
            </a:endParaRPr>
          </a:p>
          <a:p>
            <a:endParaRPr lang="fr-FR" sz="1600" b="0" dirty="0">
              <a:latin typeface="Arial" panose="020B0604020202020204" pitchFamily="34" charset="0"/>
              <a:ea typeface="ＭＳ Ｐゴシック" charset="0"/>
              <a:cs typeface="Arial" panose="020B0604020202020204" pitchFamily="34" charset="0"/>
            </a:endParaRPr>
          </a:p>
        </p:txBody>
      </p:sp>
      <p:sp>
        <p:nvSpPr>
          <p:cNvPr id="4" name="Titre 3"/>
          <p:cNvSpPr>
            <a:spLocks noGrp="1"/>
          </p:cNvSpPr>
          <p:nvPr>
            <p:ph type="title"/>
          </p:nvPr>
        </p:nvSpPr>
        <p:spPr/>
        <p:txBody>
          <a:bodyPr/>
          <a:lstStyle/>
          <a:p>
            <a:r>
              <a:rPr lang="fr-FR" dirty="0" err="1">
                <a:latin typeface="Arial" charset="0"/>
                <a:ea typeface="ＭＳ Ｐゴシック" charset="0"/>
              </a:rPr>
              <a:t>IMéRA</a:t>
            </a:r>
            <a:r>
              <a:rPr lang="fr-FR" dirty="0">
                <a:latin typeface="Arial" charset="0"/>
                <a:ea typeface="ＭＳ Ｐゴシック" charset="0"/>
              </a:rPr>
              <a:t> : institut d’études avancées d’Aix-Marseille Université</a:t>
            </a:r>
          </a:p>
        </p:txBody>
      </p:sp>
      <p:sp>
        <p:nvSpPr>
          <p:cNvPr id="5" name="Espace réservé du pied de page 4"/>
          <p:cNvSpPr>
            <a:spLocks noGrp="1"/>
          </p:cNvSpPr>
          <p:nvPr>
            <p:ph type="ftr" sz="quarter" idx="10"/>
          </p:nvPr>
        </p:nvSpPr>
        <p:spPr/>
        <p:txBody>
          <a:bodyPr/>
          <a:lstStyle/>
          <a:p>
            <a:pPr>
              <a:defRPr/>
            </a:pPr>
            <a:r>
              <a:rPr lang="fr-FR"/>
              <a:t>Une force pour le territoire / Une université de recherche intensive</a:t>
            </a:r>
          </a:p>
        </p:txBody>
      </p:sp>
      <p:sp>
        <p:nvSpPr>
          <p:cNvPr id="28676" name="Espace réservé du numéro de diapositive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975700-0702-6048-AB81-247CC0BDA2BE}" type="slidenum">
              <a:rPr lang="fr-FR" sz="800">
                <a:solidFill>
                  <a:schemeClr val="bg1"/>
                </a:solidFill>
                <a:cs typeface="Arial" charset="0"/>
              </a:rPr>
              <a:pPr/>
              <a:t>15</a:t>
            </a:fld>
            <a:endParaRPr lang="fr-FR" sz="800">
              <a:solidFill>
                <a:schemeClr val="bg1"/>
              </a:solidFill>
              <a:cs typeface="Arial" charset="0"/>
            </a:endParaRPr>
          </a:p>
        </p:txBody>
      </p:sp>
      <p:cxnSp>
        <p:nvCxnSpPr>
          <p:cNvPr id="7" name="Connecteur droit 6"/>
          <p:cNvCxnSpPr/>
          <p:nvPr/>
        </p:nvCxnSpPr>
        <p:spPr>
          <a:xfrm flipH="1">
            <a:off x="2046514" y="1540782"/>
            <a:ext cx="7097487"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28679"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4575" b="7503"/>
          <a:stretch>
            <a:fillRect/>
          </a:stretch>
        </p:blipFill>
        <p:spPr>
          <a:xfrm>
            <a:off x="457200" y="1841500"/>
            <a:ext cx="3751263" cy="4302125"/>
          </a:xfrm>
          <a:noFill/>
        </p:spPr>
      </p:pic>
      <p:pic>
        <p:nvPicPr>
          <p:cNvPr id="28680" name="Picture 2" descr="C:\Users\TEMP\AppData\Local\Temp\Logo_IMeRA_RV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730375"/>
            <a:ext cx="1574800"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defRPr/>
            </a:pPr>
            <a:r>
              <a:rPr lang="fr-FR" dirty="0"/>
              <a:t>Formation doctorale</a:t>
            </a:r>
          </a:p>
        </p:txBody>
      </p:sp>
      <p:sp>
        <p:nvSpPr>
          <p:cNvPr id="4" name="Espace réservé du pied de page 3"/>
          <p:cNvSpPr>
            <a:spLocks noGrp="1"/>
          </p:cNvSpPr>
          <p:nvPr>
            <p:ph type="ftr" sz="quarter" idx="10"/>
          </p:nvPr>
        </p:nvSpPr>
        <p:spPr/>
        <p:txBody>
          <a:bodyPr/>
          <a:lstStyle/>
          <a:p>
            <a:pPr>
              <a:defRPr/>
            </a:pPr>
            <a:r>
              <a:rPr lang="fr-FR" dirty="0"/>
              <a:t>Une force pour le territoire / Une université de recherche intensive</a:t>
            </a:r>
          </a:p>
        </p:txBody>
      </p:sp>
      <p:sp>
        <p:nvSpPr>
          <p:cNvPr id="29699"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E8EC61-EB84-324A-8CBF-056ED01089C1}" type="slidenum">
              <a:rPr lang="fr-FR" sz="800">
                <a:solidFill>
                  <a:schemeClr val="bg1"/>
                </a:solidFill>
                <a:cs typeface="Arial" charset="0"/>
              </a:rPr>
              <a:pPr/>
              <a:t>16</a:t>
            </a:fld>
            <a:endParaRPr lang="fr-FR" sz="800">
              <a:solidFill>
                <a:schemeClr val="bg1"/>
              </a:solidFill>
              <a:cs typeface="Arial" charset="0"/>
            </a:endParaRPr>
          </a:p>
        </p:txBody>
      </p:sp>
      <p:sp>
        <p:nvSpPr>
          <p:cNvPr id="22" name="Arrondir un rectangle à un seul coin 21"/>
          <p:cNvSpPr/>
          <p:nvPr/>
        </p:nvSpPr>
        <p:spPr bwMode="auto">
          <a:xfrm rot="16200000">
            <a:off x="1165226" y="836612"/>
            <a:ext cx="2520950" cy="3724275"/>
          </a:xfrm>
          <a:prstGeom prst="round1Rect">
            <a:avLst/>
          </a:prstGeom>
          <a:solidFill>
            <a:srgbClr val="C437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Arrondir un rectangle à un seul coin 4"/>
          <p:cNvSpPr/>
          <p:nvPr/>
        </p:nvSpPr>
        <p:spPr bwMode="auto">
          <a:xfrm>
            <a:off x="563563" y="1438275"/>
            <a:ext cx="3724275" cy="1890713"/>
          </a:xfrm>
          <a:prstGeom prst="rect">
            <a:avLst/>
          </a:prstGeom>
          <a:noFill/>
        </p:spPr>
        <p:style>
          <a:lnRef idx="0">
            <a:scrgbClr r="0" g="0" b="0"/>
          </a:lnRef>
          <a:fillRef idx="0">
            <a:scrgbClr r="0" g="0" b="0"/>
          </a:fillRef>
          <a:effectRef idx="0">
            <a:scrgbClr r="0" g="0" b="0"/>
          </a:effectRef>
          <a:fontRef idx="minor">
            <a:schemeClr val="lt1"/>
          </a:fontRef>
        </p:style>
        <p:txBody>
          <a:bodyPr lIns="170688" tIns="170688" rIns="170688" bIns="170688" spcCol="1270" anchor="ctr"/>
          <a:lstStyle/>
          <a:p>
            <a:pPr defTabSz="1066800">
              <a:lnSpc>
                <a:spcPct val="90000"/>
              </a:lnSpc>
              <a:spcAft>
                <a:spcPct val="35000"/>
              </a:spcAft>
              <a:defRPr/>
            </a:pPr>
            <a:r>
              <a:rPr lang="fr-FR" sz="2400" dirty="0">
                <a:latin typeface="Arial"/>
                <a:cs typeface="Arial"/>
              </a:rPr>
              <a:t>12 écoles doctorales</a:t>
            </a:r>
          </a:p>
        </p:txBody>
      </p:sp>
      <p:grpSp>
        <p:nvGrpSpPr>
          <p:cNvPr id="29702" name="Grouper 9"/>
          <p:cNvGrpSpPr>
            <a:grpSpLocks/>
          </p:cNvGrpSpPr>
          <p:nvPr/>
        </p:nvGrpSpPr>
        <p:grpSpPr bwMode="auto">
          <a:xfrm>
            <a:off x="4287838" y="1438275"/>
            <a:ext cx="3725862" cy="2520950"/>
            <a:chOff x="3932082" y="0"/>
            <a:chExt cx="3932082" cy="2430002"/>
          </a:xfrm>
        </p:grpSpPr>
        <p:sp>
          <p:nvSpPr>
            <p:cNvPr id="20" name="Arrondir un rectangle à un seul coin 19"/>
            <p:cNvSpPr/>
            <p:nvPr/>
          </p:nvSpPr>
          <p:spPr>
            <a:xfrm>
              <a:off x="3932082" y="0"/>
              <a:ext cx="3932082" cy="2430002"/>
            </a:xfrm>
            <a:prstGeom prst="round1Rect">
              <a:avLst/>
            </a:prstGeom>
            <a:solidFill>
              <a:srgbClr val="0097A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Arrondir un rectangle à un seul coin 6"/>
            <p:cNvSpPr/>
            <p:nvPr/>
          </p:nvSpPr>
          <p:spPr>
            <a:xfrm>
              <a:off x="3932082" y="0"/>
              <a:ext cx="3932082" cy="1822502"/>
            </a:xfrm>
            <a:prstGeom prst="rect">
              <a:avLst/>
            </a:prstGeom>
          </p:spPr>
          <p:style>
            <a:lnRef idx="0">
              <a:scrgbClr r="0" g="0" b="0"/>
            </a:lnRef>
            <a:fillRef idx="0">
              <a:scrgbClr r="0" g="0" b="0"/>
            </a:fillRef>
            <a:effectRef idx="0">
              <a:scrgbClr r="0" g="0" b="0"/>
            </a:effectRef>
            <a:fontRef idx="minor">
              <a:schemeClr val="lt1"/>
            </a:fontRef>
          </p:style>
          <p:txBody>
            <a:bodyPr lIns="144000" tIns="170688" rIns="170688" bIns="170688" spcCol="1270" anchor="ctr"/>
            <a:lstStyle/>
            <a:p>
              <a:pPr defTabSz="1066800">
                <a:lnSpc>
                  <a:spcPct val="90000"/>
                </a:lnSpc>
                <a:spcAft>
                  <a:spcPct val="35000"/>
                </a:spcAft>
                <a:defRPr/>
              </a:pPr>
              <a:r>
                <a:rPr lang="fr-FR" sz="2400" dirty="0">
                  <a:latin typeface="Arial"/>
                  <a:cs typeface="Arial"/>
                </a:rPr>
                <a:t>3 400 doctorants </a:t>
              </a:r>
              <a:br>
                <a:rPr lang="fr-FR" sz="2400" dirty="0">
                  <a:latin typeface="Arial"/>
                  <a:cs typeface="Arial"/>
                </a:rPr>
              </a:br>
              <a:r>
                <a:rPr lang="fr-FR" sz="2400" dirty="0">
                  <a:latin typeface="Arial"/>
                  <a:cs typeface="Arial"/>
                </a:rPr>
                <a:t>dont 39% internationaux</a:t>
              </a:r>
            </a:p>
          </p:txBody>
        </p:sp>
      </p:grpSp>
      <p:grpSp>
        <p:nvGrpSpPr>
          <p:cNvPr id="29703" name="Grouper 10"/>
          <p:cNvGrpSpPr>
            <a:grpSpLocks/>
          </p:cNvGrpSpPr>
          <p:nvPr/>
        </p:nvGrpSpPr>
        <p:grpSpPr bwMode="auto">
          <a:xfrm>
            <a:off x="563563" y="3885671"/>
            <a:ext cx="3724275" cy="2519362"/>
            <a:chOff x="0" y="2446335"/>
            <a:chExt cx="3932082" cy="2430002"/>
          </a:xfrm>
        </p:grpSpPr>
        <p:sp>
          <p:nvSpPr>
            <p:cNvPr id="18" name="Arrondir un rectangle à un seul coin 17"/>
            <p:cNvSpPr/>
            <p:nvPr/>
          </p:nvSpPr>
          <p:spPr>
            <a:xfrm rot="10800000">
              <a:off x="0" y="2446335"/>
              <a:ext cx="3932082" cy="2430002"/>
            </a:xfrm>
            <a:prstGeom prst="round1Rect">
              <a:avLst/>
            </a:prstGeom>
            <a:solidFill>
              <a:srgbClr val="DB8C3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Arrondir un rectangle à un seul coin 8"/>
            <p:cNvSpPr/>
            <p:nvPr/>
          </p:nvSpPr>
          <p:spPr>
            <a:xfrm>
              <a:off x="0" y="2961672"/>
              <a:ext cx="3932082" cy="1822119"/>
            </a:xfrm>
            <a:prstGeom prst="rect">
              <a:avLst/>
            </a:prstGeom>
          </p:spPr>
          <p:style>
            <a:lnRef idx="0">
              <a:scrgbClr r="0" g="0" b="0"/>
            </a:lnRef>
            <a:fillRef idx="0">
              <a:scrgbClr r="0" g="0" b="0"/>
            </a:fillRef>
            <a:effectRef idx="0">
              <a:scrgbClr r="0" g="0" b="0"/>
            </a:effectRef>
            <a:fontRef idx="minor">
              <a:schemeClr val="lt1"/>
            </a:fontRef>
          </p:style>
          <p:txBody>
            <a:bodyPr lIns="170688" tIns="170688" rIns="170688" bIns="170688" spcCol="1270" anchor="ctr"/>
            <a:lstStyle/>
            <a:p>
              <a:pPr defTabSz="1066800">
                <a:lnSpc>
                  <a:spcPct val="90000"/>
                </a:lnSpc>
                <a:spcAft>
                  <a:spcPct val="35000"/>
                </a:spcAft>
                <a:defRPr/>
              </a:pPr>
              <a:r>
                <a:rPr lang="fr-FR" sz="2400" dirty="0">
                  <a:latin typeface="Arial"/>
                  <a:cs typeface="Arial"/>
                </a:rPr>
                <a:t>700 diplômes / an </a:t>
              </a:r>
              <a:br>
                <a:rPr lang="fr-FR" sz="2400" dirty="0">
                  <a:latin typeface="Arial"/>
                  <a:cs typeface="Arial"/>
                </a:rPr>
              </a:br>
              <a:r>
                <a:rPr lang="fr-FR" sz="2400" dirty="0">
                  <a:latin typeface="Arial"/>
                  <a:cs typeface="Arial"/>
                </a:rPr>
                <a:t>dans 79 spécialités</a:t>
              </a:r>
            </a:p>
            <a:p>
              <a:pPr defTabSz="1066800">
                <a:lnSpc>
                  <a:spcPct val="90000"/>
                </a:lnSpc>
                <a:spcAft>
                  <a:spcPct val="35000"/>
                </a:spcAft>
                <a:defRPr/>
              </a:pPr>
              <a:r>
                <a:rPr lang="fr-FR" sz="2400" dirty="0">
                  <a:latin typeface="Arial"/>
                  <a:cs typeface="Arial"/>
                </a:rPr>
                <a:t>85 programmes</a:t>
              </a:r>
            </a:p>
            <a:p>
              <a:pPr defTabSz="1066800">
                <a:lnSpc>
                  <a:spcPct val="90000"/>
                </a:lnSpc>
                <a:spcAft>
                  <a:spcPct val="35000"/>
                </a:spcAft>
                <a:defRPr/>
              </a:pPr>
              <a:r>
                <a:rPr lang="fr-FR" sz="2400" dirty="0">
                  <a:latin typeface="Arial"/>
                  <a:cs typeface="Arial"/>
                </a:rPr>
                <a:t>41 disciplines</a:t>
              </a:r>
            </a:p>
          </p:txBody>
        </p:sp>
      </p:grpSp>
      <p:grpSp>
        <p:nvGrpSpPr>
          <p:cNvPr id="29704" name="Grouper 11"/>
          <p:cNvGrpSpPr>
            <a:grpSpLocks/>
          </p:cNvGrpSpPr>
          <p:nvPr/>
        </p:nvGrpSpPr>
        <p:grpSpPr bwMode="auto">
          <a:xfrm>
            <a:off x="4287838" y="3868738"/>
            <a:ext cx="3725862" cy="2519362"/>
            <a:chOff x="3932082" y="2430001"/>
            <a:chExt cx="3932083" cy="2430002"/>
          </a:xfrm>
        </p:grpSpPr>
        <p:sp>
          <p:nvSpPr>
            <p:cNvPr id="16" name="Arrondir un rectangle à un seul coin 15"/>
            <p:cNvSpPr/>
            <p:nvPr/>
          </p:nvSpPr>
          <p:spPr>
            <a:xfrm rot="5400000">
              <a:off x="4683123" y="1678961"/>
              <a:ext cx="2430002" cy="3932083"/>
            </a:xfrm>
            <a:prstGeom prst="round1Rect">
              <a:avLst/>
            </a:prstGeom>
            <a:solidFill>
              <a:srgbClr val="71B3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Arrondir un rectangle à un seul coin 10"/>
            <p:cNvSpPr/>
            <p:nvPr/>
          </p:nvSpPr>
          <p:spPr>
            <a:xfrm>
              <a:off x="3932082" y="3037884"/>
              <a:ext cx="3932083" cy="1822119"/>
            </a:xfrm>
            <a:prstGeom prst="rect">
              <a:avLst/>
            </a:prstGeom>
          </p:spPr>
          <p:style>
            <a:lnRef idx="0">
              <a:scrgbClr r="0" g="0" b="0"/>
            </a:lnRef>
            <a:fillRef idx="0">
              <a:scrgbClr r="0" g="0" b="0"/>
            </a:fillRef>
            <a:effectRef idx="0">
              <a:scrgbClr r="0" g="0" b="0"/>
            </a:effectRef>
            <a:fontRef idx="minor">
              <a:schemeClr val="lt1"/>
            </a:fontRef>
          </p:style>
          <p:txBody>
            <a:bodyPr lIns="170688" tIns="170688" rIns="170688" bIns="170688" spcCol="1270" anchor="ctr"/>
            <a:lstStyle/>
            <a:p>
              <a:pPr defTabSz="1066800">
                <a:lnSpc>
                  <a:spcPct val="90000"/>
                </a:lnSpc>
                <a:spcAft>
                  <a:spcPct val="35000"/>
                </a:spcAft>
                <a:defRPr/>
              </a:pPr>
              <a:r>
                <a:rPr lang="fr-FR" sz="2400" dirty="0">
                  <a:latin typeface="Arial"/>
                  <a:cs typeface="Arial"/>
                </a:rPr>
                <a:t>Environ 800 doctorants recrutés / an</a:t>
              </a:r>
            </a:p>
          </p:txBody>
        </p:sp>
      </p:grpSp>
      <p:grpSp>
        <p:nvGrpSpPr>
          <p:cNvPr id="36873" name="Grouper 12"/>
          <p:cNvGrpSpPr>
            <a:grpSpLocks/>
          </p:cNvGrpSpPr>
          <p:nvPr/>
        </p:nvGrpSpPr>
        <p:grpSpPr bwMode="auto">
          <a:xfrm>
            <a:off x="2620963" y="3349625"/>
            <a:ext cx="3341687" cy="1046163"/>
            <a:chOff x="2168661" y="1925527"/>
            <a:chExt cx="3526842" cy="1008948"/>
          </a:xfrm>
          <a:solidFill>
            <a:srgbClr val="252E44"/>
          </a:solidFill>
        </p:grpSpPr>
        <p:sp>
          <p:nvSpPr>
            <p:cNvPr id="14" name="Rectangle à coins arrondis 13"/>
            <p:cNvSpPr/>
            <p:nvPr/>
          </p:nvSpPr>
          <p:spPr>
            <a:xfrm>
              <a:off x="2168661" y="1925527"/>
              <a:ext cx="3526842" cy="1008948"/>
            </a:xfrm>
            <a:prstGeom prst="roundRect">
              <a:avLst/>
            </a:prstGeom>
            <a:gr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2217249" y="1974520"/>
              <a:ext cx="3429666" cy="91096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algn="ctr" defTabSz="1066800">
                <a:lnSpc>
                  <a:spcPct val="90000"/>
                </a:lnSpc>
                <a:spcAft>
                  <a:spcPct val="35000"/>
                </a:spcAft>
                <a:defRPr/>
              </a:pPr>
              <a:r>
                <a:rPr lang="fr-FR" sz="2400" dirty="0">
                  <a:solidFill>
                    <a:schemeClr val="bg1"/>
                  </a:solidFill>
                  <a:latin typeface="Arial"/>
                  <a:cs typeface="Arial"/>
                </a:rPr>
                <a:t>Collège doctoral</a:t>
              </a:r>
            </a:p>
          </p:txBody>
        </p:sp>
      </p:grpSp>
      <p:cxnSp>
        <p:nvCxnSpPr>
          <p:cNvPr id="24" name="Connecteur droit 23"/>
          <p:cNvCxnSpPr/>
          <p:nvPr/>
        </p:nvCxnSpPr>
        <p:spPr>
          <a:xfrm flipH="1">
            <a:off x="3565525" y="1165225"/>
            <a:ext cx="5578475"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ignalisation droite 38"/>
          <p:cNvSpPr/>
          <p:nvPr/>
        </p:nvSpPr>
        <p:spPr>
          <a:xfrm>
            <a:off x="3277314" y="4907490"/>
            <a:ext cx="4394085" cy="1607351"/>
          </a:xfrm>
          <a:prstGeom prst="homePlate">
            <a:avLst/>
          </a:prstGeom>
          <a:gradFill flip="none" rotWithShape="1">
            <a:gsLst>
              <a:gs pos="39000">
                <a:srgbClr val="C43771"/>
              </a:gs>
              <a:gs pos="96000">
                <a:srgbClr val="FFFFFF">
                  <a:alpha val="0"/>
                </a:srgbClr>
              </a:gs>
            </a:gsLst>
            <a:lin ang="0" scaled="1"/>
            <a:tileRect/>
          </a:gradFill>
          <a:ln w="19050" cmpd="sng">
            <a:no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8" name="Signalisation droite 37"/>
          <p:cNvSpPr/>
          <p:nvPr/>
        </p:nvSpPr>
        <p:spPr>
          <a:xfrm>
            <a:off x="3445194" y="3889061"/>
            <a:ext cx="4051026" cy="1018430"/>
          </a:xfrm>
          <a:prstGeom prst="homePlate">
            <a:avLst/>
          </a:prstGeom>
          <a:gradFill flip="none" rotWithShape="1">
            <a:gsLst>
              <a:gs pos="39000">
                <a:srgbClr val="C43771"/>
              </a:gs>
              <a:gs pos="96000">
                <a:srgbClr val="FFFFFF">
                  <a:alpha val="0"/>
                </a:srgbClr>
              </a:gs>
            </a:gsLst>
            <a:lin ang="0" scaled="1"/>
            <a:tileRect/>
          </a:gradFill>
          <a:ln w="19050" cmpd="sng">
            <a:no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7" name="Signalisation droite 36"/>
          <p:cNvSpPr/>
          <p:nvPr/>
        </p:nvSpPr>
        <p:spPr>
          <a:xfrm>
            <a:off x="3445194" y="2870631"/>
            <a:ext cx="4051026" cy="1018430"/>
          </a:xfrm>
          <a:prstGeom prst="homePlate">
            <a:avLst/>
          </a:prstGeom>
          <a:gradFill flip="none" rotWithShape="1">
            <a:gsLst>
              <a:gs pos="39000">
                <a:srgbClr val="C43771"/>
              </a:gs>
              <a:gs pos="96000">
                <a:srgbClr val="FFFFFF">
                  <a:alpha val="0"/>
                </a:srgbClr>
              </a:gs>
            </a:gsLst>
            <a:lin ang="0" scaled="1"/>
            <a:tileRect/>
          </a:gradFill>
          <a:ln w="19050" cmpd="sng">
            <a:no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6" name="Signalisation droite 35"/>
          <p:cNvSpPr/>
          <p:nvPr/>
        </p:nvSpPr>
        <p:spPr>
          <a:xfrm>
            <a:off x="3174393" y="1858513"/>
            <a:ext cx="4591894" cy="1018430"/>
          </a:xfrm>
          <a:prstGeom prst="homePlate">
            <a:avLst/>
          </a:prstGeom>
          <a:gradFill flip="none" rotWithShape="1">
            <a:gsLst>
              <a:gs pos="39000">
                <a:srgbClr val="C43771"/>
              </a:gs>
              <a:gs pos="96000">
                <a:srgbClr val="FFFFFF">
                  <a:alpha val="0"/>
                </a:srgbClr>
              </a:gs>
            </a:gsLst>
            <a:lin ang="0" scaled="1"/>
            <a:tileRect/>
          </a:gradFill>
          <a:ln w="19050" cmpd="sng">
            <a:no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 name="Titre 2"/>
          <p:cNvSpPr>
            <a:spLocks noGrp="1"/>
          </p:cNvSpPr>
          <p:nvPr>
            <p:ph type="title"/>
          </p:nvPr>
        </p:nvSpPr>
        <p:spPr/>
        <p:txBody>
          <a:bodyPr/>
          <a:lstStyle/>
          <a:p>
            <a:pPr>
              <a:defRPr/>
            </a:pPr>
            <a:r>
              <a:rPr lang="fr-FR" dirty="0"/>
              <a:t>La valorisation de la recherche</a:t>
            </a:r>
          </a:p>
        </p:txBody>
      </p:sp>
      <p:sp>
        <p:nvSpPr>
          <p:cNvPr id="4" name="Espace réservé du pied de page 3"/>
          <p:cNvSpPr>
            <a:spLocks noGrp="1"/>
          </p:cNvSpPr>
          <p:nvPr>
            <p:ph type="ftr" sz="quarter" idx="10"/>
          </p:nvPr>
        </p:nvSpPr>
        <p:spPr/>
        <p:txBody>
          <a:bodyPr/>
          <a:lstStyle/>
          <a:p>
            <a:pPr>
              <a:defRPr/>
            </a:pPr>
            <a:r>
              <a:rPr lang="fr-FR"/>
              <a:t>Une force pour le territoire / Une université de recherche intensive</a:t>
            </a:r>
          </a:p>
        </p:txBody>
      </p:sp>
      <p:sp>
        <p:nvSpPr>
          <p:cNvPr id="31759"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9687DD-6F6C-5C45-93FA-C53F6FDEF2F7}" type="slidenum">
              <a:rPr lang="fr-FR" sz="800">
                <a:solidFill>
                  <a:schemeClr val="bg1"/>
                </a:solidFill>
                <a:cs typeface="Arial" charset="0"/>
              </a:rPr>
              <a:pPr/>
              <a:t>17</a:t>
            </a:fld>
            <a:endParaRPr lang="fr-FR" sz="800">
              <a:solidFill>
                <a:schemeClr val="bg1"/>
              </a:solidFill>
              <a:cs typeface="Arial" charset="0"/>
            </a:endParaRPr>
          </a:p>
        </p:txBody>
      </p:sp>
      <p:cxnSp>
        <p:nvCxnSpPr>
          <p:cNvPr id="6" name="Connecteur droit 5"/>
          <p:cNvCxnSpPr/>
          <p:nvPr/>
        </p:nvCxnSpPr>
        <p:spPr>
          <a:xfrm flipH="1">
            <a:off x="5214938" y="1165225"/>
            <a:ext cx="3929062"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Rectangle avec flèche vers la droite 8"/>
          <p:cNvSpPr>
            <a:spLocks noChangeArrowheads="1"/>
          </p:cNvSpPr>
          <p:nvPr/>
        </p:nvSpPr>
        <p:spPr bwMode="auto">
          <a:xfrm>
            <a:off x="271463" y="2590800"/>
            <a:ext cx="2349500" cy="3062288"/>
          </a:xfrm>
          <a:prstGeom prst="rightArrowCallout">
            <a:avLst>
              <a:gd name="adj1" fmla="val 25003"/>
              <a:gd name="adj2" fmla="val 24998"/>
              <a:gd name="adj3" fmla="val 25000"/>
              <a:gd name="adj4" fmla="val 65657"/>
            </a:avLst>
          </a:prstGeom>
          <a:solidFill>
            <a:srgbClr val="252E44"/>
          </a:solidFill>
          <a:ln w="9525">
            <a:noFill/>
            <a:miter lim="800000"/>
            <a:headEnd/>
            <a:tailEnd/>
          </a:ln>
          <a:effectLst/>
        </p:spPr>
        <p:txBody>
          <a:bodyPr anchor="ctr"/>
          <a:lstStyle/>
          <a:p>
            <a:pPr marL="3175" lvl="1">
              <a:lnSpc>
                <a:spcPct val="80000"/>
              </a:lnSpc>
              <a:defRPr/>
            </a:pPr>
            <a:r>
              <a:rPr lang="fr-FR" sz="1400" b="1" dirty="0">
                <a:solidFill>
                  <a:srgbClr val="FFFFFF"/>
                </a:solidFill>
                <a:latin typeface="Arial"/>
                <a:cs typeface="Arial"/>
              </a:rPr>
              <a:t>Attributions : arbitrages et expertises </a:t>
            </a:r>
          </a:p>
          <a:p>
            <a:pPr marL="90488" lvl="1" indent="-90488">
              <a:lnSpc>
                <a:spcPct val="130000"/>
              </a:lnSpc>
              <a:buFont typeface="Wingdings" charset="0"/>
              <a:buChar char="§"/>
              <a:defRPr/>
            </a:pPr>
            <a:r>
              <a:rPr lang="fr-FR" sz="1200" dirty="0">
                <a:solidFill>
                  <a:srgbClr val="FFFFFF"/>
                </a:solidFill>
                <a:latin typeface="Arial"/>
                <a:cs typeface="Arial"/>
              </a:rPr>
              <a:t>Délégations</a:t>
            </a:r>
          </a:p>
          <a:p>
            <a:pPr marL="90488" lvl="1" indent="-90488">
              <a:buFont typeface="Wingdings" charset="0"/>
              <a:buChar char="§"/>
              <a:defRPr/>
            </a:pPr>
            <a:r>
              <a:rPr lang="fr-FR" sz="1200" dirty="0">
                <a:solidFill>
                  <a:srgbClr val="FFFFFF"/>
                </a:solidFill>
                <a:latin typeface="Arial"/>
                <a:cs typeface="Arial"/>
              </a:rPr>
              <a:t>FUI</a:t>
            </a:r>
          </a:p>
          <a:p>
            <a:pPr marL="90488" lvl="1" indent="-90488">
              <a:buFont typeface="Wingdings" charset="0"/>
              <a:buChar char="§"/>
              <a:defRPr/>
            </a:pPr>
            <a:r>
              <a:rPr lang="fr-FR" sz="1200" dirty="0">
                <a:solidFill>
                  <a:srgbClr val="FFFFFF"/>
                </a:solidFill>
                <a:latin typeface="Arial"/>
                <a:cs typeface="Arial"/>
              </a:rPr>
              <a:t>Licences Brevets</a:t>
            </a:r>
          </a:p>
          <a:p>
            <a:pPr marL="90488" lvl="1" indent="-90488">
              <a:buFont typeface="Wingdings" charset="0"/>
              <a:buChar char="§"/>
              <a:defRPr/>
            </a:pPr>
            <a:r>
              <a:rPr lang="fr-FR" sz="1200" dirty="0">
                <a:solidFill>
                  <a:srgbClr val="FFFFFF"/>
                </a:solidFill>
                <a:latin typeface="Arial"/>
                <a:cs typeface="Arial"/>
              </a:rPr>
              <a:t>Créations d</a:t>
            </a:r>
            <a:r>
              <a:rPr lang="fr-FR" altLang="ja-JP" sz="1200" dirty="0">
                <a:solidFill>
                  <a:srgbClr val="FFFFFF"/>
                </a:solidFill>
                <a:latin typeface="Arial"/>
                <a:cs typeface="Arial"/>
              </a:rPr>
              <a:t>’</a:t>
            </a:r>
            <a:r>
              <a:rPr lang="fr-FR" sz="1200" dirty="0">
                <a:solidFill>
                  <a:srgbClr val="FFFFFF"/>
                </a:solidFill>
                <a:latin typeface="Arial"/>
                <a:cs typeface="Arial"/>
              </a:rPr>
              <a:t>entreprises</a:t>
            </a:r>
          </a:p>
          <a:p>
            <a:pPr marL="90488" lvl="1" indent="-90488">
              <a:buFont typeface="Wingdings" charset="0"/>
              <a:buChar char="§"/>
              <a:defRPr/>
            </a:pPr>
            <a:r>
              <a:rPr lang="fr-FR" sz="1200" dirty="0">
                <a:solidFill>
                  <a:srgbClr val="FFFFFF"/>
                </a:solidFill>
                <a:latin typeface="Arial"/>
                <a:cs typeface="Arial"/>
              </a:rPr>
              <a:t>Arbitrage projets de valorisation</a:t>
            </a:r>
          </a:p>
          <a:p>
            <a:pPr marL="90488" lvl="1" indent="-90488">
              <a:buFont typeface="Wingdings" charset="0"/>
              <a:buChar char="§"/>
              <a:defRPr/>
            </a:pPr>
            <a:r>
              <a:rPr lang="fr-FR" sz="1200" dirty="0">
                <a:solidFill>
                  <a:srgbClr val="FFFFFF"/>
                </a:solidFill>
                <a:latin typeface="Arial"/>
                <a:cs typeface="Arial"/>
              </a:rPr>
              <a:t>Locaux/hébergement de start-up</a:t>
            </a:r>
          </a:p>
          <a:p>
            <a:pPr marL="90488" lvl="1" indent="-90488">
              <a:buFont typeface="Wingdings" charset="0"/>
              <a:buChar char="§"/>
              <a:defRPr/>
            </a:pPr>
            <a:r>
              <a:rPr lang="fr-FR" sz="1200" dirty="0">
                <a:solidFill>
                  <a:srgbClr val="FFFFFF"/>
                </a:solidFill>
                <a:latin typeface="Arial"/>
                <a:cs typeface="Arial"/>
              </a:rPr>
              <a:t>Point contrats</a:t>
            </a:r>
          </a:p>
          <a:p>
            <a:pPr marL="90488" lvl="1" indent="-90488">
              <a:buFont typeface="Wingdings" charset="0"/>
              <a:buChar char="§"/>
              <a:defRPr/>
            </a:pPr>
            <a:r>
              <a:rPr lang="fr-FR" sz="1200" dirty="0">
                <a:solidFill>
                  <a:srgbClr val="FFFFFF"/>
                </a:solidFill>
                <a:latin typeface="Arial"/>
                <a:cs typeface="Arial"/>
              </a:rPr>
              <a:t>Gestion des litiges</a:t>
            </a:r>
          </a:p>
        </p:txBody>
      </p:sp>
      <p:sp>
        <p:nvSpPr>
          <p:cNvPr id="31763" name="ZoneTexte 1"/>
          <p:cNvSpPr txBox="1">
            <a:spLocks noChangeArrowheads="1"/>
          </p:cNvSpPr>
          <p:nvPr/>
        </p:nvSpPr>
        <p:spPr bwMode="auto">
          <a:xfrm>
            <a:off x="1722438" y="3136900"/>
            <a:ext cx="1452562" cy="193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fr-FR" sz="1400" b="1">
                <a:solidFill>
                  <a:srgbClr val="252E44"/>
                </a:solidFill>
                <a:cs typeface="Arial" charset="0"/>
              </a:rPr>
              <a:t>COMITÉ </a:t>
            </a:r>
          </a:p>
          <a:p>
            <a:pPr algn="r"/>
            <a:endParaRPr lang="fr-FR" sz="1400" b="1">
              <a:solidFill>
                <a:srgbClr val="252E44"/>
              </a:solidFill>
              <a:cs typeface="Arial" charset="0"/>
            </a:endParaRPr>
          </a:p>
          <a:p>
            <a:pPr algn="r"/>
            <a:endParaRPr lang="fr-FR" sz="1400" b="1">
              <a:solidFill>
                <a:srgbClr val="252E44"/>
              </a:solidFill>
              <a:cs typeface="Arial" charset="0"/>
            </a:endParaRPr>
          </a:p>
          <a:p>
            <a:pPr algn="r"/>
            <a:endParaRPr lang="fr-FR" sz="1400" b="1">
              <a:solidFill>
                <a:srgbClr val="252E44"/>
              </a:solidFill>
              <a:cs typeface="Arial" charset="0"/>
            </a:endParaRPr>
          </a:p>
          <a:p>
            <a:pPr algn="r"/>
            <a:r>
              <a:rPr lang="fr-FR" sz="1400" b="1">
                <a:solidFill>
                  <a:srgbClr val="252E44"/>
                </a:solidFill>
                <a:cs typeface="Arial" charset="0"/>
              </a:rPr>
              <a:t>DE</a:t>
            </a:r>
          </a:p>
          <a:p>
            <a:pPr algn="r"/>
            <a:endParaRPr lang="fr-FR" sz="1400" b="1">
              <a:solidFill>
                <a:srgbClr val="252E44"/>
              </a:solidFill>
              <a:cs typeface="Arial" charset="0"/>
            </a:endParaRPr>
          </a:p>
          <a:p>
            <a:pPr algn="r"/>
            <a:endParaRPr lang="fr-FR" sz="1400" b="1">
              <a:solidFill>
                <a:srgbClr val="252E44"/>
              </a:solidFill>
              <a:cs typeface="Arial" charset="0"/>
            </a:endParaRPr>
          </a:p>
          <a:p>
            <a:pPr algn="r"/>
            <a:endParaRPr lang="fr-FR" sz="1400" b="1">
              <a:solidFill>
                <a:srgbClr val="252E44"/>
              </a:solidFill>
              <a:cs typeface="Arial" charset="0"/>
            </a:endParaRPr>
          </a:p>
          <a:p>
            <a:pPr algn="r"/>
            <a:r>
              <a:rPr lang="fr-FR" sz="1400" b="1">
                <a:solidFill>
                  <a:srgbClr val="252E44"/>
                </a:solidFill>
                <a:cs typeface="Arial" charset="0"/>
              </a:rPr>
              <a:t> VALORISATION</a:t>
            </a:r>
            <a:endParaRPr lang="fr-FR" sz="1400" b="1">
              <a:solidFill>
                <a:srgbClr val="252E44"/>
              </a:solidFill>
              <a:latin typeface="Verdana" charset="0"/>
              <a:cs typeface="Arial" charset="0"/>
            </a:endParaRPr>
          </a:p>
        </p:txBody>
      </p:sp>
      <p:pic>
        <p:nvPicPr>
          <p:cNvPr id="31764" name="Image 4" descr="logo_Protisvalor_blan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4913" y="3094038"/>
            <a:ext cx="1576387"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65" name="Image 11" descr="logo_SATTse_FR_bsln_blan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7163" y="4144963"/>
            <a:ext cx="1131887" cy="50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1766" name="Grouper 42"/>
          <p:cNvGrpSpPr>
            <a:grpSpLocks/>
          </p:cNvGrpSpPr>
          <p:nvPr/>
        </p:nvGrpSpPr>
        <p:grpSpPr bwMode="auto">
          <a:xfrm>
            <a:off x="3706813" y="5051425"/>
            <a:ext cx="1652587" cy="1319213"/>
            <a:chOff x="3838182" y="5069308"/>
            <a:chExt cx="1652539" cy="1318887"/>
          </a:xfrm>
        </p:grpSpPr>
        <p:pic>
          <p:nvPicPr>
            <p:cNvPr id="31780" name="Image 10" descr="LogoBDM2015_peti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890" y="5668195"/>
              <a:ext cx="755122"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81" name="Image 12" descr="logo_impulse_iu.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38182" y="5069308"/>
              <a:ext cx="1652539" cy="50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1767" name="ZoneTexte 13"/>
          <p:cNvSpPr txBox="1">
            <a:spLocks noChangeArrowheads="1"/>
          </p:cNvSpPr>
          <p:nvPr/>
        </p:nvSpPr>
        <p:spPr bwMode="auto">
          <a:xfrm>
            <a:off x="3276600" y="1547813"/>
            <a:ext cx="37179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1600" b="1">
                <a:solidFill>
                  <a:srgbClr val="C43771"/>
                </a:solidFill>
                <a:cs typeface="Arial" charset="0"/>
              </a:rPr>
              <a:t>Valorisation, transfert de technologie</a:t>
            </a:r>
          </a:p>
        </p:txBody>
      </p:sp>
      <p:sp>
        <p:nvSpPr>
          <p:cNvPr id="31768" name="ZoneTexte 15"/>
          <p:cNvSpPr txBox="1">
            <a:spLocks noChangeArrowheads="1"/>
          </p:cNvSpPr>
          <p:nvPr/>
        </p:nvSpPr>
        <p:spPr bwMode="auto">
          <a:xfrm>
            <a:off x="3998913" y="2090738"/>
            <a:ext cx="1066800"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1200" b="1">
                <a:solidFill>
                  <a:schemeClr val="bg1"/>
                </a:solidFill>
                <a:cs typeface="Arial" charset="0"/>
              </a:rPr>
              <a:t>Pôles de compétitivité et OIR</a:t>
            </a:r>
          </a:p>
        </p:txBody>
      </p:sp>
      <p:sp>
        <p:nvSpPr>
          <p:cNvPr id="31769" name="ZoneTexte 16"/>
          <p:cNvSpPr txBox="1">
            <a:spLocks noChangeArrowheads="1"/>
          </p:cNvSpPr>
          <p:nvPr/>
        </p:nvSpPr>
        <p:spPr bwMode="auto">
          <a:xfrm>
            <a:off x="5691188" y="1936750"/>
            <a:ext cx="1462087" cy="862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400">
                <a:cs typeface="Arial" charset="0"/>
              </a:rPr>
              <a:t>Accompagnement de la stratégie régionale de l’innovation</a:t>
            </a:r>
          </a:p>
        </p:txBody>
      </p:sp>
      <p:sp>
        <p:nvSpPr>
          <p:cNvPr id="31770" name="ZoneTexte 17"/>
          <p:cNvSpPr txBox="1">
            <a:spLocks noChangeArrowheads="1"/>
          </p:cNvSpPr>
          <p:nvPr/>
        </p:nvSpPr>
        <p:spPr bwMode="auto">
          <a:xfrm>
            <a:off x="5691188" y="3055938"/>
            <a:ext cx="13430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400">
                <a:cs typeface="Arial" charset="0"/>
              </a:rPr>
              <a:t>Gestion des contrats avec l’industrie</a:t>
            </a:r>
          </a:p>
        </p:txBody>
      </p:sp>
      <p:sp>
        <p:nvSpPr>
          <p:cNvPr id="31771" name="ZoneTexte 18"/>
          <p:cNvSpPr txBox="1">
            <a:spLocks noChangeArrowheads="1"/>
          </p:cNvSpPr>
          <p:nvPr/>
        </p:nvSpPr>
        <p:spPr bwMode="auto">
          <a:xfrm>
            <a:off x="5691188" y="4075113"/>
            <a:ext cx="13430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400">
                <a:cs typeface="Arial" charset="0"/>
              </a:rPr>
              <a:t>Pré-maturation et Maturation Licensing</a:t>
            </a:r>
          </a:p>
        </p:txBody>
      </p:sp>
      <p:sp>
        <p:nvSpPr>
          <p:cNvPr id="31772" name="ZoneTexte 19"/>
          <p:cNvSpPr txBox="1">
            <a:spLocks noChangeArrowheads="1"/>
          </p:cNvSpPr>
          <p:nvPr/>
        </p:nvSpPr>
        <p:spPr bwMode="auto">
          <a:xfrm>
            <a:off x="5691188" y="5495925"/>
            <a:ext cx="134302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400">
                <a:cs typeface="Arial" charset="0"/>
              </a:rPr>
              <a:t>Création de start-up</a:t>
            </a:r>
          </a:p>
        </p:txBody>
      </p:sp>
      <p:sp>
        <p:nvSpPr>
          <p:cNvPr id="31773" name="ZoneTexte 22"/>
          <p:cNvSpPr txBox="1">
            <a:spLocks noChangeArrowheads="1"/>
          </p:cNvSpPr>
          <p:nvPr/>
        </p:nvSpPr>
        <p:spPr bwMode="auto">
          <a:xfrm>
            <a:off x="7131050" y="4021138"/>
            <a:ext cx="176847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fr-FR" sz="1400" b="1">
                <a:solidFill>
                  <a:srgbClr val="252E44"/>
                </a:solidFill>
                <a:cs typeface="Arial" charset="0"/>
              </a:rPr>
              <a:t>ENTREPRISES</a:t>
            </a:r>
            <a:endParaRPr lang="fr-FR" sz="1400" b="1">
              <a:solidFill>
                <a:srgbClr val="252E44"/>
              </a:solidFill>
              <a:latin typeface="Verdana" charset="0"/>
              <a:cs typeface="Arial" charset="0"/>
            </a:endParaRPr>
          </a:p>
        </p:txBody>
      </p:sp>
      <p:cxnSp>
        <p:nvCxnSpPr>
          <p:cNvPr id="29" name="Connecteur droit 28"/>
          <p:cNvCxnSpPr/>
          <p:nvPr/>
        </p:nvCxnSpPr>
        <p:spPr>
          <a:xfrm flipH="1">
            <a:off x="3444875" y="3889375"/>
            <a:ext cx="4225925" cy="0"/>
          </a:xfrm>
          <a:prstGeom prst="line">
            <a:avLst/>
          </a:prstGeom>
          <a:ln w="19050" cmpd="sng">
            <a:solidFill>
              <a:srgbClr val="FFFFFF"/>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flipH="1">
            <a:off x="3378200" y="4899025"/>
            <a:ext cx="3497263" cy="0"/>
          </a:xfrm>
          <a:prstGeom prst="line">
            <a:avLst/>
          </a:prstGeom>
          <a:ln w="19050" cmpd="sng">
            <a:solidFill>
              <a:srgbClr val="FFFFFF"/>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40" name="Connecteur droit 39"/>
          <p:cNvCxnSpPr/>
          <p:nvPr/>
        </p:nvCxnSpPr>
        <p:spPr>
          <a:xfrm flipH="1">
            <a:off x="3175000" y="2870200"/>
            <a:ext cx="3810000" cy="0"/>
          </a:xfrm>
          <a:prstGeom prst="line">
            <a:avLst/>
          </a:prstGeom>
          <a:ln w="19050" cmpd="sng">
            <a:solidFill>
              <a:srgbClr val="FFFFFF"/>
            </a:solidFill>
            <a:prstDash val="sysDot"/>
            <a:round/>
          </a:ln>
          <a:effectLst/>
        </p:spPr>
        <p:style>
          <a:lnRef idx="2">
            <a:schemeClr val="accent1"/>
          </a:lnRef>
          <a:fillRef idx="0">
            <a:schemeClr val="accent1"/>
          </a:fillRef>
          <a:effectRef idx="1">
            <a:schemeClr val="accent1"/>
          </a:effectRef>
          <a:fontRef idx="minor">
            <a:schemeClr val="tx1"/>
          </a:fontRef>
        </p:style>
      </p:cxnSp>
      <p:grpSp>
        <p:nvGrpSpPr>
          <p:cNvPr id="50" name="Group 9"/>
          <p:cNvGrpSpPr>
            <a:grpSpLocks/>
          </p:cNvGrpSpPr>
          <p:nvPr/>
        </p:nvGrpSpPr>
        <p:grpSpPr bwMode="auto">
          <a:xfrm rot="16200000">
            <a:off x="913339" y="3727728"/>
            <a:ext cx="4730025" cy="844199"/>
            <a:chOff x="3353" y="7829"/>
            <a:chExt cx="5198" cy="1180"/>
          </a:xfrm>
          <a:solidFill>
            <a:srgbClr val="252E44"/>
          </a:solidFill>
        </p:grpSpPr>
        <p:sp>
          <p:nvSpPr>
            <p:cNvPr id="51" name="Freeform 10"/>
            <p:cNvSpPr>
              <a:spLocks/>
            </p:cNvSpPr>
            <p:nvPr/>
          </p:nvSpPr>
          <p:spPr bwMode="auto">
            <a:xfrm>
              <a:off x="3353" y="7829"/>
              <a:ext cx="5198" cy="1180"/>
            </a:xfrm>
            <a:custGeom>
              <a:avLst/>
              <a:gdLst>
                <a:gd name="T0" fmla="+- 0 3410 3353"/>
                <a:gd name="T1" fmla="*/ T0 w 5198"/>
                <a:gd name="T2" fmla="+- 0 7831 7829"/>
                <a:gd name="T3" fmla="*/ 7831 h 1180"/>
                <a:gd name="T4" fmla="+- 0 3358 3353"/>
                <a:gd name="T5" fmla="*/ T4 w 5198"/>
                <a:gd name="T6" fmla="+- 0 7907 7829"/>
                <a:gd name="T7" fmla="*/ 7907 h 1180"/>
                <a:gd name="T8" fmla="+- 0 3356 3353"/>
                <a:gd name="T9" fmla="*/ T8 w 5198"/>
                <a:gd name="T10" fmla="+- 0 7989 7829"/>
                <a:gd name="T11" fmla="*/ 7989 h 1180"/>
                <a:gd name="T12" fmla="+- 0 3430 3353"/>
                <a:gd name="T13" fmla="*/ T12 w 5198"/>
                <a:gd name="T14" fmla="+- 0 8103 7829"/>
                <a:gd name="T15" fmla="*/ 8103 h 1180"/>
                <a:gd name="T16" fmla="+- 0 3464 3353"/>
                <a:gd name="T17" fmla="*/ T16 w 5198"/>
                <a:gd name="T18" fmla="+- 0 8133 7829"/>
                <a:gd name="T19" fmla="*/ 8133 h 1180"/>
                <a:gd name="T20" fmla="+- 0 3499 3353"/>
                <a:gd name="T21" fmla="*/ T20 w 5198"/>
                <a:gd name="T22" fmla="+- 0 8163 7829"/>
                <a:gd name="T23" fmla="*/ 8163 h 1180"/>
                <a:gd name="T24" fmla="+- 0 3522 3353"/>
                <a:gd name="T25" fmla="*/ T24 w 5198"/>
                <a:gd name="T26" fmla="+- 0 8181 7829"/>
                <a:gd name="T27" fmla="*/ 8181 h 1180"/>
                <a:gd name="T28" fmla="+- 0 3547 3353"/>
                <a:gd name="T29" fmla="*/ T28 w 5198"/>
                <a:gd name="T30" fmla="+- 0 8201 7829"/>
                <a:gd name="T31" fmla="*/ 8201 h 1180"/>
                <a:gd name="T32" fmla="+- 0 3575 3353"/>
                <a:gd name="T33" fmla="*/ T32 w 5198"/>
                <a:gd name="T34" fmla="+- 0 8223 7829"/>
                <a:gd name="T35" fmla="*/ 8223 h 1180"/>
                <a:gd name="T36" fmla="+- 0 3605 3353"/>
                <a:gd name="T37" fmla="*/ T36 w 5198"/>
                <a:gd name="T38" fmla="+- 0 8245 7829"/>
                <a:gd name="T39" fmla="*/ 8245 h 1180"/>
                <a:gd name="T40" fmla="+- 0 3674 3353"/>
                <a:gd name="T41" fmla="*/ T40 w 5198"/>
                <a:gd name="T42" fmla="+- 0 8293 7829"/>
                <a:gd name="T43" fmla="*/ 8293 h 1180"/>
                <a:gd name="T44" fmla="+- 0 3732 3353"/>
                <a:gd name="T45" fmla="*/ T44 w 5198"/>
                <a:gd name="T46" fmla="+- 0 8331 7829"/>
                <a:gd name="T47" fmla="*/ 8331 h 1180"/>
                <a:gd name="T48" fmla="+- 0 3775 3353"/>
                <a:gd name="T49" fmla="*/ T48 w 5198"/>
                <a:gd name="T50" fmla="+- 0 8357 7829"/>
                <a:gd name="T51" fmla="*/ 8357 h 1180"/>
                <a:gd name="T52" fmla="+- 0 3970 3353"/>
                <a:gd name="T53" fmla="*/ T52 w 5198"/>
                <a:gd name="T54" fmla="+- 0 8473 7829"/>
                <a:gd name="T55" fmla="*/ 8473 h 1180"/>
                <a:gd name="T56" fmla="+- 0 4039 3353"/>
                <a:gd name="T57" fmla="*/ T56 w 5198"/>
                <a:gd name="T58" fmla="+- 0 8511 7829"/>
                <a:gd name="T59" fmla="*/ 8511 h 1180"/>
                <a:gd name="T60" fmla="+- 0 4420 3353"/>
                <a:gd name="T61" fmla="*/ T60 w 5198"/>
                <a:gd name="T62" fmla="+- 0 8697 7829"/>
                <a:gd name="T63" fmla="*/ 8697 h 1180"/>
                <a:gd name="T64" fmla="+- 0 4801 3353"/>
                <a:gd name="T65" fmla="*/ T64 w 5198"/>
                <a:gd name="T66" fmla="+- 0 8841 7829"/>
                <a:gd name="T67" fmla="*/ 8841 h 1180"/>
                <a:gd name="T68" fmla="+- 0 5012 3353"/>
                <a:gd name="T69" fmla="*/ T68 w 5198"/>
                <a:gd name="T70" fmla="+- 0 8899 7829"/>
                <a:gd name="T71" fmla="*/ 8899 h 1180"/>
                <a:gd name="T72" fmla="+- 0 5154 3353"/>
                <a:gd name="T73" fmla="*/ T72 w 5198"/>
                <a:gd name="T74" fmla="+- 0 8933 7829"/>
                <a:gd name="T75" fmla="*/ 8933 h 1180"/>
                <a:gd name="T76" fmla="+- 0 5225 3353"/>
                <a:gd name="T77" fmla="*/ T76 w 5198"/>
                <a:gd name="T78" fmla="+- 0 8947 7829"/>
                <a:gd name="T79" fmla="*/ 8947 h 1180"/>
                <a:gd name="T80" fmla="+- 0 5408 3353"/>
                <a:gd name="T81" fmla="*/ T80 w 5198"/>
                <a:gd name="T82" fmla="+- 0 8975 7829"/>
                <a:gd name="T83" fmla="*/ 8975 h 1180"/>
                <a:gd name="T84" fmla="+- 0 5559 3353"/>
                <a:gd name="T85" fmla="*/ T84 w 5198"/>
                <a:gd name="T86" fmla="+- 0 8993 7829"/>
                <a:gd name="T87" fmla="*/ 8993 h 1180"/>
                <a:gd name="T88" fmla="+- 0 5636 3353"/>
                <a:gd name="T89" fmla="*/ T88 w 5198"/>
                <a:gd name="T90" fmla="+- 0 8999 7829"/>
                <a:gd name="T91" fmla="*/ 8999 h 1180"/>
                <a:gd name="T92" fmla="+- 0 6077 3353"/>
                <a:gd name="T93" fmla="*/ T92 w 5198"/>
                <a:gd name="T94" fmla="+- 0 9009 7829"/>
                <a:gd name="T95" fmla="*/ 9009 h 1180"/>
                <a:gd name="T96" fmla="+- 0 6506 3353"/>
                <a:gd name="T97" fmla="*/ T96 w 5198"/>
                <a:gd name="T98" fmla="+- 0 8975 7829"/>
                <a:gd name="T99" fmla="*/ 8975 h 1180"/>
                <a:gd name="T100" fmla="+- 0 6690 3353"/>
                <a:gd name="T101" fmla="*/ T100 w 5198"/>
                <a:gd name="T102" fmla="+- 0 8943 7829"/>
                <a:gd name="T103" fmla="*/ 8943 h 1180"/>
                <a:gd name="T104" fmla="+- 0 6903 3353"/>
                <a:gd name="T105" fmla="*/ T104 w 5198"/>
                <a:gd name="T106" fmla="+- 0 8897 7829"/>
                <a:gd name="T107" fmla="*/ 8897 h 1180"/>
                <a:gd name="T108" fmla="+- 0 7179 3353"/>
                <a:gd name="T109" fmla="*/ T108 w 5198"/>
                <a:gd name="T110" fmla="+- 0 8813 7829"/>
                <a:gd name="T111" fmla="*/ 8813 h 1180"/>
                <a:gd name="T112" fmla="+- 0 7247 3353"/>
                <a:gd name="T113" fmla="*/ T112 w 5198"/>
                <a:gd name="T114" fmla="+- 0 8789 7829"/>
                <a:gd name="T115" fmla="*/ 8789 h 1180"/>
                <a:gd name="T116" fmla="+- 0 7348 3353"/>
                <a:gd name="T117" fmla="*/ T116 w 5198"/>
                <a:gd name="T118" fmla="+- 0 8751 7829"/>
                <a:gd name="T119" fmla="*/ 8751 h 1180"/>
                <a:gd name="T120" fmla="+- 0 7448 3353"/>
                <a:gd name="T121" fmla="*/ T120 w 5198"/>
                <a:gd name="T122" fmla="+- 0 8711 7829"/>
                <a:gd name="T123" fmla="*/ 8711 h 1180"/>
                <a:gd name="T124" fmla="+- 0 7515 3353"/>
                <a:gd name="T125" fmla="*/ T124 w 5198"/>
                <a:gd name="T126" fmla="+- 0 8681 7829"/>
                <a:gd name="T127" fmla="*/ 8681 h 1180"/>
                <a:gd name="T128" fmla="+- 0 7825 3353"/>
                <a:gd name="T129" fmla="*/ T128 w 5198"/>
                <a:gd name="T130" fmla="+- 0 8529 7829"/>
                <a:gd name="T131" fmla="*/ 8529 h 1180"/>
                <a:gd name="T132" fmla="+- 0 5856 3353"/>
                <a:gd name="T133" fmla="*/ T132 w 5198"/>
                <a:gd name="T134" fmla="+- 0 8483 7829"/>
                <a:gd name="T135" fmla="*/ 8483 h 1180"/>
                <a:gd name="T136" fmla="+- 0 5759 3353"/>
                <a:gd name="T137" fmla="*/ T136 w 5198"/>
                <a:gd name="T138" fmla="+- 0 8481 7829"/>
                <a:gd name="T139" fmla="*/ 8481 h 1180"/>
                <a:gd name="T140" fmla="+- 0 5616 3353"/>
                <a:gd name="T141" fmla="*/ T140 w 5198"/>
                <a:gd name="T142" fmla="+- 0 8473 7829"/>
                <a:gd name="T143" fmla="*/ 8473 h 1180"/>
                <a:gd name="T144" fmla="+- 0 5428 3353"/>
                <a:gd name="T145" fmla="*/ T144 w 5198"/>
                <a:gd name="T146" fmla="+- 0 8455 7829"/>
                <a:gd name="T147" fmla="*/ 8455 h 1180"/>
                <a:gd name="T148" fmla="+- 0 5290 3353"/>
                <a:gd name="T149" fmla="*/ T148 w 5198"/>
                <a:gd name="T150" fmla="+- 0 8439 7829"/>
                <a:gd name="T151" fmla="*/ 8439 h 1180"/>
                <a:gd name="T152" fmla="+- 0 5199 3353"/>
                <a:gd name="T153" fmla="*/ T152 w 5198"/>
                <a:gd name="T154" fmla="+- 0 8425 7829"/>
                <a:gd name="T155" fmla="*/ 8425 h 1180"/>
                <a:gd name="T156" fmla="+- 0 5065 3353"/>
                <a:gd name="T157" fmla="*/ T156 w 5198"/>
                <a:gd name="T158" fmla="+- 0 8399 7829"/>
                <a:gd name="T159" fmla="*/ 8399 h 1180"/>
                <a:gd name="T160" fmla="+- 0 4934 3353"/>
                <a:gd name="T161" fmla="*/ T160 w 5198"/>
                <a:gd name="T162" fmla="+- 0 8371 7829"/>
                <a:gd name="T163" fmla="*/ 8371 h 1180"/>
                <a:gd name="T164" fmla="+- 0 4729 3353"/>
                <a:gd name="T165" fmla="*/ T164 w 5198"/>
                <a:gd name="T166" fmla="+- 0 8323 7829"/>
                <a:gd name="T167" fmla="*/ 8323 h 1180"/>
                <a:gd name="T168" fmla="+- 0 4509 3353"/>
                <a:gd name="T169" fmla="*/ T168 w 5198"/>
                <a:gd name="T170" fmla="+- 0 8263 7829"/>
                <a:gd name="T171" fmla="*/ 8263 h 1180"/>
                <a:gd name="T172" fmla="+- 0 4408 3353"/>
                <a:gd name="T173" fmla="*/ T172 w 5198"/>
                <a:gd name="T174" fmla="+- 0 8231 7829"/>
                <a:gd name="T175" fmla="*/ 8231 h 1180"/>
                <a:gd name="T176" fmla="+- 0 4345 3353"/>
                <a:gd name="T177" fmla="*/ T176 w 5198"/>
                <a:gd name="T178" fmla="+- 0 8209 7829"/>
                <a:gd name="T179" fmla="*/ 8209 h 1180"/>
                <a:gd name="T180" fmla="+- 0 4284 3353"/>
                <a:gd name="T181" fmla="*/ T180 w 5198"/>
                <a:gd name="T182" fmla="+- 0 8187 7829"/>
                <a:gd name="T183" fmla="*/ 8187 h 1180"/>
                <a:gd name="T184" fmla="+- 0 4225 3353"/>
                <a:gd name="T185" fmla="*/ T184 w 5198"/>
                <a:gd name="T186" fmla="+- 0 8165 7829"/>
                <a:gd name="T187" fmla="*/ 8165 h 1180"/>
                <a:gd name="T188" fmla="+- 0 4138 3353"/>
                <a:gd name="T189" fmla="*/ T188 w 5198"/>
                <a:gd name="T190" fmla="+- 0 8131 7829"/>
                <a:gd name="T191" fmla="*/ 8131 h 1180"/>
                <a:gd name="T192" fmla="+- 0 3934 3353"/>
                <a:gd name="T193" fmla="*/ T192 w 5198"/>
                <a:gd name="T194" fmla="+- 0 8049 7829"/>
                <a:gd name="T195" fmla="*/ 8049 h 1180"/>
                <a:gd name="T196" fmla="+- 0 3846 3353"/>
                <a:gd name="T197" fmla="*/ T196 w 5198"/>
                <a:gd name="T198" fmla="+- 0 8011 7829"/>
                <a:gd name="T199" fmla="*/ 8011 h 1180"/>
                <a:gd name="T200" fmla="+- 0 3757 3353"/>
                <a:gd name="T201" fmla="*/ T200 w 5198"/>
                <a:gd name="T202" fmla="+- 0 7971 7829"/>
                <a:gd name="T203" fmla="*/ 7971 h 1180"/>
                <a:gd name="T204" fmla="+- 0 3638 3353"/>
                <a:gd name="T205" fmla="*/ T204 w 5198"/>
                <a:gd name="T206" fmla="+- 0 7917 7829"/>
                <a:gd name="T207" fmla="*/ 7917 h 1180"/>
                <a:gd name="T208" fmla="+- 0 3587 3353"/>
                <a:gd name="T209" fmla="*/ T208 w 5198"/>
                <a:gd name="T210" fmla="+- 0 7893 7829"/>
                <a:gd name="T211" fmla="*/ 7893 h 1180"/>
                <a:gd name="T212" fmla="+- 0 3542 3353"/>
                <a:gd name="T213" fmla="*/ T212 w 5198"/>
                <a:gd name="T214" fmla="+- 0 7873 7829"/>
                <a:gd name="T215" fmla="*/ 7873 h 1180"/>
                <a:gd name="T216" fmla="+- 0 3503 3353"/>
                <a:gd name="T217" fmla="*/ T216 w 5198"/>
                <a:gd name="T218" fmla="+- 0 7857 7829"/>
                <a:gd name="T219" fmla="*/ 7857 h 1180"/>
                <a:gd name="T220" fmla="+- 0 3471 3353"/>
                <a:gd name="T221" fmla="*/ T220 w 5198"/>
                <a:gd name="T222" fmla="+- 0 7845 7829"/>
                <a:gd name="T223" fmla="*/ 7845 h 1180"/>
                <a:gd name="T224" fmla="+- 0 3445 3353"/>
                <a:gd name="T225" fmla="*/ T224 w 5198"/>
                <a:gd name="T226" fmla="+- 0 7837 7829"/>
                <a:gd name="T227" fmla="*/ 7837 h 1180"/>
                <a:gd name="T228" fmla="+- 0 3424 3353"/>
                <a:gd name="T229" fmla="*/ T228 w 5198"/>
                <a:gd name="T230" fmla="+- 0 7831 7829"/>
                <a:gd name="T231" fmla="*/ 7831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5198" h="1180">
                  <a:moveTo>
                    <a:pt x="71" y="2"/>
                  </a:moveTo>
                  <a:lnTo>
                    <a:pt x="57" y="2"/>
                  </a:lnTo>
                  <a:lnTo>
                    <a:pt x="42" y="8"/>
                  </a:lnTo>
                  <a:lnTo>
                    <a:pt x="5" y="78"/>
                  </a:lnTo>
                  <a:lnTo>
                    <a:pt x="0" y="140"/>
                  </a:lnTo>
                  <a:lnTo>
                    <a:pt x="3" y="160"/>
                  </a:lnTo>
                  <a:lnTo>
                    <a:pt x="35" y="228"/>
                  </a:lnTo>
                  <a:lnTo>
                    <a:pt x="77" y="274"/>
                  </a:lnTo>
                  <a:lnTo>
                    <a:pt x="94" y="290"/>
                  </a:lnTo>
                  <a:lnTo>
                    <a:pt x="111" y="304"/>
                  </a:lnTo>
                  <a:lnTo>
                    <a:pt x="128" y="318"/>
                  </a:lnTo>
                  <a:lnTo>
                    <a:pt x="146" y="334"/>
                  </a:lnTo>
                  <a:lnTo>
                    <a:pt x="157" y="342"/>
                  </a:lnTo>
                  <a:lnTo>
                    <a:pt x="169" y="352"/>
                  </a:lnTo>
                  <a:lnTo>
                    <a:pt x="181" y="362"/>
                  </a:lnTo>
                  <a:lnTo>
                    <a:pt x="194" y="372"/>
                  </a:lnTo>
                  <a:lnTo>
                    <a:pt x="208" y="382"/>
                  </a:lnTo>
                  <a:lnTo>
                    <a:pt x="222" y="394"/>
                  </a:lnTo>
                  <a:lnTo>
                    <a:pt x="237" y="404"/>
                  </a:lnTo>
                  <a:lnTo>
                    <a:pt x="252" y="416"/>
                  </a:lnTo>
                  <a:lnTo>
                    <a:pt x="268" y="428"/>
                  </a:lnTo>
                  <a:lnTo>
                    <a:pt x="321" y="464"/>
                  </a:lnTo>
                  <a:lnTo>
                    <a:pt x="359" y="488"/>
                  </a:lnTo>
                  <a:lnTo>
                    <a:pt x="379" y="502"/>
                  </a:lnTo>
                  <a:lnTo>
                    <a:pt x="400" y="516"/>
                  </a:lnTo>
                  <a:lnTo>
                    <a:pt x="422" y="528"/>
                  </a:lnTo>
                  <a:lnTo>
                    <a:pt x="479" y="564"/>
                  </a:lnTo>
                  <a:lnTo>
                    <a:pt x="617" y="644"/>
                  </a:lnTo>
                  <a:lnTo>
                    <a:pt x="652" y="662"/>
                  </a:lnTo>
                  <a:lnTo>
                    <a:pt x="686" y="682"/>
                  </a:lnTo>
                  <a:lnTo>
                    <a:pt x="859" y="772"/>
                  </a:lnTo>
                  <a:lnTo>
                    <a:pt x="1067" y="868"/>
                  </a:lnTo>
                  <a:lnTo>
                    <a:pt x="1274" y="952"/>
                  </a:lnTo>
                  <a:lnTo>
                    <a:pt x="1448" y="1012"/>
                  </a:lnTo>
                  <a:lnTo>
                    <a:pt x="1624" y="1062"/>
                  </a:lnTo>
                  <a:lnTo>
                    <a:pt x="1659" y="1070"/>
                  </a:lnTo>
                  <a:lnTo>
                    <a:pt x="1695" y="1080"/>
                  </a:lnTo>
                  <a:lnTo>
                    <a:pt x="1801" y="1104"/>
                  </a:lnTo>
                  <a:lnTo>
                    <a:pt x="1837" y="1110"/>
                  </a:lnTo>
                  <a:lnTo>
                    <a:pt x="1872" y="1118"/>
                  </a:lnTo>
                  <a:lnTo>
                    <a:pt x="2018" y="1142"/>
                  </a:lnTo>
                  <a:lnTo>
                    <a:pt x="2055" y="1146"/>
                  </a:lnTo>
                  <a:lnTo>
                    <a:pt x="2092" y="1152"/>
                  </a:lnTo>
                  <a:lnTo>
                    <a:pt x="2206" y="1164"/>
                  </a:lnTo>
                  <a:lnTo>
                    <a:pt x="2244" y="1166"/>
                  </a:lnTo>
                  <a:lnTo>
                    <a:pt x="2283" y="1170"/>
                  </a:lnTo>
                  <a:lnTo>
                    <a:pt x="2480" y="1180"/>
                  </a:lnTo>
                  <a:lnTo>
                    <a:pt x="2724" y="1180"/>
                  </a:lnTo>
                  <a:lnTo>
                    <a:pt x="2923" y="1170"/>
                  </a:lnTo>
                  <a:lnTo>
                    <a:pt x="3153" y="1146"/>
                  </a:lnTo>
                  <a:lnTo>
                    <a:pt x="3300" y="1122"/>
                  </a:lnTo>
                  <a:lnTo>
                    <a:pt x="3337" y="1114"/>
                  </a:lnTo>
                  <a:lnTo>
                    <a:pt x="3373" y="1108"/>
                  </a:lnTo>
                  <a:lnTo>
                    <a:pt x="3550" y="1068"/>
                  </a:lnTo>
                  <a:lnTo>
                    <a:pt x="3758" y="1008"/>
                  </a:lnTo>
                  <a:lnTo>
                    <a:pt x="3826" y="984"/>
                  </a:lnTo>
                  <a:lnTo>
                    <a:pt x="3860" y="974"/>
                  </a:lnTo>
                  <a:lnTo>
                    <a:pt x="3894" y="960"/>
                  </a:lnTo>
                  <a:lnTo>
                    <a:pt x="3961" y="936"/>
                  </a:lnTo>
                  <a:lnTo>
                    <a:pt x="3995" y="922"/>
                  </a:lnTo>
                  <a:lnTo>
                    <a:pt x="4028" y="910"/>
                  </a:lnTo>
                  <a:lnTo>
                    <a:pt x="4095" y="882"/>
                  </a:lnTo>
                  <a:lnTo>
                    <a:pt x="4128" y="866"/>
                  </a:lnTo>
                  <a:lnTo>
                    <a:pt x="4162" y="852"/>
                  </a:lnTo>
                  <a:lnTo>
                    <a:pt x="4332" y="772"/>
                  </a:lnTo>
                  <a:lnTo>
                    <a:pt x="4472" y="700"/>
                  </a:lnTo>
                  <a:lnTo>
                    <a:pt x="4554" y="654"/>
                  </a:lnTo>
                  <a:lnTo>
                    <a:pt x="2503" y="654"/>
                  </a:lnTo>
                  <a:lnTo>
                    <a:pt x="2455" y="652"/>
                  </a:lnTo>
                  <a:lnTo>
                    <a:pt x="2406" y="652"/>
                  </a:lnTo>
                  <a:lnTo>
                    <a:pt x="2358" y="648"/>
                  </a:lnTo>
                  <a:lnTo>
                    <a:pt x="2263" y="644"/>
                  </a:lnTo>
                  <a:lnTo>
                    <a:pt x="2121" y="632"/>
                  </a:lnTo>
                  <a:lnTo>
                    <a:pt x="2075" y="626"/>
                  </a:lnTo>
                  <a:lnTo>
                    <a:pt x="2029" y="622"/>
                  </a:lnTo>
                  <a:lnTo>
                    <a:pt x="1937" y="610"/>
                  </a:lnTo>
                  <a:lnTo>
                    <a:pt x="1891" y="602"/>
                  </a:lnTo>
                  <a:lnTo>
                    <a:pt x="1846" y="596"/>
                  </a:lnTo>
                  <a:lnTo>
                    <a:pt x="1756" y="580"/>
                  </a:lnTo>
                  <a:lnTo>
                    <a:pt x="1712" y="570"/>
                  </a:lnTo>
                  <a:lnTo>
                    <a:pt x="1667" y="562"/>
                  </a:lnTo>
                  <a:lnTo>
                    <a:pt x="1581" y="542"/>
                  </a:lnTo>
                  <a:lnTo>
                    <a:pt x="1538" y="534"/>
                  </a:lnTo>
                  <a:lnTo>
                    <a:pt x="1376" y="494"/>
                  </a:lnTo>
                  <a:lnTo>
                    <a:pt x="1263" y="464"/>
                  </a:lnTo>
                  <a:lnTo>
                    <a:pt x="1156" y="434"/>
                  </a:lnTo>
                  <a:lnTo>
                    <a:pt x="1121" y="422"/>
                  </a:lnTo>
                  <a:lnTo>
                    <a:pt x="1055" y="402"/>
                  </a:lnTo>
                  <a:lnTo>
                    <a:pt x="1023" y="392"/>
                  </a:lnTo>
                  <a:lnTo>
                    <a:pt x="992" y="380"/>
                  </a:lnTo>
                  <a:lnTo>
                    <a:pt x="961" y="370"/>
                  </a:lnTo>
                  <a:lnTo>
                    <a:pt x="931" y="358"/>
                  </a:lnTo>
                  <a:lnTo>
                    <a:pt x="902" y="348"/>
                  </a:lnTo>
                  <a:lnTo>
                    <a:pt x="872" y="336"/>
                  </a:lnTo>
                  <a:lnTo>
                    <a:pt x="843" y="326"/>
                  </a:lnTo>
                  <a:lnTo>
                    <a:pt x="785" y="302"/>
                  </a:lnTo>
                  <a:lnTo>
                    <a:pt x="756" y="292"/>
                  </a:lnTo>
                  <a:lnTo>
                    <a:pt x="581" y="220"/>
                  </a:lnTo>
                  <a:lnTo>
                    <a:pt x="552" y="206"/>
                  </a:lnTo>
                  <a:lnTo>
                    <a:pt x="493" y="182"/>
                  </a:lnTo>
                  <a:lnTo>
                    <a:pt x="434" y="154"/>
                  </a:lnTo>
                  <a:lnTo>
                    <a:pt x="404" y="142"/>
                  </a:lnTo>
                  <a:lnTo>
                    <a:pt x="314" y="100"/>
                  </a:lnTo>
                  <a:lnTo>
                    <a:pt x="285" y="88"/>
                  </a:lnTo>
                  <a:lnTo>
                    <a:pt x="259" y="76"/>
                  </a:lnTo>
                  <a:lnTo>
                    <a:pt x="234" y="64"/>
                  </a:lnTo>
                  <a:lnTo>
                    <a:pt x="210" y="54"/>
                  </a:lnTo>
                  <a:lnTo>
                    <a:pt x="189" y="44"/>
                  </a:lnTo>
                  <a:lnTo>
                    <a:pt x="169" y="36"/>
                  </a:lnTo>
                  <a:lnTo>
                    <a:pt x="150" y="28"/>
                  </a:lnTo>
                  <a:lnTo>
                    <a:pt x="133" y="22"/>
                  </a:lnTo>
                  <a:lnTo>
                    <a:pt x="118" y="16"/>
                  </a:lnTo>
                  <a:lnTo>
                    <a:pt x="104" y="12"/>
                  </a:lnTo>
                  <a:lnTo>
                    <a:pt x="92" y="8"/>
                  </a:lnTo>
                  <a:lnTo>
                    <a:pt x="81" y="4"/>
                  </a:lnTo>
                  <a:lnTo>
                    <a:pt x="71" y="2"/>
                  </a:lnTo>
                </a:path>
              </a:pathLst>
            </a:custGeom>
            <a:grpFill/>
            <a:ln w="9525">
              <a:solidFill>
                <a:srgbClr val="252E44"/>
              </a:solidFill>
              <a:round/>
              <a:headEnd/>
              <a:tailEnd/>
            </a:ln>
          </p:spPr>
          <p:txBody>
            <a:bodyPr/>
            <a:lstStyle/>
            <a:p>
              <a:pPr>
                <a:defRPr/>
              </a:pPr>
              <a:endParaRPr lang="fr-FR"/>
            </a:p>
          </p:txBody>
        </p:sp>
        <p:sp>
          <p:nvSpPr>
            <p:cNvPr id="52" name="Freeform 11"/>
            <p:cNvSpPr>
              <a:spLocks/>
            </p:cNvSpPr>
            <p:nvPr/>
          </p:nvSpPr>
          <p:spPr bwMode="auto">
            <a:xfrm>
              <a:off x="3353" y="7829"/>
              <a:ext cx="5198" cy="1180"/>
            </a:xfrm>
            <a:custGeom>
              <a:avLst/>
              <a:gdLst>
                <a:gd name="T0" fmla="+- 0 8470 3353"/>
                <a:gd name="T1" fmla="*/ T0 w 5198"/>
                <a:gd name="T2" fmla="+- 0 7831 7829"/>
                <a:gd name="T3" fmla="*/ 7831 h 1180"/>
                <a:gd name="T4" fmla="+- 0 8452 3353"/>
                <a:gd name="T5" fmla="*/ T4 w 5198"/>
                <a:gd name="T6" fmla="+- 0 7837 7829"/>
                <a:gd name="T7" fmla="*/ 7837 h 1180"/>
                <a:gd name="T8" fmla="+- 0 8426 3353"/>
                <a:gd name="T9" fmla="*/ T8 w 5198"/>
                <a:gd name="T10" fmla="+- 0 7847 7829"/>
                <a:gd name="T11" fmla="*/ 7847 h 1180"/>
                <a:gd name="T12" fmla="+- 0 8391 3353"/>
                <a:gd name="T13" fmla="*/ T12 w 5198"/>
                <a:gd name="T14" fmla="+- 0 7863 7829"/>
                <a:gd name="T15" fmla="*/ 7863 h 1180"/>
                <a:gd name="T16" fmla="+- 0 8348 3353"/>
                <a:gd name="T17" fmla="*/ T16 w 5198"/>
                <a:gd name="T18" fmla="+- 0 7881 7829"/>
                <a:gd name="T19" fmla="*/ 7881 h 1180"/>
                <a:gd name="T20" fmla="+- 0 8297 3353"/>
                <a:gd name="T21" fmla="*/ T20 w 5198"/>
                <a:gd name="T22" fmla="+- 0 7905 7829"/>
                <a:gd name="T23" fmla="*/ 7905 h 1180"/>
                <a:gd name="T24" fmla="+- 0 8238 3353"/>
                <a:gd name="T25" fmla="*/ T24 w 5198"/>
                <a:gd name="T26" fmla="+- 0 7931 7829"/>
                <a:gd name="T27" fmla="*/ 7931 h 1180"/>
                <a:gd name="T28" fmla="+- 0 8153 3353"/>
                <a:gd name="T29" fmla="*/ T28 w 5198"/>
                <a:gd name="T30" fmla="+- 0 7971 7829"/>
                <a:gd name="T31" fmla="*/ 7971 h 1180"/>
                <a:gd name="T32" fmla="+- 0 8047 3353"/>
                <a:gd name="T33" fmla="*/ T32 w 5198"/>
                <a:gd name="T34" fmla="+- 0 8017 7829"/>
                <a:gd name="T35" fmla="*/ 8017 h 1180"/>
                <a:gd name="T36" fmla="+- 0 7964 3353"/>
                <a:gd name="T37" fmla="*/ T36 w 5198"/>
                <a:gd name="T38" fmla="+- 0 8051 7829"/>
                <a:gd name="T39" fmla="*/ 8051 h 1180"/>
                <a:gd name="T40" fmla="+- 0 7877 3353"/>
                <a:gd name="T41" fmla="*/ T40 w 5198"/>
                <a:gd name="T42" fmla="+- 0 8085 7829"/>
                <a:gd name="T43" fmla="*/ 8085 h 1180"/>
                <a:gd name="T44" fmla="+- 0 7788 3353"/>
                <a:gd name="T45" fmla="*/ T44 w 5198"/>
                <a:gd name="T46" fmla="+- 0 8119 7829"/>
                <a:gd name="T47" fmla="*/ 8119 h 1180"/>
                <a:gd name="T48" fmla="+- 0 7727 3353"/>
                <a:gd name="T49" fmla="*/ T48 w 5198"/>
                <a:gd name="T50" fmla="+- 0 8141 7829"/>
                <a:gd name="T51" fmla="*/ 8141 h 1180"/>
                <a:gd name="T52" fmla="+- 0 7567 3353"/>
                <a:gd name="T53" fmla="*/ T52 w 5198"/>
                <a:gd name="T54" fmla="+- 0 8199 7829"/>
                <a:gd name="T55" fmla="*/ 8199 h 1180"/>
                <a:gd name="T56" fmla="+- 0 7430 3353"/>
                <a:gd name="T57" fmla="*/ T56 w 5198"/>
                <a:gd name="T58" fmla="+- 0 8245 7829"/>
                <a:gd name="T59" fmla="*/ 8245 h 1180"/>
                <a:gd name="T60" fmla="+- 0 7321 3353"/>
                <a:gd name="T61" fmla="*/ T60 w 5198"/>
                <a:gd name="T62" fmla="+- 0 8279 7829"/>
                <a:gd name="T63" fmla="*/ 8279 h 1180"/>
                <a:gd name="T64" fmla="+- 0 7246 3353"/>
                <a:gd name="T65" fmla="*/ T64 w 5198"/>
                <a:gd name="T66" fmla="+- 0 8301 7829"/>
                <a:gd name="T67" fmla="*/ 8301 h 1180"/>
                <a:gd name="T68" fmla="+- 0 7128 3353"/>
                <a:gd name="T69" fmla="*/ T68 w 5198"/>
                <a:gd name="T70" fmla="+- 0 8333 7829"/>
                <a:gd name="T71" fmla="*/ 8333 h 1180"/>
                <a:gd name="T72" fmla="+- 0 6877 3353"/>
                <a:gd name="T73" fmla="*/ T72 w 5198"/>
                <a:gd name="T74" fmla="+- 0 8391 7829"/>
                <a:gd name="T75" fmla="*/ 8391 h 1180"/>
                <a:gd name="T76" fmla="+- 0 6656 3353"/>
                <a:gd name="T77" fmla="*/ T76 w 5198"/>
                <a:gd name="T78" fmla="+- 0 8433 7829"/>
                <a:gd name="T79" fmla="*/ 8433 h 1180"/>
                <a:gd name="T80" fmla="+- 0 6289 3353"/>
                <a:gd name="T81" fmla="*/ T80 w 5198"/>
                <a:gd name="T82" fmla="+- 0 8473 7829"/>
                <a:gd name="T83" fmla="*/ 8473 h 1180"/>
                <a:gd name="T84" fmla="+- 0 6195 3353"/>
                <a:gd name="T85" fmla="*/ T84 w 5198"/>
                <a:gd name="T86" fmla="+- 0 8479 7829"/>
                <a:gd name="T87" fmla="*/ 8479 h 1180"/>
                <a:gd name="T88" fmla="+- 0 6099 3353"/>
                <a:gd name="T89" fmla="*/ T88 w 5198"/>
                <a:gd name="T90" fmla="+- 0 8481 7829"/>
                <a:gd name="T91" fmla="*/ 8481 h 1180"/>
                <a:gd name="T92" fmla="+- 0 7907 3353"/>
                <a:gd name="T93" fmla="*/ T92 w 5198"/>
                <a:gd name="T94" fmla="+- 0 8483 7829"/>
                <a:gd name="T95" fmla="*/ 8483 h 1180"/>
                <a:gd name="T96" fmla="+- 0 8006 3353"/>
                <a:gd name="T97" fmla="*/ T96 w 5198"/>
                <a:gd name="T98" fmla="+- 0 8427 7829"/>
                <a:gd name="T99" fmla="*/ 8427 h 1180"/>
                <a:gd name="T100" fmla="+- 0 8081 3353"/>
                <a:gd name="T101" fmla="*/ T100 w 5198"/>
                <a:gd name="T102" fmla="+- 0 8385 7829"/>
                <a:gd name="T103" fmla="*/ 8385 h 1180"/>
                <a:gd name="T104" fmla="+- 0 8140 3353"/>
                <a:gd name="T105" fmla="*/ T104 w 5198"/>
                <a:gd name="T106" fmla="+- 0 8347 7829"/>
                <a:gd name="T107" fmla="*/ 8347 h 1180"/>
                <a:gd name="T108" fmla="+- 0 8181 3353"/>
                <a:gd name="T109" fmla="*/ T108 w 5198"/>
                <a:gd name="T110" fmla="+- 0 8321 7829"/>
                <a:gd name="T111" fmla="*/ 8321 h 1180"/>
                <a:gd name="T112" fmla="+- 0 8220 3353"/>
                <a:gd name="T113" fmla="*/ T112 w 5198"/>
                <a:gd name="T114" fmla="+- 0 8297 7829"/>
                <a:gd name="T115" fmla="*/ 8297 h 1180"/>
                <a:gd name="T116" fmla="+- 0 8256 3353"/>
                <a:gd name="T117" fmla="*/ T116 w 5198"/>
                <a:gd name="T118" fmla="+- 0 8271 7829"/>
                <a:gd name="T119" fmla="*/ 8271 h 1180"/>
                <a:gd name="T120" fmla="+- 0 8289 3353"/>
                <a:gd name="T121" fmla="*/ T120 w 5198"/>
                <a:gd name="T122" fmla="+- 0 8249 7829"/>
                <a:gd name="T123" fmla="*/ 8249 h 1180"/>
                <a:gd name="T124" fmla="+- 0 8320 3353"/>
                <a:gd name="T125" fmla="*/ T124 w 5198"/>
                <a:gd name="T126" fmla="+- 0 8227 7829"/>
                <a:gd name="T127" fmla="*/ 8227 h 1180"/>
                <a:gd name="T128" fmla="+- 0 8386 3353"/>
                <a:gd name="T129" fmla="*/ T128 w 5198"/>
                <a:gd name="T130" fmla="+- 0 8175 7829"/>
                <a:gd name="T131" fmla="*/ 8175 h 1180"/>
                <a:gd name="T132" fmla="+- 0 8423 3353"/>
                <a:gd name="T133" fmla="*/ T132 w 5198"/>
                <a:gd name="T134" fmla="+- 0 8143 7829"/>
                <a:gd name="T135" fmla="*/ 8143 h 1180"/>
                <a:gd name="T136" fmla="+- 0 8454 3353"/>
                <a:gd name="T137" fmla="*/ T136 w 5198"/>
                <a:gd name="T138" fmla="+- 0 8117 7829"/>
                <a:gd name="T139" fmla="*/ 8117 h 1180"/>
                <a:gd name="T140" fmla="+- 0 8510 3353"/>
                <a:gd name="T141" fmla="*/ T140 w 5198"/>
                <a:gd name="T142" fmla="+- 0 8057 7829"/>
                <a:gd name="T143" fmla="*/ 8057 h 1180"/>
                <a:gd name="T144" fmla="+- 0 8552 3353"/>
                <a:gd name="T145" fmla="*/ T144 w 5198"/>
                <a:gd name="T146" fmla="+- 0 7939 7829"/>
                <a:gd name="T147" fmla="*/ 7939 h 1180"/>
                <a:gd name="T148" fmla="+- 0 8525 3353"/>
                <a:gd name="T149" fmla="*/ T148 w 5198"/>
                <a:gd name="T150" fmla="+- 0 7849 7829"/>
                <a:gd name="T151" fmla="*/ 7849 h 1180"/>
                <a:gd name="T152" fmla="+- 0 8476 3353"/>
                <a:gd name="T153" fmla="*/ T152 w 5198"/>
                <a:gd name="T154" fmla="+- 0 7829 7829"/>
                <a:gd name="T155" fmla="*/ 7829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5198" h="1180">
                  <a:moveTo>
                    <a:pt x="5123" y="0"/>
                  </a:moveTo>
                  <a:lnTo>
                    <a:pt x="5117" y="2"/>
                  </a:lnTo>
                  <a:lnTo>
                    <a:pt x="5109" y="4"/>
                  </a:lnTo>
                  <a:lnTo>
                    <a:pt x="5099" y="8"/>
                  </a:lnTo>
                  <a:lnTo>
                    <a:pt x="5087" y="12"/>
                  </a:lnTo>
                  <a:lnTo>
                    <a:pt x="5073" y="18"/>
                  </a:lnTo>
                  <a:lnTo>
                    <a:pt x="5056" y="26"/>
                  </a:lnTo>
                  <a:lnTo>
                    <a:pt x="5038" y="34"/>
                  </a:lnTo>
                  <a:lnTo>
                    <a:pt x="5018" y="42"/>
                  </a:lnTo>
                  <a:lnTo>
                    <a:pt x="4995" y="52"/>
                  </a:lnTo>
                  <a:lnTo>
                    <a:pt x="4971" y="64"/>
                  </a:lnTo>
                  <a:lnTo>
                    <a:pt x="4944" y="76"/>
                  </a:lnTo>
                  <a:lnTo>
                    <a:pt x="4915" y="88"/>
                  </a:lnTo>
                  <a:lnTo>
                    <a:pt x="4885" y="102"/>
                  </a:lnTo>
                  <a:lnTo>
                    <a:pt x="4852" y="118"/>
                  </a:lnTo>
                  <a:lnTo>
                    <a:pt x="4800" y="142"/>
                  </a:lnTo>
                  <a:lnTo>
                    <a:pt x="4774" y="152"/>
                  </a:lnTo>
                  <a:lnTo>
                    <a:pt x="4694" y="188"/>
                  </a:lnTo>
                  <a:lnTo>
                    <a:pt x="4666" y="198"/>
                  </a:lnTo>
                  <a:lnTo>
                    <a:pt x="4611" y="222"/>
                  </a:lnTo>
                  <a:lnTo>
                    <a:pt x="4582" y="232"/>
                  </a:lnTo>
                  <a:lnTo>
                    <a:pt x="4524" y="256"/>
                  </a:lnTo>
                  <a:lnTo>
                    <a:pt x="4495" y="266"/>
                  </a:lnTo>
                  <a:lnTo>
                    <a:pt x="4435" y="290"/>
                  </a:lnTo>
                  <a:lnTo>
                    <a:pt x="4404" y="300"/>
                  </a:lnTo>
                  <a:lnTo>
                    <a:pt x="4374" y="312"/>
                  </a:lnTo>
                  <a:lnTo>
                    <a:pt x="4247" y="360"/>
                  </a:lnTo>
                  <a:lnTo>
                    <a:pt x="4214" y="370"/>
                  </a:lnTo>
                  <a:lnTo>
                    <a:pt x="4112" y="406"/>
                  </a:lnTo>
                  <a:lnTo>
                    <a:pt x="4077" y="416"/>
                  </a:lnTo>
                  <a:lnTo>
                    <a:pt x="4005" y="440"/>
                  </a:lnTo>
                  <a:lnTo>
                    <a:pt x="3968" y="450"/>
                  </a:lnTo>
                  <a:lnTo>
                    <a:pt x="3931" y="462"/>
                  </a:lnTo>
                  <a:lnTo>
                    <a:pt x="3893" y="472"/>
                  </a:lnTo>
                  <a:lnTo>
                    <a:pt x="3854" y="484"/>
                  </a:lnTo>
                  <a:lnTo>
                    <a:pt x="3775" y="504"/>
                  </a:lnTo>
                  <a:lnTo>
                    <a:pt x="3567" y="554"/>
                  </a:lnTo>
                  <a:lnTo>
                    <a:pt x="3524" y="562"/>
                  </a:lnTo>
                  <a:lnTo>
                    <a:pt x="3480" y="572"/>
                  </a:lnTo>
                  <a:lnTo>
                    <a:pt x="3303" y="604"/>
                  </a:lnTo>
                  <a:lnTo>
                    <a:pt x="3122" y="628"/>
                  </a:lnTo>
                  <a:lnTo>
                    <a:pt x="2936" y="644"/>
                  </a:lnTo>
                  <a:lnTo>
                    <a:pt x="2889" y="646"/>
                  </a:lnTo>
                  <a:lnTo>
                    <a:pt x="2842" y="650"/>
                  </a:lnTo>
                  <a:lnTo>
                    <a:pt x="2794" y="652"/>
                  </a:lnTo>
                  <a:lnTo>
                    <a:pt x="2746" y="652"/>
                  </a:lnTo>
                  <a:lnTo>
                    <a:pt x="2698" y="654"/>
                  </a:lnTo>
                  <a:lnTo>
                    <a:pt x="4554" y="654"/>
                  </a:lnTo>
                  <a:lnTo>
                    <a:pt x="4616" y="620"/>
                  </a:lnTo>
                  <a:lnTo>
                    <a:pt x="4653" y="598"/>
                  </a:lnTo>
                  <a:lnTo>
                    <a:pt x="4690" y="578"/>
                  </a:lnTo>
                  <a:lnTo>
                    <a:pt x="4728" y="556"/>
                  </a:lnTo>
                  <a:lnTo>
                    <a:pt x="4766" y="532"/>
                  </a:lnTo>
                  <a:lnTo>
                    <a:pt x="4787" y="518"/>
                  </a:lnTo>
                  <a:lnTo>
                    <a:pt x="4808" y="506"/>
                  </a:lnTo>
                  <a:lnTo>
                    <a:pt x="4828" y="492"/>
                  </a:lnTo>
                  <a:lnTo>
                    <a:pt x="4848" y="480"/>
                  </a:lnTo>
                  <a:lnTo>
                    <a:pt x="4867" y="468"/>
                  </a:lnTo>
                  <a:lnTo>
                    <a:pt x="4885" y="454"/>
                  </a:lnTo>
                  <a:lnTo>
                    <a:pt x="4903" y="442"/>
                  </a:lnTo>
                  <a:lnTo>
                    <a:pt x="4920" y="432"/>
                  </a:lnTo>
                  <a:lnTo>
                    <a:pt x="4936" y="420"/>
                  </a:lnTo>
                  <a:lnTo>
                    <a:pt x="4952" y="408"/>
                  </a:lnTo>
                  <a:lnTo>
                    <a:pt x="4967" y="398"/>
                  </a:lnTo>
                  <a:lnTo>
                    <a:pt x="4982" y="386"/>
                  </a:lnTo>
                  <a:lnTo>
                    <a:pt x="5033" y="346"/>
                  </a:lnTo>
                  <a:lnTo>
                    <a:pt x="5045" y="336"/>
                  </a:lnTo>
                  <a:lnTo>
                    <a:pt x="5070" y="314"/>
                  </a:lnTo>
                  <a:lnTo>
                    <a:pt x="5086" y="300"/>
                  </a:lnTo>
                  <a:lnTo>
                    <a:pt x="5101" y="288"/>
                  </a:lnTo>
                  <a:lnTo>
                    <a:pt x="5116" y="274"/>
                  </a:lnTo>
                  <a:lnTo>
                    <a:pt x="5157" y="228"/>
                  </a:lnTo>
                  <a:lnTo>
                    <a:pt x="5187" y="176"/>
                  </a:lnTo>
                  <a:lnTo>
                    <a:pt x="5199" y="110"/>
                  </a:lnTo>
                  <a:lnTo>
                    <a:pt x="5196" y="80"/>
                  </a:lnTo>
                  <a:lnTo>
                    <a:pt x="5172" y="20"/>
                  </a:lnTo>
                  <a:lnTo>
                    <a:pt x="5142" y="2"/>
                  </a:lnTo>
                  <a:lnTo>
                    <a:pt x="5123" y="0"/>
                  </a:lnTo>
                </a:path>
              </a:pathLst>
            </a:custGeom>
            <a:grpFill/>
            <a:ln w="9525">
              <a:solidFill>
                <a:srgbClr val="252E44"/>
              </a:solidFill>
              <a:round/>
              <a:headEnd/>
              <a:tailEnd/>
            </a:ln>
          </p:spPr>
          <p:txBody>
            <a:bodyPr/>
            <a:lstStyle/>
            <a:p>
              <a:pPr>
                <a:defRPr/>
              </a:pPr>
              <a:endParaRPr lang="fr-FR"/>
            </a:p>
          </p:txBody>
        </p:sp>
      </p:grpSp>
      <p:grpSp>
        <p:nvGrpSpPr>
          <p:cNvPr id="54" name="Group 9"/>
          <p:cNvGrpSpPr>
            <a:grpSpLocks/>
          </p:cNvGrpSpPr>
          <p:nvPr/>
        </p:nvGrpSpPr>
        <p:grpSpPr bwMode="auto">
          <a:xfrm rot="5400000">
            <a:off x="5306387" y="3727728"/>
            <a:ext cx="4730025" cy="844199"/>
            <a:chOff x="3353" y="7829"/>
            <a:chExt cx="5198" cy="1180"/>
          </a:xfrm>
          <a:solidFill>
            <a:srgbClr val="252E44"/>
          </a:solidFill>
        </p:grpSpPr>
        <p:sp>
          <p:nvSpPr>
            <p:cNvPr id="55" name="Freeform 10"/>
            <p:cNvSpPr>
              <a:spLocks/>
            </p:cNvSpPr>
            <p:nvPr/>
          </p:nvSpPr>
          <p:spPr bwMode="auto">
            <a:xfrm>
              <a:off x="3353" y="7829"/>
              <a:ext cx="5198" cy="1180"/>
            </a:xfrm>
            <a:custGeom>
              <a:avLst/>
              <a:gdLst>
                <a:gd name="T0" fmla="+- 0 3410 3353"/>
                <a:gd name="T1" fmla="*/ T0 w 5198"/>
                <a:gd name="T2" fmla="+- 0 7831 7829"/>
                <a:gd name="T3" fmla="*/ 7831 h 1180"/>
                <a:gd name="T4" fmla="+- 0 3358 3353"/>
                <a:gd name="T5" fmla="*/ T4 w 5198"/>
                <a:gd name="T6" fmla="+- 0 7907 7829"/>
                <a:gd name="T7" fmla="*/ 7907 h 1180"/>
                <a:gd name="T8" fmla="+- 0 3356 3353"/>
                <a:gd name="T9" fmla="*/ T8 w 5198"/>
                <a:gd name="T10" fmla="+- 0 7989 7829"/>
                <a:gd name="T11" fmla="*/ 7989 h 1180"/>
                <a:gd name="T12" fmla="+- 0 3430 3353"/>
                <a:gd name="T13" fmla="*/ T12 w 5198"/>
                <a:gd name="T14" fmla="+- 0 8103 7829"/>
                <a:gd name="T15" fmla="*/ 8103 h 1180"/>
                <a:gd name="T16" fmla="+- 0 3464 3353"/>
                <a:gd name="T17" fmla="*/ T16 w 5198"/>
                <a:gd name="T18" fmla="+- 0 8133 7829"/>
                <a:gd name="T19" fmla="*/ 8133 h 1180"/>
                <a:gd name="T20" fmla="+- 0 3499 3353"/>
                <a:gd name="T21" fmla="*/ T20 w 5198"/>
                <a:gd name="T22" fmla="+- 0 8163 7829"/>
                <a:gd name="T23" fmla="*/ 8163 h 1180"/>
                <a:gd name="T24" fmla="+- 0 3522 3353"/>
                <a:gd name="T25" fmla="*/ T24 w 5198"/>
                <a:gd name="T26" fmla="+- 0 8181 7829"/>
                <a:gd name="T27" fmla="*/ 8181 h 1180"/>
                <a:gd name="T28" fmla="+- 0 3547 3353"/>
                <a:gd name="T29" fmla="*/ T28 w 5198"/>
                <a:gd name="T30" fmla="+- 0 8201 7829"/>
                <a:gd name="T31" fmla="*/ 8201 h 1180"/>
                <a:gd name="T32" fmla="+- 0 3575 3353"/>
                <a:gd name="T33" fmla="*/ T32 w 5198"/>
                <a:gd name="T34" fmla="+- 0 8223 7829"/>
                <a:gd name="T35" fmla="*/ 8223 h 1180"/>
                <a:gd name="T36" fmla="+- 0 3605 3353"/>
                <a:gd name="T37" fmla="*/ T36 w 5198"/>
                <a:gd name="T38" fmla="+- 0 8245 7829"/>
                <a:gd name="T39" fmla="*/ 8245 h 1180"/>
                <a:gd name="T40" fmla="+- 0 3674 3353"/>
                <a:gd name="T41" fmla="*/ T40 w 5198"/>
                <a:gd name="T42" fmla="+- 0 8293 7829"/>
                <a:gd name="T43" fmla="*/ 8293 h 1180"/>
                <a:gd name="T44" fmla="+- 0 3732 3353"/>
                <a:gd name="T45" fmla="*/ T44 w 5198"/>
                <a:gd name="T46" fmla="+- 0 8331 7829"/>
                <a:gd name="T47" fmla="*/ 8331 h 1180"/>
                <a:gd name="T48" fmla="+- 0 3775 3353"/>
                <a:gd name="T49" fmla="*/ T48 w 5198"/>
                <a:gd name="T50" fmla="+- 0 8357 7829"/>
                <a:gd name="T51" fmla="*/ 8357 h 1180"/>
                <a:gd name="T52" fmla="+- 0 3970 3353"/>
                <a:gd name="T53" fmla="*/ T52 w 5198"/>
                <a:gd name="T54" fmla="+- 0 8473 7829"/>
                <a:gd name="T55" fmla="*/ 8473 h 1180"/>
                <a:gd name="T56" fmla="+- 0 4039 3353"/>
                <a:gd name="T57" fmla="*/ T56 w 5198"/>
                <a:gd name="T58" fmla="+- 0 8511 7829"/>
                <a:gd name="T59" fmla="*/ 8511 h 1180"/>
                <a:gd name="T60" fmla="+- 0 4420 3353"/>
                <a:gd name="T61" fmla="*/ T60 w 5198"/>
                <a:gd name="T62" fmla="+- 0 8697 7829"/>
                <a:gd name="T63" fmla="*/ 8697 h 1180"/>
                <a:gd name="T64" fmla="+- 0 4801 3353"/>
                <a:gd name="T65" fmla="*/ T64 w 5198"/>
                <a:gd name="T66" fmla="+- 0 8841 7829"/>
                <a:gd name="T67" fmla="*/ 8841 h 1180"/>
                <a:gd name="T68" fmla="+- 0 5012 3353"/>
                <a:gd name="T69" fmla="*/ T68 w 5198"/>
                <a:gd name="T70" fmla="+- 0 8899 7829"/>
                <a:gd name="T71" fmla="*/ 8899 h 1180"/>
                <a:gd name="T72" fmla="+- 0 5154 3353"/>
                <a:gd name="T73" fmla="*/ T72 w 5198"/>
                <a:gd name="T74" fmla="+- 0 8933 7829"/>
                <a:gd name="T75" fmla="*/ 8933 h 1180"/>
                <a:gd name="T76" fmla="+- 0 5225 3353"/>
                <a:gd name="T77" fmla="*/ T76 w 5198"/>
                <a:gd name="T78" fmla="+- 0 8947 7829"/>
                <a:gd name="T79" fmla="*/ 8947 h 1180"/>
                <a:gd name="T80" fmla="+- 0 5408 3353"/>
                <a:gd name="T81" fmla="*/ T80 w 5198"/>
                <a:gd name="T82" fmla="+- 0 8975 7829"/>
                <a:gd name="T83" fmla="*/ 8975 h 1180"/>
                <a:gd name="T84" fmla="+- 0 5559 3353"/>
                <a:gd name="T85" fmla="*/ T84 w 5198"/>
                <a:gd name="T86" fmla="+- 0 8993 7829"/>
                <a:gd name="T87" fmla="*/ 8993 h 1180"/>
                <a:gd name="T88" fmla="+- 0 5636 3353"/>
                <a:gd name="T89" fmla="*/ T88 w 5198"/>
                <a:gd name="T90" fmla="+- 0 8999 7829"/>
                <a:gd name="T91" fmla="*/ 8999 h 1180"/>
                <a:gd name="T92" fmla="+- 0 6077 3353"/>
                <a:gd name="T93" fmla="*/ T92 w 5198"/>
                <a:gd name="T94" fmla="+- 0 9009 7829"/>
                <a:gd name="T95" fmla="*/ 9009 h 1180"/>
                <a:gd name="T96" fmla="+- 0 6506 3353"/>
                <a:gd name="T97" fmla="*/ T96 w 5198"/>
                <a:gd name="T98" fmla="+- 0 8975 7829"/>
                <a:gd name="T99" fmla="*/ 8975 h 1180"/>
                <a:gd name="T100" fmla="+- 0 6690 3353"/>
                <a:gd name="T101" fmla="*/ T100 w 5198"/>
                <a:gd name="T102" fmla="+- 0 8943 7829"/>
                <a:gd name="T103" fmla="*/ 8943 h 1180"/>
                <a:gd name="T104" fmla="+- 0 6903 3353"/>
                <a:gd name="T105" fmla="*/ T104 w 5198"/>
                <a:gd name="T106" fmla="+- 0 8897 7829"/>
                <a:gd name="T107" fmla="*/ 8897 h 1180"/>
                <a:gd name="T108" fmla="+- 0 7179 3353"/>
                <a:gd name="T109" fmla="*/ T108 w 5198"/>
                <a:gd name="T110" fmla="+- 0 8813 7829"/>
                <a:gd name="T111" fmla="*/ 8813 h 1180"/>
                <a:gd name="T112" fmla="+- 0 7247 3353"/>
                <a:gd name="T113" fmla="*/ T112 w 5198"/>
                <a:gd name="T114" fmla="+- 0 8789 7829"/>
                <a:gd name="T115" fmla="*/ 8789 h 1180"/>
                <a:gd name="T116" fmla="+- 0 7348 3353"/>
                <a:gd name="T117" fmla="*/ T116 w 5198"/>
                <a:gd name="T118" fmla="+- 0 8751 7829"/>
                <a:gd name="T119" fmla="*/ 8751 h 1180"/>
                <a:gd name="T120" fmla="+- 0 7448 3353"/>
                <a:gd name="T121" fmla="*/ T120 w 5198"/>
                <a:gd name="T122" fmla="+- 0 8711 7829"/>
                <a:gd name="T123" fmla="*/ 8711 h 1180"/>
                <a:gd name="T124" fmla="+- 0 7515 3353"/>
                <a:gd name="T125" fmla="*/ T124 w 5198"/>
                <a:gd name="T126" fmla="+- 0 8681 7829"/>
                <a:gd name="T127" fmla="*/ 8681 h 1180"/>
                <a:gd name="T128" fmla="+- 0 7825 3353"/>
                <a:gd name="T129" fmla="*/ T128 w 5198"/>
                <a:gd name="T130" fmla="+- 0 8529 7829"/>
                <a:gd name="T131" fmla="*/ 8529 h 1180"/>
                <a:gd name="T132" fmla="+- 0 5856 3353"/>
                <a:gd name="T133" fmla="*/ T132 w 5198"/>
                <a:gd name="T134" fmla="+- 0 8483 7829"/>
                <a:gd name="T135" fmla="*/ 8483 h 1180"/>
                <a:gd name="T136" fmla="+- 0 5759 3353"/>
                <a:gd name="T137" fmla="*/ T136 w 5198"/>
                <a:gd name="T138" fmla="+- 0 8481 7829"/>
                <a:gd name="T139" fmla="*/ 8481 h 1180"/>
                <a:gd name="T140" fmla="+- 0 5616 3353"/>
                <a:gd name="T141" fmla="*/ T140 w 5198"/>
                <a:gd name="T142" fmla="+- 0 8473 7829"/>
                <a:gd name="T143" fmla="*/ 8473 h 1180"/>
                <a:gd name="T144" fmla="+- 0 5428 3353"/>
                <a:gd name="T145" fmla="*/ T144 w 5198"/>
                <a:gd name="T146" fmla="+- 0 8455 7829"/>
                <a:gd name="T147" fmla="*/ 8455 h 1180"/>
                <a:gd name="T148" fmla="+- 0 5290 3353"/>
                <a:gd name="T149" fmla="*/ T148 w 5198"/>
                <a:gd name="T150" fmla="+- 0 8439 7829"/>
                <a:gd name="T151" fmla="*/ 8439 h 1180"/>
                <a:gd name="T152" fmla="+- 0 5199 3353"/>
                <a:gd name="T153" fmla="*/ T152 w 5198"/>
                <a:gd name="T154" fmla="+- 0 8425 7829"/>
                <a:gd name="T155" fmla="*/ 8425 h 1180"/>
                <a:gd name="T156" fmla="+- 0 5065 3353"/>
                <a:gd name="T157" fmla="*/ T156 w 5198"/>
                <a:gd name="T158" fmla="+- 0 8399 7829"/>
                <a:gd name="T159" fmla="*/ 8399 h 1180"/>
                <a:gd name="T160" fmla="+- 0 4934 3353"/>
                <a:gd name="T161" fmla="*/ T160 w 5198"/>
                <a:gd name="T162" fmla="+- 0 8371 7829"/>
                <a:gd name="T163" fmla="*/ 8371 h 1180"/>
                <a:gd name="T164" fmla="+- 0 4729 3353"/>
                <a:gd name="T165" fmla="*/ T164 w 5198"/>
                <a:gd name="T166" fmla="+- 0 8323 7829"/>
                <a:gd name="T167" fmla="*/ 8323 h 1180"/>
                <a:gd name="T168" fmla="+- 0 4509 3353"/>
                <a:gd name="T169" fmla="*/ T168 w 5198"/>
                <a:gd name="T170" fmla="+- 0 8263 7829"/>
                <a:gd name="T171" fmla="*/ 8263 h 1180"/>
                <a:gd name="T172" fmla="+- 0 4408 3353"/>
                <a:gd name="T173" fmla="*/ T172 w 5198"/>
                <a:gd name="T174" fmla="+- 0 8231 7829"/>
                <a:gd name="T175" fmla="*/ 8231 h 1180"/>
                <a:gd name="T176" fmla="+- 0 4345 3353"/>
                <a:gd name="T177" fmla="*/ T176 w 5198"/>
                <a:gd name="T178" fmla="+- 0 8209 7829"/>
                <a:gd name="T179" fmla="*/ 8209 h 1180"/>
                <a:gd name="T180" fmla="+- 0 4284 3353"/>
                <a:gd name="T181" fmla="*/ T180 w 5198"/>
                <a:gd name="T182" fmla="+- 0 8187 7829"/>
                <a:gd name="T183" fmla="*/ 8187 h 1180"/>
                <a:gd name="T184" fmla="+- 0 4225 3353"/>
                <a:gd name="T185" fmla="*/ T184 w 5198"/>
                <a:gd name="T186" fmla="+- 0 8165 7829"/>
                <a:gd name="T187" fmla="*/ 8165 h 1180"/>
                <a:gd name="T188" fmla="+- 0 4138 3353"/>
                <a:gd name="T189" fmla="*/ T188 w 5198"/>
                <a:gd name="T190" fmla="+- 0 8131 7829"/>
                <a:gd name="T191" fmla="*/ 8131 h 1180"/>
                <a:gd name="T192" fmla="+- 0 3934 3353"/>
                <a:gd name="T193" fmla="*/ T192 w 5198"/>
                <a:gd name="T194" fmla="+- 0 8049 7829"/>
                <a:gd name="T195" fmla="*/ 8049 h 1180"/>
                <a:gd name="T196" fmla="+- 0 3846 3353"/>
                <a:gd name="T197" fmla="*/ T196 w 5198"/>
                <a:gd name="T198" fmla="+- 0 8011 7829"/>
                <a:gd name="T199" fmla="*/ 8011 h 1180"/>
                <a:gd name="T200" fmla="+- 0 3757 3353"/>
                <a:gd name="T201" fmla="*/ T200 w 5198"/>
                <a:gd name="T202" fmla="+- 0 7971 7829"/>
                <a:gd name="T203" fmla="*/ 7971 h 1180"/>
                <a:gd name="T204" fmla="+- 0 3638 3353"/>
                <a:gd name="T205" fmla="*/ T204 w 5198"/>
                <a:gd name="T206" fmla="+- 0 7917 7829"/>
                <a:gd name="T207" fmla="*/ 7917 h 1180"/>
                <a:gd name="T208" fmla="+- 0 3587 3353"/>
                <a:gd name="T209" fmla="*/ T208 w 5198"/>
                <a:gd name="T210" fmla="+- 0 7893 7829"/>
                <a:gd name="T211" fmla="*/ 7893 h 1180"/>
                <a:gd name="T212" fmla="+- 0 3542 3353"/>
                <a:gd name="T213" fmla="*/ T212 w 5198"/>
                <a:gd name="T214" fmla="+- 0 7873 7829"/>
                <a:gd name="T215" fmla="*/ 7873 h 1180"/>
                <a:gd name="T216" fmla="+- 0 3503 3353"/>
                <a:gd name="T217" fmla="*/ T216 w 5198"/>
                <a:gd name="T218" fmla="+- 0 7857 7829"/>
                <a:gd name="T219" fmla="*/ 7857 h 1180"/>
                <a:gd name="T220" fmla="+- 0 3471 3353"/>
                <a:gd name="T221" fmla="*/ T220 w 5198"/>
                <a:gd name="T222" fmla="+- 0 7845 7829"/>
                <a:gd name="T223" fmla="*/ 7845 h 1180"/>
                <a:gd name="T224" fmla="+- 0 3445 3353"/>
                <a:gd name="T225" fmla="*/ T224 w 5198"/>
                <a:gd name="T226" fmla="+- 0 7837 7829"/>
                <a:gd name="T227" fmla="*/ 7837 h 1180"/>
                <a:gd name="T228" fmla="+- 0 3424 3353"/>
                <a:gd name="T229" fmla="*/ T228 w 5198"/>
                <a:gd name="T230" fmla="+- 0 7831 7829"/>
                <a:gd name="T231" fmla="*/ 7831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5198" h="1180">
                  <a:moveTo>
                    <a:pt x="71" y="2"/>
                  </a:moveTo>
                  <a:lnTo>
                    <a:pt x="57" y="2"/>
                  </a:lnTo>
                  <a:lnTo>
                    <a:pt x="42" y="8"/>
                  </a:lnTo>
                  <a:lnTo>
                    <a:pt x="5" y="78"/>
                  </a:lnTo>
                  <a:lnTo>
                    <a:pt x="0" y="140"/>
                  </a:lnTo>
                  <a:lnTo>
                    <a:pt x="3" y="160"/>
                  </a:lnTo>
                  <a:lnTo>
                    <a:pt x="35" y="228"/>
                  </a:lnTo>
                  <a:lnTo>
                    <a:pt x="77" y="274"/>
                  </a:lnTo>
                  <a:lnTo>
                    <a:pt x="94" y="290"/>
                  </a:lnTo>
                  <a:lnTo>
                    <a:pt x="111" y="304"/>
                  </a:lnTo>
                  <a:lnTo>
                    <a:pt x="128" y="318"/>
                  </a:lnTo>
                  <a:lnTo>
                    <a:pt x="146" y="334"/>
                  </a:lnTo>
                  <a:lnTo>
                    <a:pt x="157" y="342"/>
                  </a:lnTo>
                  <a:lnTo>
                    <a:pt x="169" y="352"/>
                  </a:lnTo>
                  <a:lnTo>
                    <a:pt x="181" y="362"/>
                  </a:lnTo>
                  <a:lnTo>
                    <a:pt x="194" y="372"/>
                  </a:lnTo>
                  <a:lnTo>
                    <a:pt x="208" y="382"/>
                  </a:lnTo>
                  <a:lnTo>
                    <a:pt x="222" y="394"/>
                  </a:lnTo>
                  <a:lnTo>
                    <a:pt x="237" y="404"/>
                  </a:lnTo>
                  <a:lnTo>
                    <a:pt x="252" y="416"/>
                  </a:lnTo>
                  <a:lnTo>
                    <a:pt x="268" y="428"/>
                  </a:lnTo>
                  <a:lnTo>
                    <a:pt x="321" y="464"/>
                  </a:lnTo>
                  <a:lnTo>
                    <a:pt x="359" y="488"/>
                  </a:lnTo>
                  <a:lnTo>
                    <a:pt x="379" y="502"/>
                  </a:lnTo>
                  <a:lnTo>
                    <a:pt x="400" y="516"/>
                  </a:lnTo>
                  <a:lnTo>
                    <a:pt x="422" y="528"/>
                  </a:lnTo>
                  <a:lnTo>
                    <a:pt x="479" y="564"/>
                  </a:lnTo>
                  <a:lnTo>
                    <a:pt x="617" y="644"/>
                  </a:lnTo>
                  <a:lnTo>
                    <a:pt x="652" y="662"/>
                  </a:lnTo>
                  <a:lnTo>
                    <a:pt x="686" y="682"/>
                  </a:lnTo>
                  <a:lnTo>
                    <a:pt x="859" y="772"/>
                  </a:lnTo>
                  <a:lnTo>
                    <a:pt x="1067" y="868"/>
                  </a:lnTo>
                  <a:lnTo>
                    <a:pt x="1274" y="952"/>
                  </a:lnTo>
                  <a:lnTo>
                    <a:pt x="1448" y="1012"/>
                  </a:lnTo>
                  <a:lnTo>
                    <a:pt x="1624" y="1062"/>
                  </a:lnTo>
                  <a:lnTo>
                    <a:pt x="1659" y="1070"/>
                  </a:lnTo>
                  <a:lnTo>
                    <a:pt x="1695" y="1080"/>
                  </a:lnTo>
                  <a:lnTo>
                    <a:pt x="1801" y="1104"/>
                  </a:lnTo>
                  <a:lnTo>
                    <a:pt x="1837" y="1110"/>
                  </a:lnTo>
                  <a:lnTo>
                    <a:pt x="1872" y="1118"/>
                  </a:lnTo>
                  <a:lnTo>
                    <a:pt x="2018" y="1142"/>
                  </a:lnTo>
                  <a:lnTo>
                    <a:pt x="2055" y="1146"/>
                  </a:lnTo>
                  <a:lnTo>
                    <a:pt x="2092" y="1152"/>
                  </a:lnTo>
                  <a:lnTo>
                    <a:pt x="2206" y="1164"/>
                  </a:lnTo>
                  <a:lnTo>
                    <a:pt x="2244" y="1166"/>
                  </a:lnTo>
                  <a:lnTo>
                    <a:pt x="2283" y="1170"/>
                  </a:lnTo>
                  <a:lnTo>
                    <a:pt x="2480" y="1180"/>
                  </a:lnTo>
                  <a:lnTo>
                    <a:pt x="2724" y="1180"/>
                  </a:lnTo>
                  <a:lnTo>
                    <a:pt x="2923" y="1170"/>
                  </a:lnTo>
                  <a:lnTo>
                    <a:pt x="3153" y="1146"/>
                  </a:lnTo>
                  <a:lnTo>
                    <a:pt x="3300" y="1122"/>
                  </a:lnTo>
                  <a:lnTo>
                    <a:pt x="3337" y="1114"/>
                  </a:lnTo>
                  <a:lnTo>
                    <a:pt x="3373" y="1108"/>
                  </a:lnTo>
                  <a:lnTo>
                    <a:pt x="3550" y="1068"/>
                  </a:lnTo>
                  <a:lnTo>
                    <a:pt x="3758" y="1008"/>
                  </a:lnTo>
                  <a:lnTo>
                    <a:pt x="3826" y="984"/>
                  </a:lnTo>
                  <a:lnTo>
                    <a:pt x="3860" y="974"/>
                  </a:lnTo>
                  <a:lnTo>
                    <a:pt x="3894" y="960"/>
                  </a:lnTo>
                  <a:lnTo>
                    <a:pt x="3961" y="936"/>
                  </a:lnTo>
                  <a:lnTo>
                    <a:pt x="3995" y="922"/>
                  </a:lnTo>
                  <a:lnTo>
                    <a:pt x="4028" y="910"/>
                  </a:lnTo>
                  <a:lnTo>
                    <a:pt x="4095" y="882"/>
                  </a:lnTo>
                  <a:lnTo>
                    <a:pt x="4128" y="866"/>
                  </a:lnTo>
                  <a:lnTo>
                    <a:pt x="4162" y="852"/>
                  </a:lnTo>
                  <a:lnTo>
                    <a:pt x="4332" y="772"/>
                  </a:lnTo>
                  <a:lnTo>
                    <a:pt x="4472" y="700"/>
                  </a:lnTo>
                  <a:lnTo>
                    <a:pt x="4554" y="654"/>
                  </a:lnTo>
                  <a:lnTo>
                    <a:pt x="2503" y="654"/>
                  </a:lnTo>
                  <a:lnTo>
                    <a:pt x="2455" y="652"/>
                  </a:lnTo>
                  <a:lnTo>
                    <a:pt x="2406" y="652"/>
                  </a:lnTo>
                  <a:lnTo>
                    <a:pt x="2358" y="648"/>
                  </a:lnTo>
                  <a:lnTo>
                    <a:pt x="2263" y="644"/>
                  </a:lnTo>
                  <a:lnTo>
                    <a:pt x="2121" y="632"/>
                  </a:lnTo>
                  <a:lnTo>
                    <a:pt x="2075" y="626"/>
                  </a:lnTo>
                  <a:lnTo>
                    <a:pt x="2029" y="622"/>
                  </a:lnTo>
                  <a:lnTo>
                    <a:pt x="1937" y="610"/>
                  </a:lnTo>
                  <a:lnTo>
                    <a:pt x="1891" y="602"/>
                  </a:lnTo>
                  <a:lnTo>
                    <a:pt x="1846" y="596"/>
                  </a:lnTo>
                  <a:lnTo>
                    <a:pt x="1756" y="580"/>
                  </a:lnTo>
                  <a:lnTo>
                    <a:pt x="1712" y="570"/>
                  </a:lnTo>
                  <a:lnTo>
                    <a:pt x="1667" y="562"/>
                  </a:lnTo>
                  <a:lnTo>
                    <a:pt x="1581" y="542"/>
                  </a:lnTo>
                  <a:lnTo>
                    <a:pt x="1538" y="534"/>
                  </a:lnTo>
                  <a:lnTo>
                    <a:pt x="1376" y="494"/>
                  </a:lnTo>
                  <a:lnTo>
                    <a:pt x="1263" y="464"/>
                  </a:lnTo>
                  <a:lnTo>
                    <a:pt x="1156" y="434"/>
                  </a:lnTo>
                  <a:lnTo>
                    <a:pt x="1121" y="422"/>
                  </a:lnTo>
                  <a:lnTo>
                    <a:pt x="1055" y="402"/>
                  </a:lnTo>
                  <a:lnTo>
                    <a:pt x="1023" y="392"/>
                  </a:lnTo>
                  <a:lnTo>
                    <a:pt x="992" y="380"/>
                  </a:lnTo>
                  <a:lnTo>
                    <a:pt x="961" y="370"/>
                  </a:lnTo>
                  <a:lnTo>
                    <a:pt x="931" y="358"/>
                  </a:lnTo>
                  <a:lnTo>
                    <a:pt x="902" y="348"/>
                  </a:lnTo>
                  <a:lnTo>
                    <a:pt x="872" y="336"/>
                  </a:lnTo>
                  <a:lnTo>
                    <a:pt x="843" y="326"/>
                  </a:lnTo>
                  <a:lnTo>
                    <a:pt x="785" y="302"/>
                  </a:lnTo>
                  <a:lnTo>
                    <a:pt x="756" y="292"/>
                  </a:lnTo>
                  <a:lnTo>
                    <a:pt x="581" y="220"/>
                  </a:lnTo>
                  <a:lnTo>
                    <a:pt x="552" y="206"/>
                  </a:lnTo>
                  <a:lnTo>
                    <a:pt x="493" y="182"/>
                  </a:lnTo>
                  <a:lnTo>
                    <a:pt x="434" y="154"/>
                  </a:lnTo>
                  <a:lnTo>
                    <a:pt x="404" y="142"/>
                  </a:lnTo>
                  <a:lnTo>
                    <a:pt x="314" y="100"/>
                  </a:lnTo>
                  <a:lnTo>
                    <a:pt x="285" y="88"/>
                  </a:lnTo>
                  <a:lnTo>
                    <a:pt x="259" y="76"/>
                  </a:lnTo>
                  <a:lnTo>
                    <a:pt x="234" y="64"/>
                  </a:lnTo>
                  <a:lnTo>
                    <a:pt x="210" y="54"/>
                  </a:lnTo>
                  <a:lnTo>
                    <a:pt x="189" y="44"/>
                  </a:lnTo>
                  <a:lnTo>
                    <a:pt x="169" y="36"/>
                  </a:lnTo>
                  <a:lnTo>
                    <a:pt x="150" y="28"/>
                  </a:lnTo>
                  <a:lnTo>
                    <a:pt x="133" y="22"/>
                  </a:lnTo>
                  <a:lnTo>
                    <a:pt x="118" y="16"/>
                  </a:lnTo>
                  <a:lnTo>
                    <a:pt x="104" y="12"/>
                  </a:lnTo>
                  <a:lnTo>
                    <a:pt x="92" y="8"/>
                  </a:lnTo>
                  <a:lnTo>
                    <a:pt x="81" y="4"/>
                  </a:lnTo>
                  <a:lnTo>
                    <a:pt x="71" y="2"/>
                  </a:lnTo>
                </a:path>
              </a:pathLst>
            </a:custGeom>
            <a:grpFill/>
            <a:ln w="9525">
              <a:solidFill>
                <a:srgbClr val="252E44"/>
              </a:solidFill>
              <a:round/>
              <a:headEnd/>
              <a:tailEnd/>
            </a:ln>
          </p:spPr>
          <p:txBody>
            <a:bodyPr/>
            <a:lstStyle/>
            <a:p>
              <a:pPr>
                <a:defRPr/>
              </a:pPr>
              <a:endParaRPr lang="fr-FR">
                <a:ln>
                  <a:solidFill>
                    <a:srgbClr val="71B34D"/>
                  </a:solidFill>
                </a:ln>
                <a:solidFill>
                  <a:srgbClr val="BC356C"/>
                </a:solidFill>
              </a:endParaRPr>
            </a:p>
          </p:txBody>
        </p:sp>
        <p:sp>
          <p:nvSpPr>
            <p:cNvPr id="56" name="Freeform 11"/>
            <p:cNvSpPr>
              <a:spLocks/>
            </p:cNvSpPr>
            <p:nvPr/>
          </p:nvSpPr>
          <p:spPr bwMode="auto">
            <a:xfrm>
              <a:off x="3353" y="7829"/>
              <a:ext cx="5198" cy="1180"/>
            </a:xfrm>
            <a:custGeom>
              <a:avLst/>
              <a:gdLst>
                <a:gd name="T0" fmla="+- 0 8470 3353"/>
                <a:gd name="T1" fmla="*/ T0 w 5198"/>
                <a:gd name="T2" fmla="+- 0 7831 7829"/>
                <a:gd name="T3" fmla="*/ 7831 h 1180"/>
                <a:gd name="T4" fmla="+- 0 8452 3353"/>
                <a:gd name="T5" fmla="*/ T4 w 5198"/>
                <a:gd name="T6" fmla="+- 0 7837 7829"/>
                <a:gd name="T7" fmla="*/ 7837 h 1180"/>
                <a:gd name="T8" fmla="+- 0 8426 3353"/>
                <a:gd name="T9" fmla="*/ T8 w 5198"/>
                <a:gd name="T10" fmla="+- 0 7847 7829"/>
                <a:gd name="T11" fmla="*/ 7847 h 1180"/>
                <a:gd name="T12" fmla="+- 0 8391 3353"/>
                <a:gd name="T13" fmla="*/ T12 w 5198"/>
                <a:gd name="T14" fmla="+- 0 7863 7829"/>
                <a:gd name="T15" fmla="*/ 7863 h 1180"/>
                <a:gd name="T16" fmla="+- 0 8348 3353"/>
                <a:gd name="T17" fmla="*/ T16 w 5198"/>
                <a:gd name="T18" fmla="+- 0 7881 7829"/>
                <a:gd name="T19" fmla="*/ 7881 h 1180"/>
                <a:gd name="T20" fmla="+- 0 8297 3353"/>
                <a:gd name="T21" fmla="*/ T20 w 5198"/>
                <a:gd name="T22" fmla="+- 0 7905 7829"/>
                <a:gd name="T23" fmla="*/ 7905 h 1180"/>
                <a:gd name="T24" fmla="+- 0 8238 3353"/>
                <a:gd name="T25" fmla="*/ T24 w 5198"/>
                <a:gd name="T26" fmla="+- 0 7931 7829"/>
                <a:gd name="T27" fmla="*/ 7931 h 1180"/>
                <a:gd name="T28" fmla="+- 0 8153 3353"/>
                <a:gd name="T29" fmla="*/ T28 w 5198"/>
                <a:gd name="T30" fmla="+- 0 7971 7829"/>
                <a:gd name="T31" fmla="*/ 7971 h 1180"/>
                <a:gd name="T32" fmla="+- 0 8047 3353"/>
                <a:gd name="T33" fmla="*/ T32 w 5198"/>
                <a:gd name="T34" fmla="+- 0 8017 7829"/>
                <a:gd name="T35" fmla="*/ 8017 h 1180"/>
                <a:gd name="T36" fmla="+- 0 7964 3353"/>
                <a:gd name="T37" fmla="*/ T36 w 5198"/>
                <a:gd name="T38" fmla="+- 0 8051 7829"/>
                <a:gd name="T39" fmla="*/ 8051 h 1180"/>
                <a:gd name="T40" fmla="+- 0 7877 3353"/>
                <a:gd name="T41" fmla="*/ T40 w 5198"/>
                <a:gd name="T42" fmla="+- 0 8085 7829"/>
                <a:gd name="T43" fmla="*/ 8085 h 1180"/>
                <a:gd name="T44" fmla="+- 0 7788 3353"/>
                <a:gd name="T45" fmla="*/ T44 w 5198"/>
                <a:gd name="T46" fmla="+- 0 8119 7829"/>
                <a:gd name="T47" fmla="*/ 8119 h 1180"/>
                <a:gd name="T48" fmla="+- 0 7727 3353"/>
                <a:gd name="T49" fmla="*/ T48 w 5198"/>
                <a:gd name="T50" fmla="+- 0 8141 7829"/>
                <a:gd name="T51" fmla="*/ 8141 h 1180"/>
                <a:gd name="T52" fmla="+- 0 7567 3353"/>
                <a:gd name="T53" fmla="*/ T52 w 5198"/>
                <a:gd name="T54" fmla="+- 0 8199 7829"/>
                <a:gd name="T55" fmla="*/ 8199 h 1180"/>
                <a:gd name="T56" fmla="+- 0 7430 3353"/>
                <a:gd name="T57" fmla="*/ T56 w 5198"/>
                <a:gd name="T58" fmla="+- 0 8245 7829"/>
                <a:gd name="T59" fmla="*/ 8245 h 1180"/>
                <a:gd name="T60" fmla="+- 0 7321 3353"/>
                <a:gd name="T61" fmla="*/ T60 w 5198"/>
                <a:gd name="T62" fmla="+- 0 8279 7829"/>
                <a:gd name="T63" fmla="*/ 8279 h 1180"/>
                <a:gd name="T64" fmla="+- 0 7246 3353"/>
                <a:gd name="T65" fmla="*/ T64 w 5198"/>
                <a:gd name="T66" fmla="+- 0 8301 7829"/>
                <a:gd name="T67" fmla="*/ 8301 h 1180"/>
                <a:gd name="T68" fmla="+- 0 7128 3353"/>
                <a:gd name="T69" fmla="*/ T68 w 5198"/>
                <a:gd name="T70" fmla="+- 0 8333 7829"/>
                <a:gd name="T71" fmla="*/ 8333 h 1180"/>
                <a:gd name="T72" fmla="+- 0 6877 3353"/>
                <a:gd name="T73" fmla="*/ T72 w 5198"/>
                <a:gd name="T74" fmla="+- 0 8391 7829"/>
                <a:gd name="T75" fmla="*/ 8391 h 1180"/>
                <a:gd name="T76" fmla="+- 0 6656 3353"/>
                <a:gd name="T77" fmla="*/ T76 w 5198"/>
                <a:gd name="T78" fmla="+- 0 8433 7829"/>
                <a:gd name="T79" fmla="*/ 8433 h 1180"/>
                <a:gd name="T80" fmla="+- 0 6289 3353"/>
                <a:gd name="T81" fmla="*/ T80 w 5198"/>
                <a:gd name="T82" fmla="+- 0 8473 7829"/>
                <a:gd name="T83" fmla="*/ 8473 h 1180"/>
                <a:gd name="T84" fmla="+- 0 6195 3353"/>
                <a:gd name="T85" fmla="*/ T84 w 5198"/>
                <a:gd name="T86" fmla="+- 0 8479 7829"/>
                <a:gd name="T87" fmla="*/ 8479 h 1180"/>
                <a:gd name="T88" fmla="+- 0 6099 3353"/>
                <a:gd name="T89" fmla="*/ T88 w 5198"/>
                <a:gd name="T90" fmla="+- 0 8481 7829"/>
                <a:gd name="T91" fmla="*/ 8481 h 1180"/>
                <a:gd name="T92" fmla="+- 0 7907 3353"/>
                <a:gd name="T93" fmla="*/ T92 w 5198"/>
                <a:gd name="T94" fmla="+- 0 8483 7829"/>
                <a:gd name="T95" fmla="*/ 8483 h 1180"/>
                <a:gd name="T96" fmla="+- 0 8006 3353"/>
                <a:gd name="T97" fmla="*/ T96 w 5198"/>
                <a:gd name="T98" fmla="+- 0 8427 7829"/>
                <a:gd name="T99" fmla="*/ 8427 h 1180"/>
                <a:gd name="T100" fmla="+- 0 8081 3353"/>
                <a:gd name="T101" fmla="*/ T100 w 5198"/>
                <a:gd name="T102" fmla="+- 0 8385 7829"/>
                <a:gd name="T103" fmla="*/ 8385 h 1180"/>
                <a:gd name="T104" fmla="+- 0 8140 3353"/>
                <a:gd name="T105" fmla="*/ T104 w 5198"/>
                <a:gd name="T106" fmla="+- 0 8347 7829"/>
                <a:gd name="T107" fmla="*/ 8347 h 1180"/>
                <a:gd name="T108" fmla="+- 0 8181 3353"/>
                <a:gd name="T109" fmla="*/ T108 w 5198"/>
                <a:gd name="T110" fmla="+- 0 8321 7829"/>
                <a:gd name="T111" fmla="*/ 8321 h 1180"/>
                <a:gd name="T112" fmla="+- 0 8220 3353"/>
                <a:gd name="T113" fmla="*/ T112 w 5198"/>
                <a:gd name="T114" fmla="+- 0 8297 7829"/>
                <a:gd name="T115" fmla="*/ 8297 h 1180"/>
                <a:gd name="T116" fmla="+- 0 8256 3353"/>
                <a:gd name="T117" fmla="*/ T116 w 5198"/>
                <a:gd name="T118" fmla="+- 0 8271 7829"/>
                <a:gd name="T119" fmla="*/ 8271 h 1180"/>
                <a:gd name="T120" fmla="+- 0 8289 3353"/>
                <a:gd name="T121" fmla="*/ T120 w 5198"/>
                <a:gd name="T122" fmla="+- 0 8249 7829"/>
                <a:gd name="T123" fmla="*/ 8249 h 1180"/>
                <a:gd name="T124" fmla="+- 0 8320 3353"/>
                <a:gd name="T125" fmla="*/ T124 w 5198"/>
                <a:gd name="T126" fmla="+- 0 8227 7829"/>
                <a:gd name="T127" fmla="*/ 8227 h 1180"/>
                <a:gd name="T128" fmla="+- 0 8386 3353"/>
                <a:gd name="T129" fmla="*/ T128 w 5198"/>
                <a:gd name="T130" fmla="+- 0 8175 7829"/>
                <a:gd name="T131" fmla="*/ 8175 h 1180"/>
                <a:gd name="T132" fmla="+- 0 8423 3353"/>
                <a:gd name="T133" fmla="*/ T132 w 5198"/>
                <a:gd name="T134" fmla="+- 0 8143 7829"/>
                <a:gd name="T135" fmla="*/ 8143 h 1180"/>
                <a:gd name="T136" fmla="+- 0 8454 3353"/>
                <a:gd name="T137" fmla="*/ T136 w 5198"/>
                <a:gd name="T138" fmla="+- 0 8117 7829"/>
                <a:gd name="T139" fmla="*/ 8117 h 1180"/>
                <a:gd name="T140" fmla="+- 0 8510 3353"/>
                <a:gd name="T141" fmla="*/ T140 w 5198"/>
                <a:gd name="T142" fmla="+- 0 8057 7829"/>
                <a:gd name="T143" fmla="*/ 8057 h 1180"/>
                <a:gd name="T144" fmla="+- 0 8552 3353"/>
                <a:gd name="T145" fmla="*/ T144 w 5198"/>
                <a:gd name="T146" fmla="+- 0 7939 7829"/>
                <a:gd name="T147" fmla="*/ 7939 h 1180"/>
                <a:gd name="T148" fmla="+- 0 8525 3353"/>
                <a:gd name="T149" fmla="*/ T148 w 5198"/>
                <a:gd name="T150" fmla="+- 0 7849 7829"/>
                <a:gd name="T151" fmla="*/ 7849 h 1180"/>
                <a:gd name="T152" fmla="+- 0 8476 3353"/>
                <a:gd name="T153" fmla="*/ T152 w 5198"/>
                <a:gd name="T154" fmla="+- 0 7829 7829"/>
                <a:gd name="T155" fmla="*/ 7829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5198" h="1180">
                  <a:moveTo>
                    <a:pt x="5123" y="0"/>
                  </a:moveTo>
                  <a:lnTo>
                    <a:pt x="5117" y="2"/>
                  </a:lnTo>
                  <a:lnTo>
                    <a:pt x="5109" y="4"/>
                  </a:lnTo>
                  <a:lnTo>
                    <a:pt x="5099" y="8"/>
                  </a:lnTo>
                  <a:lnTo>
                    <a:pt x="5087" y="12"/>
                  </a:lnTo>
                  <a:lnTo>
                    <a:pt x="5073" y="18"/>
                  </a:lnTo>
                  <a:lnTo>
                    <a:pt x="5056" y="26"/>
                  </a:lnTo>
                  <a:lnTo>
                    <a:pt x="5038" y="34"/>
                  </a:lnTo>
                  <a:lnTo>
                    <a:pt x="5018" y="42"/>
                  </a:lnTo>
                  <a:lnTo>
                    <a:pt x="4995" y="52"/>
                  </a:lnTo>
                  <a:lnTo>
                    <a:pt x="4971" y="64"/>
                  </a:lnTo>
                  <a:lnTo>
                    <a:pt x="4944" y="76"/>
                  </a:lnTo>
                  <a:lnTo>
                    <a:pt x="4915" y="88"/>
                  </a:lnTo>
                  <a:lnTo>
                    <a:pt x="4885" y="102"/>
                  </a:lnTo>
                  <a:lnTo>
                    <a:pt x="4852" y="118"/>
                  </a:lnTo>
                  <a:lnTo>
                    <a:pt x="4800" y="142"/>
                  </a:lnTo>
                  <a:lnTo>
                    <a:pt x="4774" y="152"/>
                  </a:lnTo>
                  <a:lnTo>
                    <a:pt x="4694" y="188"/>
                  </a:lnTo>
                  <a:lnTo>
                    <a:pt x="4666" y="198"/>
                  </a:lnTo>
                  <a:lnTo>
                    <a:pt x="4611" y="222"/>
                  </a:lnTo>
                  <a:lnTo>
                    <a:pt x="4582" y="232"/>
                  </a:lnTo>
                  <a:lnTo>
                    <a:pt x="4524" y="256"/>
                  </a:lnTo>
                  <a:lnTo>
                    <a:pt x="4495" y="266"/>
                  </a:lnTo>
                  <a:lnTo>
                    <a:pt x="4435" y="290"/>
                  </a:lnTo>
                  <a:lnTo>
                    <a:pt x="4404" y="300"/>
                  </a:lnTo>
                  <a:lnTo>
                    <a:pt x="4374" y="312"/>
                  </a:lnTo>
                  <a:lnTo>
                    <a:pt x="4247" y="360"/>
                  </a:lnTo>
                  <a:lnTo>
                    <a:pt x="4214" y="370"/>
                  </a:lnTo>
                  <a:lnTo>
                    <a:pt x="4112" y="406"/>
                  </a:lnTo>
                  <a:lnTo>
                    <a:pt x="4077" y="416"/>
                  </a:lnTo>
                  <a:lnTo>
                    <a:pt x="4005" y="440"/>
                  </a:lnTo>
                  <a:lnTo>
                    <a:pt x="3968" y="450"/>
                  </a:lnTo>
                  <a:lnTo>
                    <a:pt x="3931" y="462"/>
                  </a:lnTo>
                  <a:lnTo>
                    <a:pt x="3893" y="472"/>
                  </a:lnTo>
                  <a:lnTo>
                    <a:pt x="3854" y="484"/>
                  </a:lnTo>
                  <a:lnTo>
                    <a:pt x="3775" y="504"/>
                  </a:lnTo>
                  <a:lnTo>
                    <a:pt x="3567" y="554"/>
                  </a:lnTo>
                  <a:lnTo>
                    <a:pt x="3524" y="562"/>
                  </a:lnTo>
                  <a:lnTo>
                    <a:pt x="3480" y="572"/>
                  </a:lnTo>
                  <a:lnTo>
                    <a:pt x="3303" y="604"/>
                  </a:lnTo>
                  <a:lnTo>
                    <a:pt x="3122" y="628"/>
                  </a:lnTo>
                  <a:lnTo>
                    <a:pt x="2936" y="644"/>
                  </a:lnTo>
                  <a:lnTo>
                    <a:pt x="2889" y="646"/>
                  </a:lnTo>
                  <a:lnTo>
                    <a:pt x="2842" y="650"/>
                  </a:lnTo>
                  <a:lnTo>
                    <a:pt x="2794" y="652"/>
                  </a:lnTo>
                  <a:lnTo>
                    <a:pt x="2746" y="652"/>
                  </a:lnTo>
                  <a:lnTo>
                    <a:pt x="2698" y="654"/>
                  </a:lnTo>
                  <a:lnTo>
                    <a:pt x="4554" y="654"/>
                  </a:lnTo>
                  <a:lnTo>
                    <a:pt x="4616" y="620"/>
                  </a:lnTo>
                  <a:lnTo>
                    <a:pt x="4653" y="598"/>
                  </a:lnTo>
                  <a:lnTo>
                    <a:pt x="4690" y="578"/>
                  </a:lnTo>
                  <a:lnTo>
                    <a:pt x="4728" y="556"/>
                  </a:lnTo>
                  <a:lnTo>
                    <a:pt x="4766" y="532"/>
                  </a:lnTo>
                  <a:lnTo>
                    <a:pt x="4787" y="518"/>
                  </a:lnTo>
                  <a:lnTo>
                    <a:pt x="4808" y="506"/>
                  </a:lnTo>
                  <a:lnTo>
                    <a:pt x="4828" y="492"/>
                  </a:lnTo>
                  <a:lnTo>
                    <a:pt x="4848" y="480"/>
                  </a:lnTo>
                  <a:lnTo>
                    <a:pt x="4867" y="468"/>
                  </a:lnTo>
                  <a:lnTo>
                    <a:pt x="4885" y="454"/>
                  </a:lnTo>
                  <a:lnTo>
                    <a:pt x="4903" y="442"/>
                  </a:lnTo>
                  <a:lnTo>
                    <a:pt x="4920" y="432"/>
                  </a:lnTo>
                  <a:lnTo>
                    <a:pt x="4936" y="420"/>
                  </a:lnTo>
                  <a:lnTo>
                    <a:pt x="4952" y="408"/>
                  </a:lnTo>
                  <a:lnTo>
                    <a:pt x="4967" y="398"/>
                  </a:lnTo>
                  <a:lnTo>
                    <a:pt x="4982" y="386"/>
                  </a:lnTo>
                  <a:lnTo>
                    <a:pt x="5033" y="346"/>
                  </a:lnTo>
                  <a:lnTo>
                    <a:pt x="5045" y="336"/>
                  </a:lnTo>
                  <a:lnTo>
                    <a:pt x="5070" y="314"/>
                  </a:lnTo>
                  <a:lnTo>
                    <a:pt x="5086" y="300"/>
                  </a:lnTo>
                  <a:lnTo>
                    <a:pt x="5101" y="288"/>
                  </a:lnTo>
                  <a:lnTo>
                    <a:pt x="5116" y="274"/>
                  </a:lnTo>
                  <a:lnTo>
                    <a:pt x="5157" y="228"/>
                  </a:lnTo>
                  <a:lnTo>
                    <a:pt x="5187" y="176"/>
                  </a:lnTo>
                  <a:lnTo>
                    <a:pt x="5199" y="110"/>
                  </a:lnTo>
                  <a:lnTo>
                    <a:pt x="5196" y="80"/>
                  </a:lnTo>
                  <a:lnTo>
                    <a:pt x="5172" y="20"/>
                  </a:lnTo>
                  <a:lnTo>
                    <a:pt x="5142" y="2"/>
                  </a:lnTo>
                  <a:lnTo>
                    <a:pt x="5123" y="0"/>
                  </a:lnTo>
                </a:path>
              </a:pathLst>
            </a:custGeom>
            <a:grpFill/>
            <a:ln w="9525">
              <a:solidFill>
                <a:srgbClr val="252E44"/>
              </a:solidFill>
              <a:round/>
              <a:headEnd/>
              <a:tailEnd/>
            </a:ln>
          </p:spPr>
          <p:txBody>
            <a:bodyPr/>
            <a:lstStyle/>
            <a:p>
              <a:pPr>
                <a:defRPr/>
              </a:pPr>
              <a:endParaRPr lang="fr-FR">
                <a:ln>
                  <a:solidFill>
                    <a:srgbClr val="71B34D"/>
                  </a:solidFill>
                </a:ln>
                <a:solidFill>
                  <a:srgbClr val="BC356C"/>
                </a:solidFill>
              </a:endParaRPr>
            </a:p>
          </p:txBody>
        </p:sp>
      </p:grpSp>
      <p:sp>
        <p:nvSpPr>
          <p:cNvPr id="31779" name="ZoneTexte 1"/>
          <p:cNvSpPr txBox="1">
            <a:spLocks noChangeArrowheads="1"/>
          </p:cNvSpPr>
          <p:nvPr/>
        </p:nvSpPr>
        <p:spPr bwMode="auto">
          <a:xfrm>
            <a:off x="271463" y="1973263"/>
            <a:ext cx="15367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000" b="1">
                <a:solidFill>
                  <a:srgbClr val="195D8A"/>
                </a:solidFill>
                <a:latin typeface="Verdana" charset="0"/>
                <a:cs typeface="Arial" charset="0"/>
              </a:rPr>
              <a:t>Direction de </a:t>
            </a:r>
            <a:br>
              <a:rPr lang="fr-FR" sz="1000" b="1">
                <a:solidFill>
                  <a:srgbClr val="195D8A"/>
                </a:solidFill>
                <a:latin typeface="Verdana" charset="0"/>
                <a:cs typeface="Arial" charset="0"/>
              </a:rPr>
            </a:br>
            <a:r>
              <a:rPr lang="fr-FR" sz="1000" b="1">
                <a:solidFill>
                  <a:srgbClr val="195D8A"/>
                </a:solidFill>
                <a:latin typeface="Verdana" charset="0"/>
                <a:cs typeface="Arial" charset="0"/>
              </a:rPr>
              <a:t>la recherche et de </a:t>
            </a:r>
            <a:br>
              <a:rPr lang="fr-FR" sz="1000" b="1">
                <a:solidFill>
                  <a:srgbClr val="195D8A"/>
                </a:solidFill>
                <a:latin typeface="Verdana" charset="0"/>
                <a:cs typeface="Arial" charset="0"/>
              </a:rPr>
            </a:br>
            <a:r>
              <a:rPr lang="fr-FR" sz="1000" b="1">
                <a:solidFill>
                  <a:srgbClr val="195D8A"/>
                </a:solidFill>
                <a:latin typeface="Verdana" charset="0"/>
                <a:cs typeface="Arial" charset="0"/>
              </a:rPr>
              <a:t>la valorisation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0E7C135D-75F6-184F-AF88-C02EF28E5344}" type="slidenum">
              <a:rPr lang="fr-FR" smtClean="0"/>
              <a:pPr>
                <a:defRPr/>
              </a:pPr>
              <a:t>18</a:t>
            </a:fld>
            <a:endParaRPr lang="fr-FR" dirty="0"/>
          </a:p>
        </p:txBody>
      </p:sp>
      <p:sp>
        <p:nvSpPr>
          <p:cNvPr id="5" name="Titre 2"/>
          <p:cNvSpPr>
            <a:spLocks noGrp="1"/>
          </p:cNvSpPr>
          <p:nvPr/>
        </p:nvSpPr>
        <p:spPr bwMode="auto">
          <a:xfrm>
            <a:off x="623888" y="3137880"/>
            <a:ext cx="7772400" cy="1806575"/>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 uri="{FAA26D3D-D897-4be2-8F04-BA451C77F1D7}">
              <ma14:placeholderFlag xmlns:lc="http://schemas.openxmlformats.org/drawingml/2006/lockedCanvas"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ctr" defTabSz="457200" rtl="0" eaLnBrk="0" fontAlgn="base" hangingPunct="0">
              <a:spcBef>
                <a:spcPct val="0"/>
              </a:spcBef>
              <a:spcAft>
                <a:spcPct val="0"/>
              </a:spcAft>
              <a:defRPr sz="4000" b="1" kern="1200" cap="none">
                <a:solidFill>
                  <a:srgbClr val="313E56"/>
                </a:solidFill>
                <a:uFill>
                  <a:solidFill>
                    <a:schemeClr val="bg1"/>
                  </a:solidFill>
                </a:uFill>
                <a:latin typeface="Arial"/>
                <a:ea typeface="ＭＳ Ｐゴシック" charset="-128"/>
                <a:cs typeface="Arial"/>
              </a:defRPr>
            </a:lvl1pPr>
            <a:lvl2pPr algn="l" defTabSz="457200" rtl="0" eaLnBrk="0" fontAlgn="base" hangingPunct="0">
              <a:spcBef>
                <a:spcPct val="0"/>
              </a:spcBef>
              <a:spcAft>
                <a:spcPct val="0"/>
              </a:spcAft>
              <a:defRPr sz="2600" b="1">
                <a:solidFill>
                  <a:srgbClr val="313E56"/>
                </a:solidFill>
                <a:latin typeface="Arial" charset="0"/>
                <a:ea typeface="ＭＳ Ｐゴシック" charset="-128"/>
                <a:cs typeface="Verdana" pitchFamily="34" charset="0"/>
              </a:defRPr>
            </a:lvl2pPr>
            <a:lvl3pPr algn="l" defTabSz="457200" rtl="0" eaLnBrk="0" fontAlgn="base" hangingPunct="0">
              <a:spcBef>
                <a:spcPct val="0"/>
              </a:spcBef>
              <a:spcAft>
                <a:spcPct val="0"/>
              </a:spcAft>
              <a:defRPr sz="2600" b="1">
                <a:solidFill>
                  <a:srgbClr val="313E56"/>
                </a:solidFill>
                <a:latin typeface="Arial" charset="0"/>
                <a:ea typeface="ＭＳ Ｐゴシック" charset="-128"/>
                <a:cs typeface="Verdana" pitchFamily="34" charset="0"/>
              </a:defRPr>
            </a:lvl3pPr>
            <a:lvl4pPr algn="l" defTabSz="457200" rtl="0" eaLnBrk="0" fontAlgn="base" hangingPunct="0">
              <a:spcBef>
                <a:spcPct val="0"/>
              </a:spcBef>
              <a:spcAft>
                <a:spcPct val="0"/>
              </a:spcAft>
              <a:defRPr sz="2600" b="1">
                <a:solidFill>
                  <a:srgbClr val="313E56"/>
                </a:solidFill>
                <a:latin typeface="Arial" charset="0"/>
                <a:ea typeface="ＭＳ Ｐゴシック" charset="-128"/>
                <a:cs typeface="Verdana" pitchFamily="34" charset="0"/>
              </a:defRPr>
            </a:lvl4pPr>
            <a:lvl5pPr algn="l" defTabSz="457200" rtl="0" eaLnBrk="0" fontAlgn="base" hangingPunct="0">
              <a:spcBef>
                <a:spcPct val="0"/>
              </a:spcBef>
              <a:spcAft>
                <a:spcPct val="0"/>
              </a:spcAft>
              <a:defRPr sz="2600" b="1">
                <a:solidFill>
                  <a:srgbClr val="313E56"/>
                </a:solidFill>
                <a:latin typeface="Arial" charset="0"/>
                <a:ea typeface="ＭＳ Ｐゴシック" charset="-128"/>
                <a:cs typeface="Verdana" pitchFamily="34" charset="0"/>
              </a:defRPr>
            </a:lvl5pPr>
            <a:lvl6pPr marL="457200" algn="l" defTabSz="457200" rtl="0" fontAlgn="base">
              <a:spcBef>
                <a:spcPct val="0"/>
              </a:spcBef>
              <a:spcAft>
                <a:spcPct val="0"/>
              </a:spcAft>
              <a:defRPr sz="2600" b="1">
                <a:solidFill>
                  <a:srgbClr val="2663B4"/>
                </a:solidFill>
                <a:latin typeface="Verdana" charset="0"/>
                <a:ea typeface="ＭＳ Ｐゴシック" charset="-128"/>
              </a:defRPr>
            </a:lvl6pPr>
            <a:lvl7pPr marL="914400" algn="l" defTabSz="457200" rtl="0" fontAlgn="base">
              <a:spcBef>
                <a:spcPct val="0"/>
              </a:spcBef>
              <a:spcAft>
                <a:spcPct val="0"/>
              </a:spcAft>
              <a:defRPr sz="2600" b="1">
                <a:solidFill>
                  <a:srgbClr val="2663B4"/>
                </a:solidFill>
                <a:latin typeface="Verdana" charset="0"/>
                <a:ea typeface="ＭＳ Ｐゴシック" charset="-128"/>
              </a:defRPr>
            </a:lvl7pPr>
            <a:lvl8pPr marL="1371600" algn="l" defTabSz="457200" rtl="0" fontAlgn="base">
              <a:spcBef>
                <a:spcPct val="0"/>
              </a:spcBef>
              <a:spcAft>
                <a:spcPct val="0"/>
              </a:spcAft>
              <a:defRPr sz="2600" b="1">
                <a:solidFill>
                  <a:srgbClr val="2663B4"/>
                </a:solidFill>
                <a:latin typeface="Verdana" charset="0"/>
                <a:ea typeface="ＭＳ Ｐゴシック" charset="-128"/>
              </a:defRPr>
            </a:lvl8pPr>
            <a:lvl9pPr marL="1828800" algn="l" defTabSz="457200" rtl="0" fontAlgn="base">
              <a:spcBef>
                <a:spcPct val="0"/>
              </a:spcBef>
              <a:spcAft>
                <a:spcPct val="0"/>
              </a:spcAft>
              <a:defRPr sz="2600" b="1">
                <a:solidFill>
                  <a:srgbClr val="2663B4"/>
                </a:solidFill>
                <a:latin typeface="Verdana" charset="0"/>
                <a:ea typeface="ＭＳ Ｐゴシック" charset="-128"/>
              </a:defRPr>
            </a:lvl9pPr>
          </a:lstStyle>
          <a:p>
            <a:pPr>
              <a:defRPr/>
            </a:pPr>
            <a:r>
              <a:rPr lang="fr-FR" dirty="0"/>
              <a:t>La CISAM, Cité de l’Innovation et des Savoirs Aix-Marseille</a:t>
            </a:r>
          </a:p>
        </p:txBody>
      </p:sp>
      <p:sp>
        <p:nvSpPr>
          <p:cNvPr id="6" name="Espace réservé du pied de page 3"/>
          <p:cNvSpPr>
            <a:spLocks noGrp="1"/>
          </p:cNvSpPr>
          <p:nvPr/>
        </p:nvSpPr>
        <p:spPr>
          <a:xfrm>
            <a:off x="1639888" y="162905"/>
            <a:ext cx="5667375" cy="401637"/>
          </a:xfrm>
          <a:prstGeom prst="rect">
            <a:avLst/>
          </a:prstGeom>
        </p:spPr>
        <p:txBody>
          <a:bodyPr vert="horz" wrap="square" lIns="91440" tIns="45720" rIns="91440" bIns="45720" numCol="1" anchor="ctr" anchorCtr="0" compatLnSpc="1">
            <a:prstTxWarp prst="textNoShape">
              <a:avLst/>
            </a:prstTxWarp>
          </a:bodyPr>
          <a:lstStyle>
            <a:defPPr>
              <a:defRPr lang="fr-FR"/>
            </a:defPPr>
            <a:lvl1pPr algn="ctr" defTabSz="457200" rtl="0" eaLnBrk="1" fontAlgn="base" hangingPunct="1">
              <a:spcBef>
                <a:spcPct val="0"/>
              </a:spcBef>
              <a:spcAft>
                <a:spcPct val="0"/>
              </a:spcAft>
              <a:defRPr sz="1000" b="0" kern="1200">
                <a:solidFill>
                  <a:schemeClr val="bg1">
                    <a:lumMod val="50000"/>
                  </a:schemeClr>
                </a:solidFill>
                <a:latin typeface="Verdana"/>
                <a:ea typeface="ＭＳ Ｐゴシック" charset="0"/>
                <a:cs typeface="Verdana"/>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fr-FR" dirty="0"/>
              <a:t>Une force pour le territoire</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191" y="4697771"/>
            <a:ext cx="3048070" cy="672099"/>
          </a:xfrm>
          <a:prstGeom prst="rect">
            <a:avLst/>
          </a:prstGeom>
        </p:spPr>
      </p:pic>
      <p:grpSp>
        <p:nvGrpSpPr>
          <p:cNvPr id="9" name="Groupe 8"/>
          <p:cNvGrpSpPr/>
          <p:nvPr/>
        </p:nvGrpSpPr>
        <p:grpSpPr>
          <a:xfrm>
            <a:off x="1985352" y="5593550"/>
            <a:ext cx="5145859" cy="1101545"/>
            <a:chOff x="3132973" y="5022556"/>
            <a:chExt cx="5145859" cy="1101545"/>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594" y="5722275"/>
              <a:ext cx="880887" cy="401826"/>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2437" y="5131762"/>
              <a:ext cx="1126395" cy="381378"/>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752" y="5717279"/>
              <a:ext cx="847933" cy="39240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405" y="5022556"/>
              <a:ext cx="917739" cy="560556"/>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6752" y="5085485"/>
              <a:ext cx="890785" cy="569426"/>
            </a:xfrm>
            <a:prstGeom prst="rect">
              <a:avLst/>
            </a:prstGeom>
          </p:spPr>
        </p:pic>
        <p:pic>
          <p:nvPicPr>
            <p:cNvPr id="15" name="Imag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7143" y="5799750"/>
              <a:ext cx="956982" cy="227014"/>
            </a:xfrm>
            <a:prstGeom prst="rect">
              <a:avLst/>
            </a:prstGeom>
          </p:spPr>
        </p:pic>
        <p:pic>
          <p:nvPicPr>
            <p:cNvPr id="16" name="Imag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2973" y="5094354"/>
              <a:ext cx="1398365" cy="456195"/>
            </a:xfrm>
            <a:prstGeom prst="rect">
              <a:avLst/>
            </a:prstGeom>
          </p:spPr>
        </p:pic>
      </p:grpSp>
    </p:spTree>
    <p:extLst>
      <p:ext uri="{BB962C8B-B14F-4D97-AF65-F5344CB8AC3E}">
        <p14:creationId xmlns:p14="http://schemas.microsoft.com/office/powerpoint/2010/main" val="22231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a:cxnSpLocks/>
          </p:cNvCxnSpPr>
          <p:nvPr/>
        </p:nvCxnSpPr>
        <p:spPr>
          <a:xfrm flipH="1">
            <a:off x="-134172" y="2392794"/>
            <a:ext cx="1023200" cy="642326"/>
          </a:xfrm>
          <a:prstGeom prst="line">
            <a:avLst/>
          </a:prstGeom>
          <a:ln w="19050" cmpd="sng">
            <a:solidFill>
              <a:srgbClr val="E5AE49"/>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37900" name="Espace réservé du numéro de diapositive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D98FE4-29CF-8746-8F15-9AE94B3A5526}" type="slidenum">
              <a:rPr lang="fr-FR" sz="800">
                <a:solidFill>
                  <a:schemeClr val="bg1"/>
                </a:solidFill>
                <a:cs typeface="Arial" charset="0"/>
              </a:rPr>
              <a:pPr/>
              <a:t>19</a:t>
            </a:fld>
            <a:endParaRPr lang="fr-FR" sz="800">
              <a:solidFill>
                <a:schemeClr val="bg1"/>
              </a:solidFill>
              <a:cs typeface="Arial" charset="0"/>
            </a:endParaRPr>
          </a:p>
        </p:txBody>
      </p:sp>
      <p:sp>
        <p:nvSpPr>
          <p:cNvPr id="2" name="Espace réservé du contenu 1"/>
          <p:cNvSpPr>
            <a:spLocks noGrp="1"/>
          </p:cNvSpPr>
          <p:nvPr>
            <p:ph sz="half" idx="1"/>
          </p:nvPr>
        </p:nvSpPr>
        <p:spPr>
          <a:xfrm>
            <a:off x="889028" y="1484720"/>
            <a:ext cx="7365944" cy="1284037"/>
          </a:xfrm>
        </p:spPr>
        <p:txBody>
          <a:bodyPr/>
          <a:lstStyle/>
          <a:p>
            <a:pPr marL="0" indent="0">
              <a:buNone/>
              <a:tabLst>
                <a:tab pos="247015" algn="l"/>
              </a:tabLst>
            </a:pPr>
            <a:r>
              <a:rPr lang="fr-FR" sz="1600" b="0" dirty="0">
                <a:solidFill>
                  <a:schemeClr val="bg2">
                    <a:lumMod val="25000"/>
                  </a:schemeClr>
                </a:solidFill>
                <a:latin typeface="Arial" panose="020B0604020202020204" pitchFamily="34" charset="0"/>
                <a:cs typeface="Arial" panose="020B0604020202020204" pitchFamily="34" charset="0"/>
              </a:rPr>
              <a:t>Des acteurs </a:t>
            </a:r>
            <a:r>
              <a:rPr lang="fr-FR" sz="1600" dirty="0">
                <a:solidFill>
                  <a:schemeClr val="bg2">
                    <a:lumMod val="25000"/>
                  </a:schemeClr>
                </a:solidFill>
                <a:latin typeface="Arial" panose="020B0604020202020204" pitchFamily="34" charset="0"/>
                <a:cs typeface="Arial" panose="020B0604020202020204" pitchFamily="34" charset="0"/>
              </a:rPr>
              <a:t>publics</a:t>
            </a:r>
            <a:r>
              <a:rPr lang="fr-FR" sz="1600" b="0" dirty="0">
                <a:solidFill>
                  <a:schemeClr val="bg2">
                    <a:lumMod val="25000"/>
                  </a:schemeClr>
                </a:solidFill>
                <a:latin typeface="Arial" panose="020B0604020202020204" pitchFamily="34" charset="0"/>
                <a:cs typeface="Arial" panose="020B0604020202020204" pitchFamily="34" charset="0"/>
              </a:rPr>
              <a:t> et </a:t>
            </a:r>
            <a:r>
              <a:rPr lang="fr-FR" sz="1600" dirty="0">
                <a:solidFill>
                  <a:schemeClr val="bg2">
                    <a:lumMod val="25000"/>
                  </a:schemeClr>
                </a:solidFill>
                <a:latin typeface="Arial" panose="020B0604020202020204" pitchFamily="34" charset="0"/>
                <a:cs typeface="Arial" panose="020B0604020202020204" pitchFamily="34" charset="0"/>
              </a:rPr>
              <a:t>privés</a:t>
            </a:r>
            <a:r>
              <a:rPr lang="fr-FR" sz="1600" b="0" dirty="0">
                <a:solidFill>
                  <a:schemeClr val="bg2">
                    <a:lumMod val="25000"/>
                  </a:schemeClr>
                </a:solidFill>
                <a:latin typeface="Arial" panose="020B0604020202020204" pitchFamily="34" charset="0"/>
                <a:cs typeface="Arial" panose="020B0604020202020204" pitchFamily="34" charset="0"/>
              </a:rPr>
              <a:t> se réunissent pour </a:t>
            </a:r>
            <a:r>
              <a:rPr lang="fr-FR" sz="1600" dirty="0">
                <a:solidFill>
                  <a:schemeClr val="accent2"/>
                </a:solidFill>
                <a:latin typeface="Arial" panose="020B0604020202020204" pitchFamily="34" charset="0"/>
                <a:cs typeface="Arial" panose="020B0604020202020204" pitchFamily="34" charset="0"/>
              </a:rPr>
              <a:t>faciliter l’innovation </a:t>
            </a:r>
            <a:r>
              <a:rPr lang="fr-FR" sz="1600" b="0" dirty="0">
                <a:solidFill>
                  <a:schemeClr val="bg2">
                    <a:lumMod val="25000"/>
                  </a:schemeClr>
                </a:solidFill>
                <a:latin typeface="Arial" panose="020B0604020202020204" pitchFamily="34" charset="0"/>
                <a:cs typeface="Arial" panose="020B0604020202020204" pitchFamily="34" charset="0"/>
              </a:rPr>
              <a:t>au sein d’un </a:t>
            </a:r>
            <a:r>
              <a:rPr lang="fr-FR" sz="1600" dirty="0">
                <a:solidFill>
                  <a:schemeClr val="bg2">
                    <a:lumMod val="25000"/>
                  </a:schemeClr>
                </a:solidFill>
                <a:latin typeface="Arial" panose="020B0604020202020204" pitchFamily="34" charset="0"/>
                <a:cs typeface="Arial" panose="020B0604020202020204" pitchFamily="34" charset="0"/>
              </a:rPr>
              <a:t>lieu unique de créativité entrepreneuriale.</a:t>
            </a:r>
          </a:p>
          <a:p>
            <a:pPr marL="0" indent="0">
              <a:buNone/>
              <a:tabLst>
                <a:tab pos="247015" algn="l"/>
              </a:tabLst>
            </a:pPr>
            <a:endParaRPr lang="fr-FR" sz="1200" dirty="0">
              <a:solidFill>
                <a:schemeClr val="bg2">
                  <a:lumMod val="25000"/>
                </a:schemeClr>
              </a:solidFill>
              <a:latin typeface="Arial" panose="020B0604020202020204" pitchFamily="34" charset="0"/>
              <a:cs typeface="Arial" panose="020B0604020202020204" pitchFamily="34" charset="0"/>
            </a:endParaRPr>
          </a:p>
          <a:p>
            <a:pPr>
              <a:tabLst>
                <a:tab pos="247015" algn="l"/>
              </a:tabLst>
            </a:pPr>
            <a:r>
              <a:rPr lang="fr-FR" sz="1600" dirty="0">
                <a:solidFill>
                  <a:srgbClr val="DB8C31"/>
                </a:solidFill>
              </a:rPr>
              <a:t>Un regroupement inédit d’acteurs de l’innovation </a:t>
            </a:r>
            <a:r>
              <a:rPr lang="fr-FR" sz="1600" b="0" dirty="0">
                <a:solidFill>
                  <a:schemeClr val="tx1">
                    <a:lumMod val="75000"/>
                    <a:lumOff val="25000"/>
                  </a:schemeClr>
                </a:solidFill>
              </a:rPr>
              <a:t>:</a:t>
            </a:r>
          </a:p>
          <a:p>
            <a:pPr marL="0" indent="0">
              <a:buNone/>
              <a:tabLst>
                <a:tab pos="247015" algn="l"/>
              </a:tabLst>
            </a:pPr>
            <a:endParaRPr lang="fr-FR" sz="1600" dirty="0">
              <a:solidFill>
                <a:schemeClr val="bg2">
                  <a:lumMod val="25000"/>
                </a:schemeClr>
              </a:solidFill>
              <a:latin typeface="Arial" panose="020B0604020202020204" pitchFamily="34" charset="0"/>
              <a:cs typeface="Arial" panose="020B0604020202020204" pitchFamily="34" charset="0"/>
            </a:endParaRPr>
          </a:p>
          <a:p>
            <a:pPr marL="0" indent="0">
              <a:buNone/>
              <a:tabLst>
                <a:tab pos="247015" algn="l"/>
              </a:tabLst>
            </a:pPr>
            <a:endParaRPr lang="fr-FR" sz="1600" b="0" dirty="0">
              <a:solidFill>
                <a:srgbClr val="002060"/>
              </a:solidFill>
            </a:endParaRPr>
          </a:p>
          <a:p>
            <a:pPr marL="0" indent="0">
              <a:lnSpc>
                <a:spcPct val="100000"/>
              </a:lnSpc>
              <a:buNone/>
              <a:tabLst>
                <a:tab pos="247015" algn="l"/>
              </a:tabLst>
            </a:pPr>
            <a:endParaRPr lang="fr-FR" sz="1600" b="0" dirty="0">
              <a:solidFill>
                <a:srgbClr val="002060"/>
              </a:solidFill>
            </a:endParaRPr>
          </a:p>
          <a:p>
            <a:pPr marL="0" indent="0">
              <a:buNone/>
              <a:defRPr/>
            </a:pPr>
            <a:endParaRPr lang="fr-FR" sz="1600" b="0" dirty="0"/>
          </a:p>
          <a:p>
            <a:pPr marL="0" indent="0">
              <a:buNone/>
              <a:defRPr/>
            </a:pPr>
            <a:endParaRPr lang="fr-FR" sz="1600" b="0" dirty="0"/>
          </a:p>
          <a:p>
            <a:pPr marL="0" indent="0">
              <a:buNone/>
              <a:defRPr/>
            </a:pPr>
            <a:endParaRPr lang="fr-FR" sz="1600" b="0" dirty="0"/>
          </a:p>
          <a:p>
            <a:pPr marL="0" indent="0">
              <a:buFont typeface="Arial" charset="0"/>
              <a:buNone/>
              <a:defRPr/>
            </a:pPr>
            <a:endParaRPr lang="fr-FR" sz="1600" b="0" dirty="0"/>
          </a:p>
        </p:txBody>
      </p:sp>
      <p:pic>
        <p:nvPicPr>
          <p:cNvPr id="26" name="Image 25">
            <a:extLst>
              <a:ext uri="{FF2B5EF4-FFF2-40B4-BE49-F238E27FC236}">
                <a16:creationId xmlns:a16="http://schemas.microsoft.com/office/drawing/2014/main" id="{559216DD-2731-4687-B178-5FE06109F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103" y="3693327"/>
            <a:ext cx="941597" cy="551377"/>
          </a:xfrm>
          <a:prstGeom prst="rect">
            <a:avLst/>
          </a:prstGeom>
        </p:spPr>
      </p:pic>
      <p:pic>
        <p:nvPicPr>
          <p:cNvPr id="27" name="Image 26">
            <a:extLst>
              <a:ext uri="{FF2B5EF4-FFF2-40B4-BE49-F238E27FC236}">
                <a16:creationId xmlns:a16="http://schemas.microsoft.com/office/drawing/2014/main" id="{B6A1DBC3-DAA0-466A-9C3C-E4729DDBC4A7}"/>
              </a:ext>
            </a:extLst>
          </p:cNvPr>
          <p:cNvPicPr>
            <a:picLocks noChangeAspect="1"/>
          </p:cNvPicPr>
          <p:nvPr/>
        </p:nvPicPr>
        <p:blipFill>
          <a:blip r:embed="rId4"/>
          <a:stretch>
            <a:fillRect/>
          </a:stretch>
        </p:blipFill>
        <p:spPr>
          <a:xfrm>
            <a:off x="907102" y="4851513"/>
            <a:ext cx="941597" cy="433359"/>
          </a:xfrm>
          <a:prstGeom prst="rect">
            <a:avLst/>
          </a:prstGeom>
        </p:spPr>
      </p:pic>
      <p:pic>
        <p:nvPicPr>
          <p:cNvPr id="29" name="Image 28">
            <a:extLst>
              <a:ext uri="{FF2B5EF4-FFF2-40B4-BE49-F238E27FC236}">
                <a16:creationId xmlns:a16="http://schemas.microsoft.com/office/drawing/2014/main" id="{69BC8482-8FC0-4B1F-9FA6-E13192F19C87}"/>
              </a:ext>
            </a:extLst>
          </p:cNvPr>
          <p:cNvPicPr>
            <a:picLocks noChangeAspect="1"/>
          </p:cNvPicPr>
          <p:nvPr/>
        </p:nvPicPr>
        <p:blipFill>
          <a:blip r:embed="rId5"/>
          <a:stretch>
            <a:fillRect/>
          </a:stretch>
        </p:blipFill>
        <p:spPr>
          <a:xfrm>
            <a:off x="617543" y="2775710"/>
            <a:ext cx="1377838" cy="472271"/>
          </a:xfrm>
          <a:prstGeom prst="rect">
            <a:avLst/>
          </a:prstGeom>
        </p:spPr>
      </p:pic>
      <p:sp>
        <p:nvSpPr>
          <p:cNvPr id="31" name="Espace réservé du contenu 1">
            <a:extLst>
              <a:ext uri="{FF2B5EF4-FFF2-40B4-BE49-F238E27FC236}">
                <a16:creationId xmlns:a16="http://schemas.microsoft.com/office/drawing/2014/main" id="{7A27AFEB-3F04-4D11-93FB-47ED010D2819}"/>
              </a:ext>
            </a:extLst>
          </p:cNvPr>
          <p:cNvSpPr txBox="1">
            <a:spLocks/>
          </p:cNvSpPr>
          <p:nvPr/>
        </p:nvSpPr>
        <p:spPr bwMode="auto">
          <a:xfrm>
            <a:off x="2284803" y="2735529"/>
            <a:ext cx="6601100" cy="725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1400" b="1" kern="1200">
                <a:solidFill>
                  <a:schemeClr val="tx1"/>
                </a:solidFill>
                <a:latin typeface="Arial"/>
                <a:ea typeface="ＭＳ Ｐゴシック" charset="-128"/>
                <a:cs typeface="Arial"/>
              </a:defRPr>
            </a:lvl1pPr>
            <a:lvl2pPr marL="914400" indent="-457200" algn="l" defTabSz="457200" rtl="0" eaLnBrk="0" fontAlgn="base" hangingPunct="0">
              <a:spcBef>
                <a:spcPct val="20000"/>
              </a:spcBef>
              <a:spcAft>
                <a:spcPct val="0"/>
              </a:spcAft>
              <a:buClr>
                <a:srgbClr val="AFB1A5"/>
              </a:buClr>
              <a:buSzPct val="80000"/>
              <a:buAutoNum type="circleNumDbPlain"/>
              <a:defRPr sz="1400" kern="1200">
                <a:solidFill>
                  <a:schemeClr val="tx1"/>
                </a:solidFill>
                <a:latin typeface="Arial"/>
                <a:ea typeface="ＭＳ Ｐゴシック" charset="-128"/>
                <a:cs typeface="Arial"/>
              </a:defRPr>
            </a:lvl2pPr>
            <a:lvl3pPr marL="1200150" indent="-285750" algn="l" defTabSz="457200" rtl="0" eaLnBrk="0" fontAlgn="base" hangingPunct="0">
              <a:spcBef>
                <a:spcPct val="20000"/>
              </a:spcBef>
              <a:spcAft>
                <a:spcPct val="0"/>
              </a:spcAft>
              <a:buClr>
                <a:srgbClr val="AFB1A5"/>
              </a:buClr>
              <a:buFont typeface="Wingdings" charset="0"/>
              <a:buChar char=""/>
              <a:defRPr sz="1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AFB1A5"/>
              </a:buClr>
              <a:buSzPct val="130000"/>
              <a:buFont typeface="Arial" charset="0"/>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AFB1A5"/>
              </a:buClr>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tabLst>
                <a:tab pos="247015" algn="l"/>
              </a:tabLst>
            </a:pPr>
            <a:r>
              <a:rPr lang="fr-FR" b="0" dirty="0"/>
              <a:t>Plus grande université francophone, </a:t>
            </a:r>
            <a:r>
              <a:rPr lang="fr-FR" dirty="0"/>
              <a:t>Aix-Marseille Université </a:t>
            </a:r>
            <a:r>
              <a:rPr lang="fr-FR" b="0" dirty="0"/>
              <a:t>dispose de multiples atouts et de sa reconnaissance internationale pour relever le défi de l’innovation via ses structures de recherches et plateformes technologiques.</a:t>
            </a:r>
          </a:p>
        </p:txBody>
      </p:sp>
      <p:sp>
        <p:nvSpPr>
          <p:cNvPr id="32" name="Espace réservé du contenu 1">
            <a:extLst>
              <a:ext uri="{FF2B5EF4-FFF2-40B4-BE49-F238E27FC236}">
                <a16:creationId xmlns:a16="http://schemas.microsoft.com/office/drawing/2014/main" id="{6712B462-6742-4250-A629-1AE8C262F5D2}"/>
              </a:ext>
            </a:extLst>
          </p:cNvPr>
          <p:cNvSpPr txBox="1">
            <a:spLocks/>
          </p:cNvSpPr>
          <p:nvPr/>
        </p:nvSpPr>
        <p:spPr bwMode="auto">
          <a:xfrm>
            <a:off x="2284803" y="3724619"/>
            <a:ext cx="6652719" cy="800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1400" b="1" kern="1200">
                <a:solidFill>
                  <a:schemeClr val="tx1"/>
                </a:solidFill>
                <a:latin typeface="Arial"/>
                <a:ea typeface="ＭＳ Ｐゴシック" charset="-128"/>
                <a:cs typeface="Arial"/>
              </a:defRPr>
            </a:lvl1pPr>
            <a:lvl2pPr marL="914400" indent="-457200" algn="l" defTabSz="457200" rtl="0" eaLnBrk="0" fontAlgn="base" hangingPunct="0">
              <a:spcBef>
                <a:spcPct val="20000"/>
              </a:spcBef>
              <a:spcAft>
                <a:spcPct val="0"/>
              </a:spcAft>
              <a:buClr>
                <a:srgbClr val="AFB1A5"/>
              </a:buClr>
              <a:buSzPct val="80000"/>
              <a:buAutoNum type="circleNumDbPlain"/>
              <a:defRPr sz="1400" kern="1200">
                <a:solidFill>
                  <a:schemeClr val="tx1"/>
                </a:solidFill>
                <a:latin typeface="Arial"/>
                <a:ea typeface="ＭＳ Ｐゴシック" charset="-128"/>
                <a:cs typeface="Arial"/>
              </a:defRPr>
            </a:lvl2pPr>
            <a:lvl3pPr marL="1200150" indent="-285750" algn="l" defTabSz="457200" rtl="0" eaLnBrk="0" fontAlgn="base" hangingPunct="0">
              <a:spcBef>
                <a:spcPct val="20000"/>
              </a:spcBef>
              <a:spcAft>
                <a:spcPct val="0"/>
              </a:spcAft>
              <a:buClr>
                <a:srgbClr val="AFB1A5"/>
              </a:buClr>
              <a:buFont typeface="Wingdings" charset="0"/>
              <a:buChar char=""/>
              <a:defRPr sz="1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AFB1A5"/>
              </a:buClr>
              <a:buSzPct val="130000"/>
              <a:buFont typeface="Arial" charset="0"/>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AFB1A5"/>
              </a:buClr>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tabLst>
                <a:tab pos="247015" algn="l"/>
              </a:tabLst>
            </a:pPr>
            <a:r>
              <a:rPr lang="fr-FR" b="0" dirty="0"/>
              <a:t>Porté la </a:t>
            </a:r>
            <a:r>
              <a:rPr lang="fr-FR" dirty="0"/>
              <a:t>Métropole Aix-Marseille Provence</a:t>
            </a:r>
            <a:r>
              <a:rPr lang="fr-FR" b="0" dirty="0"/>
              <a:t>, l’</a:t>
            </a:r>
            <a:r>
              <a:rPr lang="fr-FR" dirty="0"/>
              <a:t>Accélérateur M </a:t>
            </a:r>
            <a:r>
              <a:rPr lang="fr-FR" b="0" dirty="0"/>
              <a:t>accompagne les startups du territoire dans les domaines de la mer et de l’économie bleue, des industries culturelles créatives et de la qualité de vie urbaine en Méditerranée.</a:t>
            </a:r>
            <a:endParaRPr lang="fr-FR" dirty="0">
              <a:solidFill>
                <a:schemeClr val="bg2">
                  <a:lumMod val="25000"/>
                </a:schemeClr>
              </a:solidFill>
              <a:latin typeface="Arial" panose="020B0604020202020204" pitchFamily="34" charset="0"/>
              <a:cs typeface="Arial" panose="020B0604020202020204" pitchFamily="34" charset="0"/>
            </a:endParaRPr>
          </a:p>
        </p:txBody>
      </p:sp>
      <p:sp>
        <p:nvSpPr>
          <p:cNvPr id="33" name="Espace réservé du contenu 1">
            <a:extLst>
              <a:ext uri="{FF2B5EF4-FFF2-40B4-BE49-F238E27FC236}">
                <a16:creationId xmlns:a16="http://schemas.microsoft.com/office/drawing/2014/main" id="{C6E9663A-098A-48CD-A55D-F26F43939CA9}"/>
              </a:ext>
            </a:extLst>
          </p:cNvPr>
          <p:cNvSpPr txBox="1">
            <a:spLocks/>
          </p:cNvSpPr>
          <p:nvPr/>
        </p:nvSpPr>
        <p:spPr bwMode="auto">
          <a:xfrm>
            <a:off x="2284803" y="4786089"/>
            <a:ext cx="6601100" cy="800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1400" b="1" kern="1200">
                <a:solidFill>
                  <a:schemeClr val="tx1"/>
                </a:solidFill>
                <a:latin typeface="Arial"/>
                <a:ea typeface="ＭＳ Ｐゴシック" charset="-128"/>
                <a:cs typeface="Arial"/>
              </a:defRPr>
            </a:lvl1pPr>
            <a:lvl2pPr marL="914400" indent="-457200" algn="l" defTabSz="457200" rtl="0" eaLnBrk="0" fontAlgn="base" hangingPunct="0">
              <a:spcBef>
                <a:spcPct val="20000"/>
              </a:spcBef>
              <a:spcAft>
                <a:spcPct val="0"/>
              </a:spcAft>
              <a:buClr>
                <a:srgbClr val="AFB1A5"/>
              </a:buClr>
              <a:buSzPct val="80000"/>
              <a:buAutoNum type="circleNumDbPlain"/>
              <a:defRPr sz="1400" kern="1200">
                <a:solidFill>
                  <a:schemeClr val="tx1"/>
                </a:solidFill>
                <a:latin typeface="Arial"/>
                <a:ea typeface="ＭＳ Ｐゴシック" charset="-128"/>
                <a:cs typeface="Arial"/>
              </a:defRPr>
            </a:lvl2pPr>
            <a:lvl3pPr marL="1200150" indent="-285750" algn="l" defTabSz="457200" rtl="0" eaLnBrk="0" fontAlgn="base" hangingPunct="0">
              <a:spcBef>
                <a:spcPct val="20000"/>
              </a:spcBef>
              <a:spcAft>
                <a:spcPct val="0"/>
              </a:spcAft>
              <a:buClr>
                <a:srgbClr val="AFB1A5"/>
              </a:buClr>
              <a:buFont typeface="Wingdings" charset="0"/>
              <a:buChar char=""/>
              <a:defRPr sz="1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AFB1A5"/>
              </a:buClr>
              <a:buSzPct val="130000"/>
              <a:buFont typeface="Arial" charset="0"/>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AFB1A5"/>
              </a:buClr>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tabLst>
                <a:tab pos="247015" algn="l"/>
              </a:tabLst>
            </a:pPr>
            <a:r>
              <a:rPr lang="fr-FR" dirty="0"/>
              <a:t>ZEBOX</a:t>
            </a:r>
            <a:r>
              <a:rPr lang="fr-FR" b="0" dirty="0"/>
              <a:t>, incubateur et accélérateur international porté par le Groupe </a:t>
            </a:r>
            <a:r>
              <a:rPr lang="fr-FR" dirty="0"/>
              <a:t>CMA CGM </a:t>
            </a:r>
            <a:r>
              <a:rPr lang="fr-FR" b="0" dirty="0"/>
              <a:t>avec deux domaines sectoriels : le transport, la logistique, les mobilités, et l’industrie X.0 au cœur des projets technologiques de pointe (ex : IA, IoT…)</a:t>
            </a:r>
          </a:p>
          <a:p>
            <a:pPr marL="0" indent="0" algn="ctr">
              <a:buFont typeface="Arial" charset="0"/>
              <a:buNone/>
              <a:tabLst>
                <a:tab pos="247015" algn="l"/>
              </a:tabLst>
            </a:pPr>
            <a:endParaRPr lang="fr-FR" sz="1800" dirty="0">
              <a:solidFill>
                <a:schemeClr val="bg2">
                  <a:lumMod val="25000"/>
                </a:schemeClr>
              </a:solidFill>
              <a:latin typeface="Arial" panose="020B0604020202020204" pitchFamily="34" charset="0"/>
              <a:cs typeface="Arial" panose="020B0604020202020204" pitchFamily="34" charset="0"/>
            </a:endParaRPr>
          </a:p>
        </p:txBody>
      </p:sp>
      <p:sp>
        <p:nvSpPr>
          <p:cNvPr id="34" name="Espace réservé du contenu 1">
            <a:extLst>
              <a:ext uri="{FF2B5EF4-FFF2-40B4-BE49-F238E27FC236}">
                <a16:creationId xmlns:a16="http://schemas.microsoft.com/office/drawing/2014/main" id="{906668BB-D8D4-41A9-B491-D8FA1FC7B1F5}"/>
              </a:ext>
            </a:extLst>
          </p:cNvPr>
          <p:cNvSpPr txBox="1">
            <a:spLocks/>
          </p:cNvSpPr>
          <p:nvPr/>
        </p:nvSpPr>
        <p:spPr bwMode="auto">
          <a:xfrm>
            <a:off x="2284805" y="5856922"/>
            <a:ext cx="6601098" cy="800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1400" b="1" kern="1200">
                <a:solidFill>
                  <a:schemeClr val="tx1"/>
                </a:solidFill>
                <a:latin typeface="Arial"/>
                <a:ea typeface="ＭＳ Ｐゴシック" charset="-128"/>
                <a:cs typeface="Arial"/>
              </a:defRPr>
            </a:lvl1pPr>
            <a:lvl2pPr marL="914400" indent="-457200" algn="l" defTabSz="457200" rtl="0" eaLnBrk="0" fontAlgn="base" hangingPunct="0">
              <a:spcBef>
                <a:spcPct val="20000"/>
              </a:spcBef>
              <a:spcAft>
                <a:spcPct val="0"/>
              </a:spcAft>
              <a:buClr>
                <a:srgbClr val="AFB1A5"/>
              </a:buClr>
              <a:buSzPct val="80000"/>
              <a:buAutoNum type="circleNumDbPlain"/>
              <a:defRPr sz="1400" kern="1200">
                <a:solidFill>
                  <a:schemeClr val="tx1"/>
                </a:solidFill>
                <a:latin typeface="Arial"/>
                <a:ea typeface="ＭＳ Ｐゴシック" charset="-128"/>
                <a:cs typeface="Arial"/>
              </a:defRPr>
            </a:lvl2pPr>
            <a:lvl3pPr marL="1200150" indent="-285750" algn="l" defTabSz="457200" rtl="0" eaLnBrk="0" fontAlgn="base" hangingPunct="0">
              <a:spcBef>
                <a:spcPct val="20000"/>
              </a:spcBef>
              <a:spcAft>
                <a:spcPct val="0"/>
              </a:spcAft>
              <a:buClr>
                <a:srgbClr val="AFB1A5"/>
              </a:buClr>
              <a:buFont typeface="Wingdings" charset="0"/>
              <a:buChar char=""/>
              <a:defRPr sz="1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AFB1A5"/>
              </a:buClr>
              <a:buSzPct val="130000"/>
              <a:buFont typeface="Arial" charset="0"/>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AFB1A5"/>
              </a:buClr>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tabLst>
                <a:tab pos="247015" algn="l"/>
              </a:tabLst>
            </a:pPr>
            <a:r>
              <a:rPr lang="fr-FR" dirty="0"/>
              <a:t>OBRATORI</a:t>
            </a:r>
            <a:r>
              <a:rPr lang="fr-FR" b="0" dirty="0"/>
              <a:t>, startup studio du </a:t>
            </a:r>
            <a:r>
              <a:rPr lang="fr-FR" dirty="0"/>
              <a:t>Groupe L’OCCITANE</a:t>
            </a:r>
            <a:r>
              <a:rPr lang="fr-FR" b="0" dirty="0"/>
              <a:t>, orienté vers l’innovation cosmétique, du bien-être et des solutions digitales pour la distribution.</a:t>
            </a:r>
          </a:p>
          <a:p>
            <a:pPr marL="0" indent="0" algn="ctr">
              <a:buFont typeface="Arial" charset="0"/>
              <a:buNone/>
              <a:tabLst>
                <a:tab pos="247015" algn="l"/>
              </a:tabLst>
            </a:pPr>
            <a:endParaRPr lang="fr-FR" sz="1800" dirty="0">
              <a:solidFill>
                <a:schemeClr val="bg2">
                  <a:lumMod val="25000"/>
                </a:schemeClr>
              </a:solidFill>
              <a:latin typeface="Arial" panose="020B0604020202020204" pitchFamily="34" charset="0"/>
              <a:cs typeface="Arial" panose="020B0604020202020204" pitchFamily="34" charset="0"/>
            </a:endParaRPr>
          </a:p>
        </p:txBody>
      </p:sp>
      <p:pic>
        <p:nvPicPr>
          <p:cNvPr id="56" name="Image 55">
            <a:extLst>
              <a:ext uri="{FF2B5EF4-FFF2-40B4-BE49-F238E27FC236}">
                <a16:creationId xmlns:a16="http://schemas.microsoft.com/office/drawing/2014/main" id="{918AECFA-B671-4172-A61B-7F49D91264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103" y="5907468"/>
            <a:ext cx="956982" cy="227014"/>
          </a:xfrm>
          <a:prstGeom prst="rect">
            <a:avLst/>
          </a:prstGeom>
        </p:spPr>
      </p:pic>
      <p:sp>
        <p:nvSpPr>
          <p:cNvPr id="17" name="Titre 2"/>
          <p:cNvSpPr>
            <a:spLocks noGrp="1"/>
          </p:cNvSpPr>
          <p:nvPr>
            <p:ph type="title"/>
          </p:nvPr>
        </p:nvSpPr>
        <p:spPr>
          <a:xfrm>
            <a:off x="457200" y="842963"/>
            <a:ext cx="8229600" cy="642937"/>
          </a:xfrm>
        </p:spPr>
        <p:txBody>
          <a:bodyPr/>
          <a:lstStyle/>
          <a:p>
            <a:pPr>
              <a:defRPr/>
            </a:pPr>
            <a:r>
              <a:rPr lang="fr-FR" dirty="0"/>
              <a:t>La CISAM, lieu totem de l’innovation</a:t>
            </a:r>
          </a:p>
        </p:txBody>
      </p:sp>
      <p:cxnSp>
        <p:nvCxnSpPr>
          <p:cNvPr id="18" name="Connecteur droit 17"/>
          <p:cNvCxnSpPr/>
          <p:nvPr/>
        </p:nvCxnSpPr>
        <p:spPr>
          <a:xfrm flipH="1">
            <a:off x="6155900" y="1165225"/>
            <a:ext cx="29881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27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22313" y="3144838"/>
            <a:ext cx="7772400" cy="1806575"/>
          </a:xfrm>
        </p:spPr>
        <p:txBody>
          <a:bodyPr/>
          <a:lstStyle/>
          <a:p>
            <a:pPr>
              <a:defRPr/>
            </a:pPr>
            <a:r>
              <a:rPr lang="fr-FR"/>
              <a:t>Une grande université métropolitaine</a:t>
            </a:r>
            <a:endParaRPr lang="fr-FR" dirty="0"/>
          </a:p>
        </p:txBody>
      </p:sp>
      <p:sp>
        <p:nvSpPr>
          <p:cNvPr id="4" name="Espace réservé du pied de page 3"/>
          <p:cNvSpPr>
            <a:spLocks noGrp="1"/>
          </p:cNvSpPr>
          <p:nvPr>
            <p:ph type="ftr" sz="quarter" idx="10"/>
          </p:nvPr>
        </p:nvSpPr>
        <p:spPr/>
        <p:txBody>
          <a:bodyPr/>
          <a:lstStyle/>
          <a:p>
            <a:pPr>
              <a:defRPr/>
            </a:pPr>
            <a:r>
              <a:rPr lang="fr-FR"/>
              <a:t>Une force pour le territoire</a:t>
            </a:r>
          </a:p>
        </p:txBody>
      </p:sp>
      <p:sp>
        <p:nvSpPr>
          <p:cNvPr id="18435"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2FA29E-B3E6-AB49-87AF-08F5850646A2}" type="slidenum">
              <a:rPr lang="fr-FR" sz="800" smtClean="0">
                <a:solidFill>
                  <a:schemeClr val="bg1"/>
                </a:solidFill>
                <a:cs typeface="Arial" charset="0"/>
              </a:rPr>
              <a:pPr/>
              <a:t>2</a:t>
            </a:fld>
            <a:endParaRPr lang="fr-FR" sz="800">
              <a:solidFill>
                <a:schemeClr val="bg1"/>
              </a:solidFill>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0" name="Espace réservé du numéro de diapositive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D98FE4-29CF-8746-8F15-9AE94B3A5526}" type="slidenum">
              <a:rPr lang="fr-FR" sz="800">
                <a:solidFill>
                  <a:schemeClr val="bg1"/>
                </a:solidFill>
                <a:cs typeface="Arial" charset="0"/>
              </a:rPr>
              <a:pPr/>
              <a:t>20</a:t>
            </a:fld>
            <a:endParaRPr lang="fr-FR" sz="800">
              <a:solidFill>
                <a:schemeClr val="bg1"/>
              </a:solidFill>
              <a:cs typeface="Arial" charset="0"/>
            </a:endParaRPr>
          </a:p>
        </p:txBody>
      </p:sp>
      <p:pic>
        <p:nvPicPr>
          <p:cNvPr id="9" name="Image 8">
            <a:extLst>
              <a:ext uri="{FF2B5EF4-FFF2-40B4-BE49-F238E27FC236}">
                <a16:creationId xmlns:a16="http://schemas.microsoft.com/office/drawing/2014/main" id="{B43AF925-414A-4BA1-993F-6DCE7FE75AC9}"/>
              </a:ext>
            </a:extLst>
          </p:cNvPr>
          <p:cNvPicPr>
            <a:picLocks noChangeAspect="1"/>
          </p:cNvPicPr>
          <p:nvPr/>
        </p:nvPicPr>
        <p:blipFill>
          <a:blip r:embed="rId3"/>
          <a:stretch>
            <a:fillRect/>
          </a:stretch>
        </p:blipFill>
        <p:spPr>
          <a:xfrm>
            <a:off x="192495" y="1479378"/>
            <a:ext cx="8951505" cy="4158885"/>
          </a:xfrm>
          <a:prstGeom prst="rect">
            <a:avLst/>
          </a:prstGeom>
        </p:spPr>
      </p:pic>
      <p:sp>
        <p:nvSpPr>
          <p:cNvPr id="74" name="Espace réservé du contenu 1">
            <a:extLst>
              <a:ext uri="{FF2B5EF4-FFF2-40B4-BE49-F238E27FC236}">
                <a16:creationId xmlns:a16="http://schemas.microsoft.com/office/drawing/2014/main" id="{0CB14530-683E-47DF-8694-BD83FDE8853E}"/>
              </a:ext>
            </a:extLst>
          </p:cNvPr>
          <p:cNvSpPr txBox="1">
            <a:spLocks/>
          </p:cNvSpPr>
          <p:nvPr/>
        </p:nvSpPr>
        <p:spPr bwMode="auto">
          <a:xfrm>
            <a:off x="1309184" y="6032480"/>
            <a:ext cx="7661663" cy="525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1400" b="1" kern="1200">
                <a:solidFill>
                  <a:schemeClr val="tx1"/>
                </a:solidFill>
                <a:latin typeface="Arial"/>
                <a:ea typeface="ＭＳ Ｐゴシック" charset="-128"/>
                <a:cs typeface="Arial"/>
              </a:defRPr>
            </a:lvl1pPr>
            <a:lvl2pPr marL="914400" indent="-457200" algn="l" defTabSz="457200" rtl="0" eaLnBrk="0" fontAlgn="base" hangingPunct="0">
              <a:spcBef>
                <a:spcPct val="20000"/>
              </a:spcBef>
              <a:spcAft>
                <a:spcPct val="0"/>
              </a:spcAft>
              <a:buClr>
                <a:srgbClr val="AFB1A5"/>
              </a:buClr>
              <a:buSzPct val="80000"/>
              <a:buAutoNum type="circleNumDbPlain"/>
              <a:defRPr sz="1400" kern="1200">
                <a:solidFill>
                  <a:schemeClr val="tx1"/>
                </a:solidFill>
                <a:latin typeface="Arial"/>
                <a:ea typeface="ＭＳ Ｐゴシック" charset="-128"/>
                <a:cs typeface="Arial"/>
              </a:defRPr>
            </a:lvl2pPr>
            <a:lvl3pPr marL="1200150" indent="-285750" algn="l" defTabSz="457200" rtl="0" eaLnBrk="0" fontAlgn="base" hangingPunct="0">
              <a:spcBef>
                <a:spcPct val="20000"/>
              </a:spcBef>
              <a:spcAft>
                <a:spcPct val="0"/>
              </a:spcAft>
              <a:buClr>
                <a:srgbClr val="AFB1A5"/>
              </a:buClr>
              <a:buFont typeface="Wingdings" charset="0"/>
              <a:buChar char=""/>
              <a:defRPr sz="1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AFB1A5"/>
              </a:buClr>
              <a:buSzPct val="130000"/>
              <a:buFont typeface="Arial" charset="0"/>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AFB1A5"/>
              </a:buClr>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tabLst>
                <a:tab pos="247015" algn="l"/>
              </a:tabLst>
            </a:pPr>
            <a:r>
              <a:rPr lang="fr-FR" sz="1600" b="0" dirty="0">
                <a:solidFill>
                  <a:schemeClr val="tx2"/>
                </a:solidFill>
                <a:latin typeface="Arial" panose="020B0604020202020204" pitchFamily="34" charset="0"/>
                <a:cs typeface="Arial" panose="020B0604020202020204" pitchFamily="34" charset="0"/>
              </a:rPr>
              <a:t>La CISAM accueille l’</a:t>
            </a:r>
            <a:r>
              <a:rPr lang="fr-FR" sz="1600" dirty="0">
                <a:solidFill>
                  <a:srgbClr val="DB8C31"/>
                </a:solidFill>
                <a:latin typeface="Arial" panose="020B0604020202020204" pitchFamily="34" charset="0"/>
                <a:cs typeface="Arial" panose="020B0604020202020204" pitchFamily="34" charset="0"/>
              </a:rPr>
              <a:t>intégralité</a:t>
            </a:r>
            <a:r>
              <a:rPr lang="fr-FR" sz="1600" b="0" dirty="0">
                <a:solidFill>
                  <a:schemeClr val="tx2"/>
                </a:solidFill>
                <a:latin typeface="Arial" panose="020B0604020202020204" pitchFamily="34" charset="0"/>
                <a:cs typeface="Arial" panose="020B0604020202020204" pitchFamily="34" charset="0"/>
              </a:rPr>
              <a:t> du parcours de l’innovation et facilite ainsi les échanges entre tous les acteurs de l’écosystème.</a:t>
            </a:r>
          </a:p>
          <a:p>
            <a:pPr marL="0" indent="0">
              <a:buFont typeface="Arial" charset="0"/>
              <a:buNone/>
              <a:tabLst>
                <a:tab pos="247015" algn="l"/>
              </a:tabLst>
            </a:pPr>
            <a:endParaRPr lang="fr-FR" sz="1600" dirty="0">
              <a:solidFill>
                <a:schemeClr val="bg2">
                  <a:lumMod val="25000"/>
                </a:schemeClr>
              </a:solidFill>
              <a:latin typeface="Arial" panose="020B0604020202020204" pitchFamily="34" charset="0"/>
              <a:cs typeface="Arial" panose="020B0604020202020204" pitchFamily="34" charset="0"/>
            </a:endParaRPr>
          </a:p>
          <a:p>
            <a:pPr marL="0" indent="0">
              <a:buFont typeface="Arial" charset="0"/>
              <a:buNone/>
              <a:tabLst>
                <a:tab pos="247015" algn="l"/>
              </a:tabLst>
            </a:pPr>
            <a:endParaRPr lang="fr-FR" sz="1600" b="0" dirty="0">
              <a:solidFill>
                <a:srgbClr val="002060"/>
              </a:solidFill>
              <a:latin typeface="Arial" panose="020B0604020202020204" pitchFamily="34" charset="0"/>
              <a:cs typeface="Arial" panose="020B0604020202020204" pitchFamily="34" charset="0"/>
            </a:endParaRPr>
          </a:p>
          <a:p>
            <a:pPr marL="0" indent="0">
              <a:buFont typeface="Arial" charset="0"/>
              <a:buNone/>
              <a:tabLst>
                <a:tab pos="247015" algn="l"/>
              </a:tabLst>
            </a:pPr>
            <a:endParaRPr lang="fr-FR" sz="1600" b="0" dirty="0">
              <a:solidFill>
                <a:srgbClr val="002060"/>
              </a:solidFill>
            </a:endParaRPr>
          </a:p>
          <a:p>
            <a:pPr marL="0" indent="0">
              <a:buFont typeface="Arial" charset="0"/>
              <a:buNone/>
              <a:defRPr/>
            </a:pPr>
            <a:endParaRPr lang="fr-FR" sz="1600" b="0" dirty="0"/>
          </a:p>
          <a:p>
            <a:pPr marL="0" indent="0">
              <a:buFont typeface="Arial" charset="0"/>
              <a:buNone/>
              <a:defRPr/>
            </a:pPr>
            <a:endParaRPr lang="fr-FR" sz="1600" b="0" dirty="0"/>
          </a:p>
          <a:p>
            <a:pPr marL="0" indent="0">
              <a:buFont typeface="Arial" charset="0"/>
              <a:buNone/>
              <a:defRPr/>
            </a:pPr>
            <a:endParaRPr lang="fr-FR" sz="1600" b="0" dirty="0"/>
          </a:p>
          <a:p>
            <a:pPr marL="0" indent="0">
              <a:buFont typeface="Arial" charset="0"/>
              <a:buNone/>
              <a:defRPr/>
            </a:pPr>
            <a:endParaRPr lang="fr-FR" sz="1600" b="0" dirty="0"/>
          </a:p>
        </p:txBody>
      </p:sp>
      <p:sp>
        <p:nvSpPr>
          <p:cNvPr id="12" name="Rectangle 11">
            <a:extLst>
              <a:ext uri="{FF2B5EF4-FFF2-40B4-BE49-F238E27FC236}">
                <a16:creationId xmlns:a16="http://schemas.microsoft.com/office/drawing/2014/main" id="{6739C549-FD27-4222-BBFE-FF088045521C}"/>
              </a:ext>
            </a:extLst>
          </p:cNvPr>
          <p:cNvSpPr/>
          <p:nvPr/>
        </p:nvSpPr>
        <p:spPr>
          <a:xfrm>
            <a:off x="898494" y="6044210"/>
            <a:ext cx="410690" cy="369332"/>
          </a:xfrm>
          <a:prstGeom prst="rect">
            <a:avLst/>
          </a:prstGeom>
        </p:spPr>
        <p:txBody>
          <a:bodyPr wrap="none">
            <a:spAutoFit/>
          </a:bodyPr>
          <a:lstStyle/>
          <a:p>
            <a:r>
              <a:rPr lang="fr-FR" b="1" dirty="0">
                <a:solidFill>
                  <a:schemeClr val="accent2"/>
                </a:solidFill>
                <a:latin typeface="Arial" panose="020B0604020202020204" pitchFamily="34" charset="0"/>
                <a:cs typeface="Arial" panose="020B0604020202020204" pitchFamily="34" charset="0"/>
                <a:sym typeface="Wingdings" panose="05000000000000000000" pitchFamily="2" charset="2"/>
              </a:rPr>
              <a:t></a:t>
            </a:r>
            <a:endParaRPr lang="fr-FR" b="1" dirty="0"/>
          </a:p>
        </p:txBody>
      </p:sp>
      <p:sp>
        <p:nvSpPr>
          <p:cNvPr id="14" name="Titre 2"/>
          <p:cNvSpPr>
            <a:spLocks noGrp="1"/>
          </p:cNvSpPr>
          <p:nvPr>
            <p:ph type="title"/>
          </p:nvPr>
        </p:nvSpPr>
        <p:spPr>
          <a:xfrm>
            <a:off x="457200" y="842963"/>
            <a:ext cx="8930148" cy="642937"/>
          </a:xfrm>
        </p:spPr>
        <p:txBody>
          <a:bodyPr/>
          <a:lstStyle/>
          <a:p>
            <a:pPr>
              <a:defRPr/>
            </a:pPr>
            <a:r>
              <a:rPr lang="fr-FR" dirty="0"/>
              <a:t>Parcours de la valorisation de la recherche publique</a:t>
            </a:r>
          </a:p>
        </p:txBody>
      </p:sp>
      <p:cxnSp>
        <p:nvCxnSpPr>
          <p:cNvPr id="15" name="Connecteur droit 14"/>
          <p:cNvCxnSpPr/>
          <p:nvPr/>
        </p:nvCxnSpPr>
        <p:spPr>
          <a:xfrm flipH="1">
            <a:off x="8618538" y="1176183"/>
            <a:ext cx="525462"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026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CFEF3D4E-0A78-4F49-8B89-052085FD7E9C}"/>
              </a:ext>
            </a:extLst>
          </p:cNvPr>
          <p:cNvSpPr/>
          <p:nvPr/>
        </p:nvSpPr>
        <p:spPr>
          <a:xfrm>
            <a:off x="3775176" y="6444116"/>
            <a:ext cx="5368823" cy="40330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900" name="Espace réservé du numéro de diapositive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D98FE4-29CF-8746-8F15-9AE94B3A5526}" type="slidenum">
              <a:rPr lang="fr-FR" sz="800">
                <a:solidFill>
                  <a:schemeClr val="bg1"/>
                </a:solidFill>
                <a:cs typeface="Arial" charset="0"/>
              </a:rPr>
              <a:pPr/>
              <a:t>21</a:t>
            </a:fld>
            <a:endParaRPr lang="fr-FR" sz="800">
              <a:solidFill>
                <a:schemeClr val="bg1"/>
              </a:solidFill>
              <a:cs typeface="Arial" charset="0"/>
            </a:endParaRPr>
          </a:p>
        </p:txBody>
      </p:sp>
      <p:sp>
        <p:nvSpPr>
          <p:cNvPr id="2" name="Espace réservé du contenu 1"/>
          <p:cNvSpPr>
            <a:spLocks noGrp="1"/>
          </p:cNvSpPr>
          <p:nvPr>
            <p:ph sz="half" idx="1"/>
          </p:nvPr>
        </p:nvSpPr>
        <p:spPr>
          <a:xfrm>
            <a:off x="1" y="1380494"/>
            <a:ext cx="9144000" cy="345648"/>
          </a:xfrm>
        </p:spPr>
        <p:txBody>
          <a:bodyPr/>
          <a:lstStyle/>
          <a:p>
            <a:pPr marL="0" indent="0" algn="ctr">
              <a:buNone/>
              <a:tabLst>
                <a:tab pos="247015" algn="l"/>
              </a:tabLst>
            </a:pPr>
            <a:r>
              <a:rPr lang="fr-FR" sz="1600" b="0" i="1" dirty="0">
                <a:solidFill>
                  <a:schemeClr val="accent2"/>
                </a:solidFill>
                <a:latin typeface="Arial" panose="020B0604020202020204" pitchFamily="34" charset="0"/>
                <a:cs typeface="Arial" panose="020B0604020202020204" pitchFamily="34" charset="0"/>
                <a:sym typeface="Wingdings" panose="05000000000000000000" pitchFamily="2" charset="2"/>
              </a:rPr>
              <a:t> </a:t>
            </a:r>
            <a:r>
              <a:rPr lang="fr-FR" sz="1600" b="0" i="1" dirty="0">
                <a:solidFill>
                  <a:schemeClr val="accent2"/>
                </a:solidFill>
                <a:latin typeface="Arial" panose="020B0604020202020204" pitchFamily="34" charset="0"/>
                <a:cs typeface="Arial" panose="020B0604020202020204" pitchFamily="34" charset="0"/>
              </a:rPr>
              <a:t>Connecter et soutenir l’écosystème de l’innovation d’Aix-Marseille</a:t>
            </a:r>
            <a:endParaRPr lang="fr-FR" sz="1600" b="0" i="1" dirty="0">
              <a:solidFill>
                <a:srgbClr val="002060"/>
              </a:solidFill>
            </a:endParaRPr>
          </a:p>
          <a:p>
            <a:pPr marL="0" indent="0" algn="ctr">
              <a:buNone/>
              <a:defRPr/>
            </a:pPr>
            <a:endParaRPr lang="fr-FR" sz="1600" b="0" dirty="0"/>
          </a:p>
          <a:p>
            <a:pPr marL="0" indent="0" algn="ctr">
              <a:buNone/>
              <a:defRPr/>
            </a:pPr>
            <a:endParaRPr lang="fr-FR" sz="1600" b="0" dirty="0"/>
          </a:p>
          <a:p>
            <a:pPr marL="0" indent="0" algn="ctr">
              <a:buNone/>
              <a:defRPr/>
            </a:pPr>
            <a:endParaRPr lang="fr-FR" sz="1600" b="0" dirty="0"/>
          </a:p>
          <a:p>
            <a:pPr marL="0" indent="0" algn="ctr">
              <a:buFont typeface="Arial" charset="0"/>
              <a:buNone/>
              <a:defRPr/>
            </a:pPr>
            <a:endParaRPr lang="fr-FR" sz="1600" b="0" dirty="0"/>
          </a:p>
        </p:txBody>
      </p:sp>
      <p:sp>
        <p:nvSpPr>
          <p:cNvPr id="16" name="Espace réservé du contenu 1">
            <a:extLst>
              <a:ext uri="{FF2B5EF4-FFF2-40B4-BE49-F238E27FC236}">
                <a16:creationId xmlns:a16="http://schemas.microsoft.com/office/drawing/2014/main" id="{3E00186E-3904-4583-AC5D-9A55967699EE}"/>
              </a:ext>
            </a:extLst>
          </p:cNvPr>
          <p:cNvSpPr txBox="1">
            <a:spLocks/>
          </p:cNvSpPr>
          <p:nvPr/>
        </p:nvSpPr>
        <p:spPr bwMode="auto">
          <a:xfrm>
            <a:off x="440113" y="1972512"/>
            <a:ext cx="7004054" cy="345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1400" b="1" kern="1200">
                <a:solidFill>
                  <a:schemeClr val="tx1"/>
                </a:solidFill>
                <a:latin typeface="Arial"/>
                <a:ea typeface="ＭＳ Ｐゴシック" charset="-128"/>
                <a:cs typeface="Arial"/>
              </a:defRPr>
            </a:lvl1pPr>
            <a:lvl2pPr marL="914400" indent="-457200" algn="l" defTabSz="457200" rtl="0" eaLnBrk="0" fontAlgn="base" hangingPunct="0">
              <a:spcBef>
                <a:spcPct val="20000"/>
              </a:spcBef>
              <a:spcAft>
                <a:spcPct val="0"/>
              </a:spcAft>
              <a:buClr>
                <a:srgbClr val="AFB1A5"/>
              </a:buClr>
              <a:buSzPct val="80000"/>
              <a:buAutoNum type="circleNumDbPlain"/>
              <a:defRPr sz="1400" kern="1200">
                <a:solidFill>
                  <a:schemeClr val="tx1"/>
                </a:solidFill>
                <a:latin typeface="Arial"/>
                <a:ea typeface="ＭＳ Ｐゴシック" charset="-128"/>
                <a:cs typeface="Arial"/>
              </a:defRPr>
            </a:lvl2pPr>
            <a:lvl3pPr marL="1200150" indent="-285750" algn="l" defTabSz="457200" rtl="0" eaLnBrk="0" fontAlgn="base" hangingPunct="0">
              <a:spcBef>
                <a:spcPct val="20000"/>
              </a:spcBef>
              <a:spcAft>
                <a:spcPct val="0"/>
              </a:spcAft>
              <a:buClr>
                <a:srgbClr val="AFB1A5"/>
              </a:buClr>
              <a:buFont typeface="Wingdings" charset="0"/>
              <a:buChar char=""/>
              <a:defRPr sz="1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AFB1A5"/>
              </a:buClr>
              <a:buSzPct val="130000"/>
              <a:buFont typeface="Arial" charset="0"/>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AFB1A5"/>
              </a:buClr>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charset="0"/>
              <a:buNone/>
              <a:tabLst>
                <a:tab pos="247015" algn="l"/>
              </a:tabLst>
            </a:pPr>
            <a:r>
              <a:rPr lang="fr-FR" sz="1800" dirty="0">
                <a:solidFill>
                  <a:schemeClr val="tx1">
                    <a:lumMod val="75000"/>
                    <a:lumOff val="25000"/>
                  </a:schemeClr>
                </a:solidFill>
                <a:latin typeface="Arial" panose="020B0604020202020204" pitchFamily="34" charset="0"/>
                <a:cs typeface="Arial" panose="020B0604020202020204" pitchFamily="34" charset="0"/>
              </a:rPr>
              <a:t>CONNECTER AVEC :  </a:t>
            </a:r>
          </a:p>
          <a:p>
            <a:pPr marL="0" indent="0">
              <a:buFont typeface="Arial" charset="0"/>
              <a:buNone/>
              <a:tabLst>
                <a:tab pos="247015" algn="l"/>
              </a:tabLst>
            </a:pPr>
            <a:endParaRPr lang="fr-FR" sz="1600" b="0" dirty="0">
              <a:solidFill>
                <a:srgbClr val="002060"/>
              </a:solidFill>
            </a:endParaRPr>
          </a:p>
          <a:p>
            <a:pPr marL="0" indent="0">
              <a:buFont typeface="Arial" charset="0"/>
              <a:buNone/>
              <a:tabLst>
                <a:tab pos="247015" algn="l"/>
              </a:tabLst>
            </a:pPr>
            <a:endParaRPr lang="fr-FR" sz="1600" b="0" dirty="0">
              <a:solidFill>
                <a:srgbClr val="002060"/>
              </a:solidFill>
            </a:endParaRPr>
          </a:p>
          <a:p>
            <a:pPr marL="0" indent="0">
              <a:buFont typeface="Arial" charset="0"/>
              <a:buNone/>
              <a:defRPr/>
            </a:pPr>
            <a:endParaRPr lang="fr-FR" sz="1600" b="0" dirty="0"/>
          </a:p>
          <a:p>
            <a:pPr marL="0" indent="0">
              <a:buFont typeface="Arial" charset="0"/>
              <a:buNone/>
              <a:defRPr/>
            </a:pPr>
            <a:endParaRPr lang="fr-FR" sz="1600" b="0" dirty="0"/>
          </a:p>
          <a:p>
            <a:pPr marL="0" indent="0">
              <a:buFont typeface="Arial" charset="0"/>
              <a:buNone/>
              <a:defRPr/>
            </a:pPr>
            <a:endParaRPr lang="fr-FR" sz="1600" b="0" dirty="0"/>
          </a:p>
          <a:p>
            <a:pPr marL="0" indent="0">
              <a:buFont typeface="Arial" charset="0"/>
              <a:buNone/>
              <a:defRPr/>
            </a:pPr>
            <a:endParaRPr lang="fr-FR" sz="1600" b="0" dirty="0"/>
          </a:p>
        </p:txBody>
      </p:sp>
      <p:sp>
        <p:nvSpPr>
          <p:cNvPr id="37" name="Rectangle : coins arrondis 13">
            <a:extLst>
              <a:ext uri="{FF2B5EF4-FFF2-40B4-BE49-F238E27FC236}">
                <a16:creationId xmlns:a16="http://schemas.microsoft.com/office/drawing/2014/main" id="{7955A577-B6F6-482F-A84F-49C715966AE3}"/>
              </a:ext>
            </a:extLst>
          </p:cNvPr>
          <p:cNvSpPr txBox="1"/>
          <p:nvPr/>
        </p:nvSpPr>
        <p:spPr>
          <a:xfrm>
            <a:off x="976266" y="2505063"/>
            <a:ext cx="1543789" cy="4563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3055" tIns="28575" rIns="28575" bIns="28575" numCol="1" spcCol="1270" anchor="ctr" anchorCtr="0">
            <a:noAutofit/>
          </a:bodyPr>
          <a:lstStyle/>
          <a:p>
            <a:pPr algn="ctr" defTabSz="500063">
              <a:lnSpc>
                <a:spcPct val="90000"/>
              </a:lnSpc>
              <a:spcAft>
                <a:spcPct val="35000"/>
              </a:spcAft>
            </a:pPr>
            <a:r>
              <a:rPr lang="fr-FR" altLang="fr-FR" sz="1300" b="1" dirty="0">
                <a:solidFill>
                  <a:schemeClr val="tx2"/>
                </a:solidFill>
                <a:latin typeface="Arial" panose="020B0604020202020204" pitchFamily="34" charset="0"/>
                <a:cs typeface="Arial" panose="020B0604020202020204" pitchFamily="34" charset="0"/>
              </a:rPr>
              <a:t>LES TALENTS</a:t>
            </a:r>
          </a:p>
        </p:txBody>
      </p:sp>
      <p:sp>
        <p:nvSpPr>
          <p:cNvPr id="38" name="Rectangle : coins arrondis 13">
            <a:extLst>
              <a:ext uri="{FF2B5EF4-FFF2-40B4-BE49-F238E27FC236}">
                <a16:creationId xmlns:a16="http://schemas.microsoft.com/office/drawing/2014/main" id="{76911F6C-73FE-493A-BB78-E8A2450D177F}"/>
              </a:ext>
            </a:extLst>
          </p:cNvPr>
          <p:cNvSpPr txBox="1"/>
          <p:nvPr/>
        </p:nvSpPr>
        <p:spPr>
          <a:xfrm>
            <a:off x="423805" y="2952384"/>
            <a:ext cx="2556009" cy="16400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3055" tIns="28575" rIns="28575" bIns="28575" numCol="1" spcCol="1270" anchor="ctr" anchorCtr="0">
            <a:noAutofit/>
          </a:bodyPr>
          <a:lstStyle/>
          <a:p>
            <a:pPr marL="257175" indent="-257175" defTabSz="500063">
              <a:spcAft>
                <a:spcPct val="35000"/>
              </a:spcAft>
              <a:buFont typeface="Wingdings" panose="05000000000000000000" pitchFamily="2" charset="2"/>
              <a:buChar char="§"/>
            </a:pPr>
            <a:r>
              <a:rPr lang="fr-FR" altLang="fr-FR" sz="1200" dirty="0">
                <a:solidFill>
                  <a:schemeClr val="tx2"/>
                </a:solidFill>
                <a:latin typeface="Arial" panose="020B0604020202020204" pitchFamily="34" charset="0"/>
                <a:cs typeface="Arial" panose="020B0604020202020204" pitchFamily="34" charset="0"/>
              </a:rPr>
              <a:t>Recrutement d’étudiants, post-doc, ingénieurs… </a:t>
            </a:r>
          </a:p>
          <a:p>
            <a:pPr marL="257175" indent="-257175" defTabSz="500063">
              <a:spcAft>
                <a:spcPct val="35000"/>
              </a:spcAft>
              <a:buFont typeface="Wingdings" panose="05000000000000000000" pitchFamily="2" charset="2"/>
              <a:buChar char="§"/>
            </a:pPr>
            <a:r>
              <a:rPr lang="fr-FR" sz="1200" dirty="0">
                <a:solidFill>
                  <a:schemeClr val="tx2"/>
                </a:solidFill>
                <a:latin typeface="Arial" panose="020B0604020202020204" pitchFamily="34" charset="0"/>
                <a:cs typeface="Arial" panose="020B0604020202020204" pitchFamily="34" charset="0"/>
              </a:rPr>
              <a:t>Thèses CIFRE</a:t>
            </a:r>
          </a:p>
          <a:p>
            <a:pPr marL="257175" indent="-257175" defTabSz="500063">
              <a:spcAft>
                <a:spcPct val="35000"/>
              </a:spcAft>
              <a:buFont typeface="Wingdings" panose="05000000000000000000" pitchFamily="2" charset="2"/>
              <a:buChar char="§"/>
            </a:pPr>
            <a:r>
              <a:rPr lang="fr-FR" sz="1200" dirty="0">
                <a:solidFill>
                  <a:schemeClr val="tx2"/>
                </a:solidFill>
                <a:latin typeface="Arial" panose="020B0604020202020204" pitchFamily="34" charset="0"/>
                <a:cs typeface="Arial" panose="020B0604020202020204" pitchFamily="34" charset="0"/>
              </a:rPr>
              <a:t>Challenge étudiants</a:t>
            </a:r>
          </a:p>
          <a:p>
            <a:pPr defTabSz="500063">
              <a:lnSpc>
                <a:spcPct val="90000"/>
              </a:lnSpc>
              <a:spcAft>
                <a:spcPct val="35000"/>
              </a:spcAft>
            </a:pPr>
            <a:endParaRPr lang="fr-FR" dirty="0">
              <a:solidFill>
                <a:schemeClr val="tx2"/>
              </a:solidFill>
              <a:latin typeface="Arial" panose="020B0604020202020204" pitchFamily="34" charset="0"/>
              <a:cs typeface="Arial" panose="020B0604020202020204" pitchFamily="34" charset="0"/>
            </a:endParaRPr>
          </a:p>
        </p:txBody>
      </p:sp>
      <p:pic>
        <p:nvPicPr>
          <p:cNvPr id="39" name="Image 38">
            <a:extLst>
              <a:ext uri="{FF2B5EF4-FFF2-40B4-BE49-F238E27FC236}">
                <a16:creationId xmlns:a16="http://schemas.microsoft.com/office/drawing/2014/main" id="{325067FC-32C5-415B-9407-E541B6C66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53" y="2475882"/>
            <a:ext cx="476502" cy="476502"/>
          </a:xfrm>
          <a:prstGeom prst="rect">
            <a:avLst/>
          </a:prstGeom>
        </p:spPr>
      </p:pic>
      <p:sp>
        <p:nvSpPr>
          <p:cNvPr id="40" name="Rectangle : coins arrondis 13">
            <a:extLst>
              <a:ext uri="{FF2B5EF4-FFF2-40B4-BE49-F238E27FC236}">
                <a16:creationId xmlns:a16="http://schemas.microsoft.com/office/drawing/2014/main" id="{038DF3EF-E9A3-49CB-81B3-87776B5243BB}"/>
              </a:ext>
            </a:extLst>
          </p:cNvPr>
          <p:cNvSpPr txBox="1"/>
          <p:nvPr/>
        </p:nvSpPr>
        <p:spPr>
          <a:xfrm>
            <a:off x="3415940" y="2506357"/>
            <a:ext cx="2645761" cy="4563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3055" tIns="28575" rIns="28575" bIns="28575" numCol="1" spcCol="1270" anchor="ctr" anchorCtr="0">
            <a:noAutofit/>
          </a:bodyPr>
          <a:lstStyle/>
          <a:p>
            <a:pPr algn="ctr" defTabSz="500063">
              <a:lnSpc>
                <a:spcPct val="90000"/>
              </a:lnSpc>
              <a:spcAft>
                <a:spcPct val="35000"/>
              </a:spcAft>
            </a:pPr>
            <a:r>
              <a:rPr lang="fr-FR" altLang="fr-FR" sz="1300" b="1" dirty="0">
                <a:solidFill>
                  <a:schemeClr val="tx2"/>
                </a:solidFill>
                <a:latin typeface="Arial" panose="020B0604020202020204" pitchFamily="34" charset="0"/>
                <a:cs typeface="Arial" panose="020B0604020202020204" pitchFamily="34" charset="0"/>
              </a:rPr>
              <a:t>LES LABORATOIRES </a:t>
            </a:r>
            <a:br>
              <a:rPr lang="fr-FR" altLang="fr-FR" sz="1300" b="1" dirty="0">
                <a:solidFill>
                  <a:schemeClr val="tx2"/>
                </a:solidFill>
                <a:latin typeface="Arial" panose="020B0604020202020204" pitchFamily="34" charset="0"/>
                <a:cs typeface="Arial" panose="020B0604020202020204" pitchFamily="34" charset="0"/>
              </a:rPr>
            </a:br>
            <a:r>
              <a:rPr lang="fr-FR" altLang="fr-FR" sz="1300" b="1" dirty="0">
                <a:solidFill>
                  <a:schemeClr val="tx2"/>
                </a:solidFill>
                <a:latin typeface="Arial" panose="020B0604020202020204" pitchFamily="34" charset="0"/>
                <a:cs typeface="Arial" panose="020B0604020202020204" pitchFamily="34" charset="0"/>
              </a:rPr>
              <a:t>DE RECHERCHE</a:t>
            </a:r>
            <a:endParaRPr lang="fr-FR" sz="1300" dirty="0">
              <a:solidFill>
                <a:schemeClr val="tx2"/>
              </a:solidFill>
              <a:latin typeface="Arial" panose="020B0604020202020204" pitchFamily="34" charset="0"/>
              <a:cs typeface="Arial" panose="020B0604020202020204" pitchFamily="34" charset="0"/>
            </a:endParaRPr>
          </a:p>
        </p:txBody>
      </p:sp>
      <p:sp>
        <p:nvSpPr>
          <p:cNvPr id="41" name="Rectangle : coins arrondis 13">
            <a:extLst>
              <a:ext uri="{FF2B5EF4-FFF2-40B4-BE49-F238E27FC236}">
                <a16:creationId xmlns:a16="http://schemas.microsoft.com/office/drawing/2014/main" id="{D771B0AE-17F0-4594-9DE5-32F1CF4CB99E}"/>
              </a:ext>
            </a:extLst>
          </p:cNvPr>
          <p:cNvSpPr txBox="1"/>
          <p:nvPr/>
        </p:nvSpPr>
        <p:spPr>
          <a:xfrm>
            <a:off x="3121962" y="3107721"/>
            <a:ext cx="3045120" cy="18145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3055" tIns="28575" rIns="28575" bIns="28575" numCol="1" spcCol="1270" anchor="ctr" anchorCtr="0">
            <a:noAutofit/>
          </a:bodyPr>
          <a:lstStyle/>
          <a:p>
            <a:pPr marL="214313" indent="-214313" defTabSz="500063">
              <a:lnSpc>
                <a:spcPct val="90000"/>
              </a:lnSpc>
              <a:spcAft>
                <a:spcPct val="35000"/>
              </a:spcAft>
              <a:buFont typeface="Wingdings" panose="05000000000000000000" pitchFamily="2" charset="2"/>
              <a:buChar char="§"/>
            </a:pPr>
            <a:r>
              <a:rPr lang="fr-FR" altLang="fr-FR" sz="1200" dirty="0">
                <a:solidFill>
                  <a:schemeClr val="tx2"/>
                </a:solidFill>
                <a:latin typeface="Arial" panose="020B0604020202020204" pitchFamily="34" charset="0"/>
                <a:cs typeface="Arial" panose="020B0604020202020204" pitchFamily="34" charset="0"/>
              </a:rPr>
              <a:t>Mise en relation qualifiée avec les laboratoires et plateformes technologiques (prestations et collaborations de recherche)</a:t>
            </a:r>
          </a:p>
          <a:p>
            <a:pPr marL="214313" indent="-214313" defTabSz="500063">
              <a:lnSpc>
                <a:spcPct val="90000"/>
              </a:lnSpc>
              <a:spcAft>
                <a:spcPct val="35000"/>
              </a:spcAft>
              <a:buFont typeface="Wingdings" panose="05000000000000000000" pitchFamily="2" charset="2"/>
              <a:buChar char="§"/>
            </a:pPr>
            <a:r>
              <a:rPr lang="fr-FR" sz="1200" dirty="0">
                <a:solidFill>
                  <a:schemeClr val="tx2"/>
                </a:solidFill>
                <a:latin typeface="Arial" panose="020B0604020202020204" pitchFamily="34" charset="0"/>
                <a:cs typeface="Arial" panose="020B0604020202020204" pitchFamily="34" charset="0"/>
              </a:rPr>
              <a:t>Recherche de brevets issus des laboratoires</a:t>
            </a:r>
          </a:p>
          <a:p>
            <a:pPr marL="214313" indent="-214313" defTabSz="500063">
              <a:lnSpc>
                <a:spcPct val="90000"/>
              </a:lnSpc>
              <a:spcAft>
                <a:spcPct val="35000"/>
              </a:spcAft>
              <a:buFont typeface="Wingdings" panose="05000000000000000000" pitchFamily="2" charset="2"/>
              <a:buChar char="§"/>
            </a:pPr>
            <a:r>
              <a:rPr lang="fr-FR" sz="1200" dirty="0">
                <a:solidFill>
                  <a:schemeClr val="tx2"/>
                </a:solidFill>
                <a:latin typeface="Arial" panose="020B0604020202020204" pitchFamily="34" charset="0"/>
                <a:cs typeface="Arial" panose="020B0604020202020204" pitchFamily="34" charset="0"/>
              </a:rPr>
              <a:t>Formation continue</a:t>
            </a:r>
          </a:p>
          <a:p>
            <a:pPr marL="214313" indent="-214313" defTabSz="500063">
              <a:lnSpc>
                <a:spcPct val="90000"/>
              </a:lnSpc>
              <a:spcAft>
                <a:spcPct val="35000"/>
              </a:spcAft>
              <a:buFont typeface="Wingdings" panose="05000000000000000000" pitchFamily="2" charset="2"/>
              <a:buChar char="§"/>
            </a:pPr>
            <a:r>
              <a:rPr lang="fr-FR" sz="1200" dirty="0">
                <a:solidFill>
                  <a:schemeClr val="tx2"/>
                </a:solidFill>
                <a:latin typeface="Arial" panose="020B0604020202020204" pitchFamily="34" charset="0"/>
                <a:cs typeface="Arial" panose="020B0604020202020204" pitchFamily="34" charset="0"/>
              </a:rPr>
              <a:t>Réponse aux AAP (</a:t>
            </a:r>
            <a:r>
              <a:rPr lang="fr-FR" sz="1200" dirty="0" err="1">
                <a:solidFill>
                  <a:schemeClr val="tx2"/>
                </a:solidFill>
                <a:latin typeface="Arial" panose="020B0604020202020204" pitchFamily="34" charset="0"/>
                <a:cs typeface="Arial" panose="020B0604020202020204" pitchFamily="34" charset="0"/>
              </a:rPr>
              <a:t>Amidex</a:t>
            </a:r>
            <a:r>
              <a:rPr lang="fr-FR" sz="1200" dirty="0">
                <a:solidFill>
                  <a:schemeClr val="tx2"/>
                </a:solidFill>
                <a:latin typeface="Arial" panose="020B0604020202020204" pitchFamily="34" charset="0"/>
                <a:cs typeface="Arial" panose="020B0604020202020204" pitchFamily="34" charset="0"/>
              </a:rPr>
              <a:t>, Horizon Europe…)</a:t>
            </a:r>
          </a:p>
        </p:txBody>
      </p:sp>
      <p:pic>
        <p:nvPicPr>
          <p:cNvPr id="42" name="Image 41">
            <a:extLst>
              <a:ext uri="{FF2B5EF4-FFF2-40B4-BE49-F238E27FC236}">
                <a16:creationId xmlns:a16="http://schemas.microsoft.com/office/drawing/2014/main" id="{289567B9-5A24-40F3-BB16-D5B457878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674" y="2482207"/>
            <a:ext cx="476502" cy="476502"/>
          </a:xfrm>
          <a:prstGeom prst="rect">
            <a:avLst/>
          </a:prstGeom>
        </p:spPr>
      </p:pic>
      <p:sp>
        <p:nvSpPr>
          <p:cNvPr id="43" name="Rectangle : coins arrondis 13">
            <a:extLst>
              <a:ext uri="{FF2B5EF4-FFF2-40B4-BE49-F238E27FC236}">
                <a16:creationId xmlns:a16="http://schemas.microsoft.com/office/drawing/2014/main" id="{C9D8B896-C43A-459A-A636-799BB5933AAB}"/>
              </a:ext>
            </a:extLst>
          </p:cNvPr>
          <p:cNvSpPr txBox="1"/>
          <p:nvPr/>
        </p:nvSpPr>
        <p:spPr>
          <a:xfrm>
            <a:off x="6286644" y="2578803"/>
            <a:ext cx="2714487" cy="27546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3055" tIns="28575" rIns="28575" bIns="28575" numCol="1" spcCol="1270" anchor="ctr" anchorCtr="0">
            <a:noAutofit/>
          </a:bodyPr>
          <a:lstStyle/>
          <a:p>
            <a:pPr marL="257175" indent="-257175" defTabSz="500063">
              <a:spcAft>
                <a:spcPct val="35000"/>
              </a:spcAft>
              <a:buFont typeface="Wingdings" panose="05000000000000000000" pitchFamily="2" charset="2"/>
              <a:buChar char="§"/>
            </a:pPr>
            <a:r>
              <a:rPr lang="fr-FR" sz="1200" dirty="0">
                <a:solidFill>
                  <a:schemeClr val="tx2"/>
                </a:solidFill>
                <a:latin typeface="Arial" panose="020B0604020202020204" pitchFamily="34" charset="0"/>
                <a:cs typeface="Arial" panose="020B0604020202020204" pitchFamily="34" charset="0"/>
              </a:rPr>
              <a:t>Incubateurs, accélérateurs</a:t>
            </a:r>
          </a:p>
          <a:p>
            <a:pPr marL="257175" indent="-257175" defTabSz="500063">
              <a:spcAft>
                <a:spcPct val="35000"/>
              </a:spcAft>
              <a:buFont typeface="Wingdings" panose="05000000000000000000" pitchFamily="2" charset="2"/>
              <a:buChar char="§"/>
            </a:pPr>
            <a:r>
              <a:rPr lang="fr-FR" sz="1200" dirty="0">
                <a:solidFill>
                  <a:schemeClr val="tx2"/>
                </a:solidFill>
                <a:latin typeface="Arial" panose="020B0604020202020204" pitchFamily="34" charset="0"/>
                <a:cs typeface="Arial" panose="020B0604020202020204" pitchFamily="34" charset="0"/>
              </a:rPr>
              <a:t>Pôles de compétitivité</a:t>
            </a:r>
          </a:p>
          <a:p>
            <a:pPr marL="257175" indent="-257175" defTabSz="500063">
              <a:spcAft>
                <a:spcPct val="35000"/>
              </a:spcAft>
              <a:buFont typeface="Wingdings" panose="05000000000000000000" pitchFamily="2" charset="2"/>
              <a:buChar char="§"/>
            </a:pPr>
            <a:r>
              <a:rPr lang="fr-FR" sz="1200" dirty="0">
                <a:solidFill>
                  <a:schemeClr val="tx2"/>
                </a:solidFill>
                <a:latin typeface="Arial" panose="020B0604020202020204" pitchFamily="34" charset="0"/>
                <a:cs typeface="Arial" panose="020B0604020202020204" pitchFamily="34" charset="0"/>
              </a:rPr>
              <a:t>Industriels</a:t>
            </a:r>
          </a:p>
          <a:p>
            <a:pPr marL="257175" indent="-257175" defTabSz="500063">
              <a:spcAft>
                <a:spcPct val="35000"/>
              </a:spcAft>
              <a:buFont typeface="Wingdings" panose="05000000000000000000" pitchFamily="2" charset="2"/>
              <a:buChar char="§"/>
            </a:pPr>
            <a:r>
              <a:rPr lang="fr-FR" sz="1200" dirty="0">
                <a:solidFill>
                  <a:schemeClr val="tx2"/>
                </a:solidFill>
                <a:latin typeface="Arial" panose="020B0604020202020204" pitchFamily="34" charset="0"/>
                <a:cs typeface="Arial" panose="020B0604020202020204" pitchFamily="34" charset="0"/>
              </a:rPr>
              <a:t>Acteurs du financement</a:t>
            </a:r>
          </a:p>
          <a:p>
            <a:pPr marL="257175" indent="-257175" defTabSz="500063">
              <a:spcAft>
                <a:spcPct val="35000"/>
              </a:spcAft>
              <a:buFont typeface="Wingdings" panose="05000000000000000000" pitchFamily="2" charset="2"/>
              <a:buChar char="§"/>
            </a:pPr>
            <a:r>
              <a:rPr lang="fr-FR" sz="1200" dirty="0">
                <a:solidFill>
                  <a:schemeClr val="tx2"/>
                </a:solidFill>
                <a:latin typeface="Arial" panose="020B0604020202020204" pitchFamily="34" charset="0"/>
                <a:cs typeface="Arial" panose="020B0604020202020204" pitchFamily="34" charset="0"/>
              </a:rPr>
              <a:t>Structures de valorisation et transfert de technologie</a:t>
            </a:r>
          </a:p>
          <a:p>
            <a:pPr marL="257175" indent="-257175" defTabSz="500063">
              <a:spcAft>
                <a:spcPct val="35000"/>
              </a:spcAft>
              <a:buFont typeface="Wingdings" panose="05000000000000000000" pitchFamily="2" charset="2"/>
              <a:buChar char="§"/>
            </a:pPr>
            <a:r>
              <a:rPr lang="fr-FR" sz="1200" dirty="0">
                <a:solidFill>
                  <a:schemeClr val="tx2"/>
                </a:solidFill>
                <a:latin typeface="Arial" panose="020B0604020202020204" pitchFamily="34" charset="0"/>
                <a:cs typeface="Arial" panose="020B0604020202020204" pitchFamily="34" charset="0"/>
              </a:rPr>
              <a:t>etc… </a:t>
            </a:r>
            <a:endParaRPr lang="fr-FR" dirty="0">
              <a:solidFill>
                <a:schemeClr val="tx2"/>
              </a:solidFill>
              <a:latin typeface="Arial" panose="020B0604020202020204" pitchFamily="34" charset="0"/>
              <a:cs typeface="Arial" panose="020B0604020202020204" pitchFamily="34" charset="0"/>
            </a:endParaRPr>
          </a:p>
        </p:txBody>
      </p:sp>
      <p:pic>
        <p:nvPicPr>
          <p:cNvPr id="44" name="Image 43">
            <a:extLst>
              <a:ext uri="{FF2B5EF4-FFF2-40B4-BE49-F238E27FC236}">
                <a16:creationId xmlns:a16="http://schemas.microsoft.com/office/drawing/2014/main" id="{2E5F4656-0E57-467B-83AB-F4DACD13D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8526" y="2498081"/>
            <a:ext cx="456309" cy="456309"/>
          </a:xfrm>
          <a:prstGeom prst="rect">
            <a:avLst/>
          </a:prstGeom>
        </p:spPr>
      </p:pic>
      <p:sp>
        <p:nvSpPr>
          <p:cNvPr id="45" name="Rectangle : coins arrondis 13">
            <a:extLst>
              <a:ext uri="{FF2B5EF4-FFF2-40B4-BE49-F238E27FC236}">
                <a16:creationId xmlns:a16="http://schemas.microsoft.com/office/drawing/2014/main" id="{7AC5C295-3E9E-452F-87C3-77ED9EA9D4D9}"/>
              </a:ext>
            </a:extLst>
          </p:cNvPr>
          <p:cNvSpPr txBox="1"/>
          <p:nvPr/>
        </p:nvSpPr>
        <p:spPr>
          <a:xfrm>
            <a:off x="6564949" y="2492303"/>
            <a:ext cx="2249111" cy="4563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3055" tIns="28575" rIns="28575" bIns="28575" numCol="1" spcCol="1270" anchor="ctr" anchorCtr="0">
            <a:noAutofit/>
          </a:bodyPr>
          <a:lstStyle/>
          <a:p>
            <a:pPr algn="ctr" defTabSz="500063">
              <a:lnSpc>
                <a:spcPct val="90000"/>
              </a:lnSpc>
              <a:spcAft>
                <a:spcPct val="35000"/>
              </a:spcAft>
            </a:pPr>
            <a:r>
              <a:rPr lang="fr-FR" altLang="fr-FR" sz="1300" b="1" dirty="0">
                <a:solidFill>
                  <a:schemeClr val="tx2"/>
                </a:solidFill>
                <a:latin typeface="Arial" panose="020B0604020202020204" pitchFamily="34" charset="0"/>
                <a:cs typeface="Arial" panose="020B0604020202020204" pitchFamily="34" charset="0"/>
              </a:rPr>
              <a:t>LES ACTEURS DU</a:t>
            </a:r>
            <a:br>
              <a:rPr lang="fr-FR" altLang="fr-FR" sz="1300" b="1" dirty="0">
                <a:solidFill>
                  <a:schemeClr val="tx2"/>
                </a:solidFill>
                <a:latin typeface="Arial" panose="020B0604020202020204" pitchFamily="34" charset="0"/>
                <a:cs typeface="Arial" panose="020B0604020202020204" pitchFamily="34" charset="0"/>
              </a:rPr>
            </a:br>
            <a:r>
              <a:rPr lang="fr-FR" altLang="fr-FR" sz="1300" b="1" dirty="0">
                <a:solidFill>
                  <a:schemeClr val="tx2"/>
                </a:solidFill>
                <a:latin typeface="Arial" panose="020B0604020202020204" pitchFamily="34" charset="0"/>
                <a:cs typeface="Arial" panose="020B0604020202020204" pitchFamily="34" charset="0"/>
              </a:rPr>
              <a:t>DEVELOPPEMENT</a:t>
            </a:r>
          </a:p>
        </p:txBody>
      </p:sp>
      <p:sp>
        <p:nvSpPr>
          <p:cNvPr id="46" name="Espace réservé du contenu 1">
            <a:extLst>
              <a:ext uri="{FF2B5EF4-FFF2-40B4-BE49-F238E27FC236}">
                <a16:creationId xmlns:a16="http://schemas.microsoft.com/office/drawing/2014/main" id="{73AAEE0B-C225-4ED5-B9AF-6C479ED60FD8}"/>
              </a:ext>
            </a:extLst>
          </p:cNvPr>
          <p:cNvSpPr txBox="1">
            <a:spLocks/>
          </p:cNvSpPr>
          <p:nvPr/>
        </p:nvSpPr>
        <p:spPr bwMode="auto">
          <a:xfrm>
            <a:off x="492497" y="5018715"/>
            <a:ext cx="7004054" cy="345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1400" b="1" kern="1200">
                <a:solidFill>
                  <a:schemeClr val="tx1"/>
                </a:solidFill>
                <a:latin typeface="Arial"/>
                <a:ea typeface="ＭＳ Ｐゴシック" charset="-128"/>
                <a:cs typeface="Arial"/>
              </a:defRPr>
            </a:lvl1pPr>
            <a:lvl2pPr marL="914400" indent="-457200" algn="l" defTabSz="457200" rtl="0" eaLnBrk="0" fontAlgn="base" hangingPunct="0">
              <a:spcBef>
                <a:spcPct val="20000"/>
              </a:spcBef>
              <a:spcAft>
                <a:spcPct val="0"/>
              </a:spcAft>
              <a:buClr>
                <a:srgbClr val="AFB1A5"/>
              </a:buClr>
              <a:buSzPct val="80000"/>
              <a:buAutoNum type="circleNumDbPlain"/>
              <a:defRPr sz="1400" kern="1200">
                <a:solidFill>
                  <a:schemeClr val="tx1"/>
                </a:solidFill>
                <a:latin typeface="Arial"/>
                <a:ea typeface="ＭＳ Ｐゴシック" charset="-128"/>
                <a:cs typeface="Arial"/>
              </a:defRPr>
            </a:lvl2pPr>
            <a:lvl3pPr marL="1200150" indent="-285750" algn="l" defTabSz="457200" rtl="0" eaLnBrk="0" fontAlgn="base" hangingPunct="0">
              <a:spcBef>
                <a:spcPct val="20000"/>
              </a:spcBef>
              <a:spcAft>
                <a:spcPct val="0"/>
              </a:spcAft>
              <a:buClr>
                <a:srgbClr val="AFB1A5"/>
              </a:buClr>
              <a:buFont typeface="Wingdings" charset="0"/>
              <a:buChar char=""/>
              <a:defRPr sz="1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AFB1A5"/>
              </a:buClr>
              <a:buSzPct val="130000"/>
              <a:buFont typeface="Arial" charset="0"/>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AFB1A5"/>
              </a:buClr>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charset="0"/>
              <a:buNone/>
              <a:tabLst>
                <a:tab pos="247015" algn="l"/>
              </a:tabLst>
            </a:pPr>
            <a:r>
              <a:rPr lang="fr-FR" sz="1800" dirty="0">
                <a:solidFill>
                  <a:schemeClr val="tx1">
                    <a:lumMod val="75000"/>
                    <a:lumOff val="25000"/>
                  </a:schemeClr>
                </a:solidFill>
                <a:latin typeface="Arial" panose="020B0604020202020204" pitchFamily="34" charset="0"/>
                <a:cs typeface="Arial" panose="020B0604020202020204" pitchFamily="34" charset="0"/>
              </a:rPr>
              <a:t>SOUTENIR :</a:t>
            </a:r>
          </a:p>
          <a:p>
            <a:pPr marL="0" indent="0">
              <a:buFont typeface="Arial" charset="0"/>
              <a:buNone/>
              <a:tabLst>
                <a:tab pos="247015" algn="l"/>
              </a:tabLst>
            </a:pPr>
            <a:endParaRPr lang="fr-FR" sz="1600" b="0" dirty="0">
              <a:solidFill>
                <a:srgbClr val="002060"/>
              </a:solidFill>
            </a:endParaRPr>
          </a:p>
          <a:p>
            <a:pPr marL="0" indent="0">
              <a:buFont typeface="Arial" charset="0"/>
              <a:buNone/>
              <a:tabLst>
                <a:tab pos="247015" algn="l"/>
              </a:tabLst>
            </a:pPr>
            <a:endParaRPr lang="fr-FR" sz="1600" b="0" dirty="0">
              <a:solidFill>
                <a:srgbClr val="002060"/>
              </a:solidFill>
            </a:endParaRPr>
          </a:p>
          <a:p>
            <a:pPr marL="0" indent="0">
              <a:buFont typeface="Arial" charset="0"/>
              <a:buNone/>
              <a:defRPr/>
            </a:pPr>
            <a:endParaRPr lang="fr-FR" sz="1600" b="0" dirty="0"/>
          </a:p>
          <a:p>
            <a:pPr marL="0" indent="0">
              <a:buFont typeface="Arial" charset="0"/>
              <a:buNone/>
              <a:defRPr/>
            </a:pPr>
            <a:endParaRPr lang="fr-FR" sz="1600" b="0" dirty="0"/>
          </a:p>
          <a:p>
            <a:pPr marL="0" indent="0">
              <a:buFont typeface="Arial" charset="0"/>
              <a:buNone/>
              <a:defRPr/>
            </a:pPr>
            <a:endParaRPr lang="fr-FR" sz="1600" b="0" dirty="0"/>
          </a:p>
          <a:p>
            <a:pPr marL="0" indent="0">
              <a:buFont typeface="Arial" charset="0"/>
              <a:buNone/>
              <a:defRPr/>
            </a:pPr>
            <a:endParaRPr lang="fr-FR" sz="1600" b="0" dirty="0"/>
          </a:p>
        </p:txBody>
      </p:sp>
      <p:pic>
        <p:nvPicPr>
          <p:cNvPr id="48" name="Image 47">
            <a:extLst>
              <a:ext uri="{FF2B5EF4-FFF2-40B4-BE49-F238E27FC236}">
                <a16:creationId xmlns:a16="http://schemas.microsoft.com/office/drawing/2014/main" id="{AC78D4D9-A78C-4C4A-9E84-383958A170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781" y="5534468"/>
            <a:ext cx="476502" cy="476502"/>
          </a:xfrm>
          <a:prstGeom prst="rect">
            <a:avLst/>
          </a:prstGeom>
        </p:spPr>
      </p:pic>
      <p:sp>
        <p:nvSpPr>
          <p:cNvPr id="49" name="Rectangle : coins arrondis 13">
            <a:extLst>
              <a:ext uri="{FF2B5EF4-FFF2-40B4-BE49-F238E27FC236}">
                <a16:creationId xmlns:a16="http://schemas.microsoft.com/office/drawing/2014/main" id="{A7E29A34-CAA7-4DAF-88AC-AB940E7BC019}"/>
              </a:ext>
            </a:extLst>
          </p:cNvPr>
          <p:cNvSpPr txBox="1"/>
          <p:nvPr/>
        </p:nvSpPr>
        <p:spPr>
          <a:xfrm>
            <a:off x="781472" y="5556921"/>
            <a:ext cx="1405633" cy="4563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3055" tIns="28575" rIns="28575" bIns="28575" numCol="1" spcCol="1270" anchor="ctr" anchorCtr="0">
            <a:noAutofit/>
          </a:bodyPr>
          <a:lstStyle/>
          <a:p>
            <a:pPr algn="ctr" defTabSz="500063">
              <a:lnSpc>
                <a:spcPct val="90000"/>
              </a:lnSpc>
              <a:spcAft>
                <a:spcPct val="35000"/>
              </a:spcAft>
            </a:pPr>
            <a:r>
              <a:rPr lang="fr-FR" sz="1200" b="1" dirty="0">
                <a:solidFill>
                  <a:schemeClr val="tx2"/>
                </a:solidFill>
                <a:latin typeface="Arial" panose="020B0604020202020204" pitchFamily="34" charset="0"/>
                <a:cs typeface="Arial" panose="020B0604020202020204" pitchFamily="34" charset="0"/>
              </a:rPr>
              <a:t>COACHING, EXPERTISE ET MENTORAT</a:t>
            </a:r>
            <a:endParaRPr lang="fr-FR" sz="1200" dirty="0">
              <a:solidFill>
                <a:schemeClr val="tx2"/>
              </a:solidFill>
              <a:latin typeface="Arial" panose="020B0604020202020204" pitchFamily="34" charset="0"/>
              <a:cs typeface="Arial" panose="020B0604020202020204" pitchFamily="34" charset="0"/>
            </a:endParaRPr>
          </a:p>
        </p:txBody>
      </p:sp>
      <p:pic>
        <p:nvPicPr>
          <p:cNvPr id="51" name="Image 50">
            <a:extLst>
              <a:ext uri="{FF2B5EF4-FFF2-40B4-BE49-F238E27FC236}">
                <a16:creationId xmlns:a16="http://schemas.microsoft.com/office/drawing/2014/main" id="{01C674A0-4037-48F9-9F07-EF00826060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7789" y="5534468"/>
            <a:ext cx="480583" cy="480583"/>
          </a:xfrm>
          <a:prstGeom prst="rect">
            <a:avLst/>
          </a:prstGeom>
        </p:spPr>
      </p:pic>
      <p:sp>
        <p:nvSpPr>
          <p:cNvPr id="52" name="Rectangle : coins arrondis 13">
            <a:extLst>
              <a:ext uri="{FF2B5EF4-FFF2-40B4-BE49-F238E27FC236}">
                <a16:creationId xmlns:a16="http://schemas.microsoft.com/office/drawing/2014/main" id="{6CCA60AF-6E87-41FB-B0DC-AE9953A85DA7}"/>
              </a:ext>
            </a:extLst>
          </p:cNvPr>
          <p:cNvSpPr txBox="1"/>
          <p:nvPr/>
        </p:nvSpPr>
        <p:spPr>
          <a:xfrm>
            <a:off x="2860822" y="5556921"/>
            <a:ext cx="1569165" cy="4563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3055" tIns="28575" rIns="28575" bIns="28575" numCol="1" spcCol="1270" anchor="ctr" anchorCtr="0">
            <a:noAutofit/>
          </a:bodyPr>
          <a:lstStyle/>
          <a:p>
            <a:pPr algn="ctr" defTabSz="500063">
              <a:lnSpc>
                <a:spcPct val="90000"/>
              </a:lnSpc>
              <a:spcAft>
                <a:spcPct val="35000"/>
              </a:spcAft>
            </a:pPr>
            <a:r>
              <a:rPr lang="fr-FR" sz="1200" b="1" dirty="0">
                <a:solidFill>
                  <a:schemeClr val="tx2"/>
                </a:solidFill>
                <a:latin typeface="Arial" panose="020B0604020202020204" pitchFamily="34" charset="0"/>
                <a:cs typeface="Arial" panose="020B0604020202020204" pitchFamily="34" charset="0"/>
              </a:rPr>
              <a:t>AIDE A LA RECHERCHE DE FINANCEMENTS </a:t>
            </a:r>
            <a:endParaRPr lang="fr-FR" sz="1200" dirty="0">
              <a:solidFill>
                <a:schemeClr val="tx2"/>
              </a:solidFill>
              <a:latin typeface="Arial" panose="020B0604020202020204" pitchFamily="34" charset="0"/>
              <a:cs typeface="Arial" panose="020B0604020202020204" pitchFamily="34" charset="0"/>
            </a:endParaRPr>
          </a:p>
        </p:txBody>
      </p:sp>
      <p:pic>
        <p:nvPicPr>
          <p:cNvPr id="54" name="Image 53">
            <a:extLst>
              <a:ext uri="{FF2B5EF4-FFF2-40B4-BE49-F238E27FC236}">
                <a16:creationId xmlns:a16="http://schemas.microsoft.com/office/drawing/2014/main" id="{BD0FFBAF-538D-43B6-97A9-A70A3B4060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5857" y="5534468"/>
            <a:ext cx="476502" cy="476502"/>
          </a:xfrm>
          <a:prstGeom prst="rect">
            <a:avLst/>
          </a:prstGeom>
        </p:spPr>
      </p:pic>
      <p:sp>
        <p:nvSpPr>
          <p:cNvPr id="55" name="Rectangle : coins arrondis 13">
            <a:extLst>
              <a:ext uri="{FF2B5EF4-FFF2-40B4-BE49-F238E27FC236}">
                <a16:creationId xmlns:a16="http://schemas.microsoft.com/office/drawing/2014/main" id="{445C7390-61BE-493B-BD21-FCB031617B78}"/>
              </a:ext>
            </a:extLst>
          </p:cNvPr>
          <p:cNvSpPr txBox="1"/>
          <p:nvPr/>
        </p:nvSpPr>
        <p:spPr>
          <a:xfrm>
            <a:off x="5089213" y="5553824"/>
            <a:ext cx="1518244" cy="4563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3055" tIns="28575" rIns="28575" bIns="28575" numCol="1" spcCol="1270" anchor="ctr" anchorCtr="0">
            <a:noAutofit/>
          </a:bodyPr>
          <a:lstStyle/>
          <a:p>
            <a:pPr algn="ctr" defTabSz="500063">
              <a:lnSpc>
                <a:spcPct val="90000"/>
              </a:lnSpc>
              <a:spcAft>
                <a:spcPct val="35000"/>
              </a:spcAft>
            </a:pPr>
            <a:r>
              <a:rPr lang="fr-FR" sz="1200" b="1" dirty="0">
                <a:solidFill>
                  <a:schemeClr val="tx2"/>
                </a:solidFill>
                <a:latin typeface="Arial" panose="020B0604020202020204" pitchFamily="34" charset="0"/>
                <a:cs typeface="Arial" panose="020B0604020202020204" pitchFamily="34" charset="0"/>
              </a:rPr>
              <a:t>CO-INNOVATION</a:t>
            </a:r>
            <a:endParaRPr lang="fr-FR" sz="1200" dirty="0">
              <a:solidFill>
                <a:schemeClr val="tx2"/>
              </a:solidFill>
              <a:latin typeface="Arial" panose="020B0604020202020204" pitchFamily="34" charset="0"/>
              <a:cs typeface="Arial" panose="020B0604020202020204" pitchFamily="34" charset="0"/>
            </a:endParaRPr>
          </a:p>
        </p:txBody>
      </p:sp>
      <p:pic>
        <p:nvPicPr>
          <p:cNvPr id="58" name="Image 57">
            <a:extLst>
              <a:ext uri="{FF2B5EF4-FFF2-40B4-BE49-F238E27FC236}">
                <a16:creationId xmlns:a16="http://schemas.microsoft.com/office/drawing/2014/main" id="{60F8563D-CC77-49AE-ADD7-94CFD1C64C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9185" y="5494956"/>
            <a:ext cx="476502" cy="476502"/>
          </a:xfrm>
          <a:prstGeom prst="rect">
            <a:avLst/>
          </a:prstGeom>
        </p:spPr>
      </p:pic>
      <p:sp>
        <p:nvSpPr>
          <p:cNvPr id="59" name="Rectangle : coins arrondis 13">
            <a:extLst>
              <a:ext uri="{FF2B5EF4-FFF2-40B4-BE49-F238E27FC236}">
                <a16:creationId xmlns:a16="http://schemas.microsoft.com/office/drawing/2014/main" id="{6018C074-BC32-4ABF-9DB8-25D2AFA9C0E6}"/>
              </a:ext>
            </a:extLst>
          </p:cNvPr>
          <p:cNvSpPr txBox="1"/>
          <p:nvPr/>
        </p:nvSpPr>
        <p:spPr>
          <a:xfrm>
            <a:off x="7246455" y="5553823"/>
            <a:ext cx="1518244" cy="4563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3055" tIns="28575" rIns="28575" bIns="28575" numCol="1" spcCol="1270" anchor="ctr" anchorCtr="0">
            <a:noAutofit/>
          </a:bodyPr>
          <a:lstStyle/>
          <a:p>
            <a:pPr algn="ctr" defTabSz="500063">
              <a:lnSpc>
                <a:spcPct val="90000"/>
              </a:lnSpc>
              <a:spcAft>
                <a:spcPct val="35000"/>
              </a:spcAft>
            </a:pPr>
            <a:r>
              <a:rPr lang="fr-FR" sz="1200" b="1" dirty="0">
                <a:solidFill>
                  <a:schemeClr val="tx2"/>
                </a:solidFill>
                <a:latin typeface="Arial" panose="020B0604020202020204" pitchFamily="34" charset="0"/>
                <a:cs typeface="Arial" panose="020B0604020202020204" pitchFamily="34" charset="0"/>
              </a:rPr>
              <a:t>HÉBERGEMENT</a:t>
            </a:r>
            <a:endParaRPr lang="fr-FR" sz="1200" dirty="0">
              <a:solidFill>
                <a:schemeClr val="tx2"/>
              </a:solidFill>
              <a:latin typeface="Arial" panose="020B0604020202020204" pitchFamily="34" charset="0"/>
              <a:cs typeface="Arial" panose="020B0604020202020204" pitchFamily="34" charset="0"/>
            </a:endParaRPr>
          </a:p>
        </p:txBody>
      </p:sp>
      <p:cxnSp>
        <p:nvCxnSpPr>
          <p:cNvPr id="60" name="Connecteur droit 59">
            <a:extLst>
              <a:ext uri="{FF2B5EF4-FFF2-40B4-BE49-F238E27FC236}">
                <a16:creationId xmlns:a16="http://schemas.microsoft.com/office/drawing/2014/main" id="{A9C160B0-B609-4A74-B026-43F4ED3A9595}"/>
              </a:ext>
            </a:extLst>
          </p:cNvPr>
          <p:cNvCxnSpPr>
            <a:cxnSpLocks/>
            <a:stCxn id="16" idx="1"/>
          </p:cNvCxnSpPr>
          <p:nvPr/>
        </p:nvCxnSpPr>
        <p:spPr>
          <a:xfrm flipH="1">
            <a:off x="1" y="2145336"/>
            <a:ext cx="440112" cy="172824"/>
          </a:xfrm>
          <a:prstGeom prst="line">
            <a:avLst/>
          </a:prstGeom>
          <a:ln w="12700" cmpd="sng">
            <a:solidFill>
              <a:schemeClr val="tx2"/>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61" name="Connecteur droit 60">
            <a:extLst>
              <a:ext uri="{FF2B5EF4-FFF2-40B4-BE49-F238E27FC236}">
                <a16:creationId xmlns:a16="http://schemas.microsoft.com/office/drawing/2014/main" id="{B62FEC88-7C3E-4836-85C2-0443C0FBF2BB}"/>
              </a:ext>
            </a:extLst>
          </p:cNvPr>
          <p:cNvCxnSpPr>
            <a:cxnSpLocks/>
            <a:stCxn id="46" idx="1"/>
          </p:cNvCxnSpPr>
          <p:nvPr/>
        </p:nvCxnSpPr>
        <p:spPr>
          <a:xfrm flipH="1">
            <a:off x="0" y="5191539"/>
            <a:ext cx="492497" cy="172824"/>
          </a:xfrm>
          <a:prstGeom prst="line">
            <a:avLst/>
          </a:prstGeom>
          <a:ln w="12700" cmpd="sng">
            <a:solidFill>
              <a:schemeClr val="tx2"/>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64" name="Image 63">
            <a:hlinkClick r:id="rId10"/>
            <a:extLst>
              <a:ext uri="{FF2B5EF4-FFF2-40B4-BE49-F238E27FC236}">
                <a16:creationId xmlns:a16="http://schemas.microsoft.com/office/drawing/2014/main" id="{40871C81-5BA9-483D-81F2-63DAB69486C6}"/>
              </a:ext>
            </a:extLst>
          </p:cNvPr>
          <p:cNvPicPr>
            <a:picLocks noChangeAspect="1"/>
          </p:cNvPicPr>
          <p:nvPr/>
        </p:nvPicPr>
        <p:blipFill rotWithShape="1">
          <a:blip r:embed="rId11"/>
          <a:srcRect l="12289" t="8295" r="13027" b="12937"/>
          <a:stretch/>
        </p:blipFill>
        <p:spPr>
          <a:xfrm>
            <a:off x="8113613" y="6527694"/>
            <a:ext cx="277912" cy="270846"/>
          </a:xfrm>
          <a:prstGeom prst="rect">
            <a:avLst/>
          </a:prstGeom>
        </p:spPr>
      </p:pic>
      <p:pic>
        <p:nvPicPr>
          <p:cNvPr id="65" name="Image 64">
            <a:hlinkClick r:id="rId12"/>
            <a:extLst>
              <a:ext uri="{FF2B5EF4-FFF2-40B4-BE49-F238E27FC236}">
                <a16:creationId xmlns:a16="http://schemas.microsoft.com/office/drawing/2014/main" id="{140CEB6A-CB35-4A36-8EBD-9F46F7AB7FCC}"/>
              </a:ext>
            </a:extLst>
          </p:cNvPr>
          <p:cNvPicPr>
            <a:picLocks noChangeAspect="1"/>
          </p:cNvPicPr>
          <p:nvPr/>
        </p:nvPicPr>
        <p:blipFill rotWithShape="1">
          <a:blip r:embed="rId13"/>
          <a:srcRect l="7876" t="8651" r="7839" b="9206"/>
          <a:stretch/>
        </p:blipFill>
        <p:spPr>
          <a:xfrm>
            <a:off x="8556861" y="6527397"/>
            <a:ext cx="277912" cy="270846"/>
          </a:xfrm>
          <a:prstGeom prst="rect">
            <a:avLst/>
          </a:prstGeom>
        </p:spPr>
      </p:pic>
      <p:sp>
        <p:nvSpPr>
          <p:cNvPr id="68" name="TextBox 6">
            <a:extLst>
              <a:ext uri="{FF2B5EF4-FFF2-40B4-BE49-F238E27FC236}">
                <a16:creationId xmlns:a16="http://schemas.microsoft.com/office/drawing/2014/main" id="{C7D148E1-5AD9-49BF-B266-BB5F7A3440BE}"/>
              </a:ext>
            </a:extLst>
          </p:cNvPr>
          <p:cNvSpPr txBox="1"/>
          <p:nvPr/>
        </p:nvSpPr>
        <p:spPr>
          <a:xfrm>
            <a:off x="5743214" y="6561742"/>
            <a:ext cx="2257770" cy="298030"/>
          </a:xfrm>
          <a:prstGeom prst="rect">
            <a:avLst/>
          </a:prstGeom>
        </p:spPr>
        <p:txBody>
          <a:bodyPr wrap="square" lIns="0" tIns="0" rIns="0" bIns="0" rtlCol="0" anchor="t">
            <a:spAutoFit/>
          </a:bodyPr>
          <a:lstStyle/>
          <a:p>
            <a:pPr algn="ctr">
              <a:lnSpc>
                <a:spcPts val="1189"/>
              </a:lnSpc>
            </a:pPr>
            <a:r>
              <a:rPr lang="en-US" sz="1050" spc="85" dirty="0">
                <a:solidFill>
                  <a:srgbClr val="445878"/>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www.cisam-innovation.com</a:t>
            </a:r>
            <a:endParaRPr lang="en-US" sz="1050" spc="85" dirty="0">
              <a:solidFill>
                <a:srgbClr val="445878"/>
              </a:solidFill>
              <a:latin typeface="Arial" panose="020B0604020202020204" pitchFamily="34" charset="0"/>
              <a:cs typeface="Arial" panose="020B0604020202020204" pitchFamily="34" charset="0"/>
            </a:endParaRPr>
          </a:p>
          <a:p>
            <a:pPr algn="ctr">
              <a:lnSpc>
                <a:spcPts val="1189"/>
              </a:lnSpc>
            </a:pPr>
            <a:endParaRPr lang="en-US" sz="849" spc="85" dirty="0">
              <a:solidFill>
                <a:srgbClr val="555555"/>
              </a:solidFill>
              <a:latin typeface="Ubuntu"/>
            </a:endParaRPr>
          </a:p>
        </p:txBody>
      </p:sp>
      <p:sp>
        <p:nvSpPr>
          <p:cNvPr id="71" name="Rectangle : coins arrondis 13">
            <a:extLst>
              <a:ext uri="{FF2B5EF4-FFF2-40B4-BE49-F238E27FC236}">
                <a16:creationId xmlns:a16="http://schemas.microsoft.com/office/drawing/2014/main" id="{8064C31D-E022-4BD5-A7E8-97424EBD27DF}"/>
              </a:ext>
            </a:extLst>
          </p:cNvPr>
          <p:cNvSpPr txBox="1"/>
          <p:nvPr/>
        </p:nvSpPr>
        <p:spPr>
          <a:xfrm>
            <a:off x="3684952" y="6461174"/>
            <a:ext cx="2055119" cy="3677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3055" tIns="28575" rIns="28575" bIns="28575" numCol="1" spcCol="1270" anchor="ctr" anchorCtr="0">
            <a:noAutofit/>
          </a:bodyPr>
          <a:lstStyle/>
          <a:p>
            <a:pPr algn="ctr" defTabSz="500063">
              <a:lnSpc>
                <a:spcPct val="90000"/>
              </a:lnSpc>
              <a:spcAft>
                <a:spcPct val="35000"/>
              </a:spcAft>
            </a:pPr>
            <a:r>
              <a:rPr lang="fr-FR" sz="1100" b="1" dirty="0">
                <a:solidFill>
                  <a:schemeClr val="tx2"/>
                </a:solidFill>
                <a:latin typeface="Arial" panose="020B0604020202020204" pitchFamily="34" charset="0"/>
                <a:cs typeface="Arial" panose="020B0604020202020204" pitchFamily="34" charset="0"/>
              </a:rPr>
              <a:t>PLUS INFORMATIONS : </a:t>
            </a:r>
            <a:endParaRPr lang="fr-FR" sz="1100" dirty="0">
              <a:solidFill>
                <a:schemeClr val="tx2"/>
              </a:solidFill>
              <a:latin typeface="Arial" panose="020B0604020202020204" pitchFamily="34" charset="0"/>
              <a:cs typeface="Arial" panose="020B0604020202020204" pitchFamily="34" charset="0"/>
            </a:endParaRPr>
          </a:p>
        </p:txBody>
      </p:sp>
      <p:sp>
        <p:nvSpPr>
          <p:cNvPr id="34" name="Titre 2"/>
          <p:cNvSpPr>
            <a:spLocks noGrp="1"/>
          </p:cNvSpPr>
          <p:nvPr>
            <p:ph type="title"/>
          </p:nvPr>
        </p:nvSpPr>
        <p:spPr>
          <a:xfrm>
            <a:off x="457200" y="842963"/>
            <a:ext cx="8229600" cy="642937"/>
          </a:xfrm>
        </p:spPr>
        <p:txBody>
          <a:bodyPr/>
          <a:lstStyle/>
          <a:p>
            <a:pPr>
              <a:defRPr/>
            </a:pPr>
            <a:r>
              <a:rPr lang="fr-FR" dirty="0"/>
              <a:t>L’offre de services CISAM</a:t>
            </a:r>
          </a:p>
        </p:txBody>
      </p:sp>
      <p:cxnSp>
        <p:nvCxnSpPr>
          <p:cNvPr id="35" name="Connecteur droit 34"/>
          <p:cNvCxnSpPr/>
          <p:nvPr/>
        </p:nvCxnSpPr>
        <p:spPr>
          <a:xfrm flipH="1">
            <a:off x="4513006" y="1165225"/>
            <a:ext cx="4630994"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2274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22313" y="3144838"/>
            <a:ext cx="7772400" cy="1806575"/>
          </a:xfrm>
        </p:spPr>
        <p:txBody>
          <a:bodyPr/>
          <a:lstStyle/>
          <a:p>
            <a:pPr>
              <a:defRPr/>
            </a:pPr>
            <a:r>
              <a:rPr lang="fr-FR" dirty="0"/>
              <a:t>Une offre de formation riche et une vie étudiante dynamique</a:t>
            </a:r>
          </a:p>
        </p:txBody>
      </p:sp>
      <p:sp>
        <p:nvSpPr>
          <p:cNvPr id="4" name="Espace réservé du pied de page 3"/>
          <p:cNvSpPr>
            <a:spLocks noGrp="1"/>
          </p:cNvSpPr>
          <p:nvPr>
            <p:ph type="ftr" sz="quarter" idx="10"/>
          </p:nvPr>
        </p:nvSpPr>
        <p:spPr/>
        <p:txBody>
          <a:bodyPr/>
          <a:lstStyle/>
          <a:p>
            <a:pPr>
              <a:defRPr/>
            </a:pPr>
            <a:r>
              <a:rPr lang="fr-FR"/>
              <a:t>Une force pour le territoire</a:t>
            </a:r>
          </a:p>
        </p:txBody>
      </p:sp>
      <p:sp>
        <p:nvSpPr>
          <p:cNvPr id="32771"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28F986-77F8-AD4C-AFFA-1848C294B233}" type="slidenum">
              <a:rPr lang="fr-FR" sz="800">
                <a:solidFill>
                  <a:schemeClr val="bg1"/>
                </a:solidFill>
                <a:cs typeface="Arial" charset="0"/>
              </a:rPr>
              <a:pPr/>
              <a:t>22</a:t>
            </a:fld>
            <a:endParaRPr lang="fr-FR" sz="800">
              <a:solidFill>
                <a:schemeClr val="bg1"/>
              </a:solidFill>
              <a:cs typeface="Arial" charset="0"/>
            </a:endParaRPr>
          </a:p>
        </p:txBody>
      </p:sp>
    </p:spTree>
    <p:extLst>
      <p:ext uri="{BB962C8B-B14F-4D97-AF65-F5344CB8AC3E}">
        <p14:creationId xmlns:p14="http://schemas.microsoft.com/office/powerpoint/2010/main" val="1713176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en angle 7"/>
          <p:cNvCxnSpPr>
            <a:stCxn id="10" idx="0"/>
            <a:endCxn id="14" idx="7"/>
          </p:cNvCxnSpPr>
          <p:nvPr/>
        </p:nvCxnSpPr>
        <p:spPr>
          <a:xfrm>
            <a:off x="457200" y="2049463"/>
            <a:ext cx="12700" cy="3725862"/>
          </a:xfrm>
          <a:prstGeom prst="bentConnector3">
            <a:avLst>
              <a:gd name="adj1" fmla="val -1065961"/>
            </a:avLst>
          </a:prstGeom>
          <a:ln w="12700" cmpd="sng">
            <a:solidFill>
              <a:srgbClr val="0E5461"/>
            </a:solidFill>
          </a:ln>
          <a:effectLst/>
        </p:spPr>
        <p:style>
          <a:lnRef idx="2">
            <a:schemeClr val="accent1"/>
          </a:lnRef>
          <a:fillRef idx="0">
            <a:schemeClr val="accent1"/>
          </a:fillRef>
          <a:effectRef idx="1">
            <a:schemeClr val="accent1"/>
          </a:effectRef>
          <a:fontRef idx="minor">
            <a:schemeClr val="tx1"/>
          </a:fontRef>
        </p:style>
      </p:cxnSp>
      <p:sp>
        <p:nvSpPr>
          <p:cNvPr id="33794" name="Espace réservé du contenu 4"/>
          <p:cNvSpPr>
            <a:spLocks noGrp="1"/>
          </p:cNvSpPr>
          <p:nvPr>
            <p:ph idx="1"/>
          </p:nvPr>
        </p:nvSpPr>
        <p:spPr>
          <a:xfrm rot="16200000">
            <a:off x="-881062" y="3751263"/>
            <a:ext cx="2373312" cy="322262"/>
          </a:xfrm>
          <a:solidFill>
            <a:srgbClr val="FFFFFF"/>
          </a:solidFill>
        </p:spPr>
        <p:txBody>
          <a:bodyPr/>
          <a:lstStyle/>
          <a:p>
            <a:pPr marL="0" indent="0" algn="ctr">
              <a:buFont typeface="Arial" charset="0"/>
              <a:buNone/>
            </a:pPr>
            <a:r>
              <a:rPr lang="fr-FR">
                <a:solidFill>
                  <a:srgbClr val="0E5461"/>
                </a:solidFill>
                <a:latin typeface="Arial" charset="0"/>
                <a:ea typeface="ＭＳ Ｐゴシック" charset="0"/>
              </a:rPr>
              <a:t>5 secteurs disciplinaires</a:t>
            </a:r>
          </a:p>
        </p:txBody>
      </p:sp>
      <p:sp>
        <p:nvSpPr>
          <p:cNvPr id="2" name="Titre 1"/>
          <p:cNvSpPr>
            <a:spLocks noGrp="1"/>
          </p:cNvSpPr>
          <p:nvPr>
            <p:ph type="title"/>
          </p:nvPr>
        </p:nvSpPr>
        <p:spPr/>
        <p:txBody>
          <a:bodyPr/>
          <a:lstStyle/>
          <a:p>
            <a:pPr>
              <a:defRPr/>
            </a:pPr>
            <a:r>
              <a:rPr lang="fr-FR" dirty="0"/>
              <a:t>Une offre de formation large, pluridisciplinaire et interdisciplinaire – 17 composantes</a:t>
            </a:r>
          </a:p>
        </p:txBody>
      </p:sp>
      <p:sp>
        <p:nvSpPr>
          <p:cNvPr id="3" name="Espace réservé du pied de page 2"/>
          <p:cNvSpPr>
            <a:spLocks noGrp="1"/>
          </p:cNvSpPr>
          <p:nvPr>
            <p:ph type="ftr" sz="quarter" idx="10"/>
          </p:nvPr>
        </p:nvSpPr>
        <p:spPr/>
        <p:txBody>
          <a:bodyPr/>
          <a:lstStyle/>
          <a:p>
            <a:pPr>
              <a:defRPr/>
            </a:pPr>
            <a:r>
              <a:rPr lang="fr-FR" dirty="0"/>
              <a:t>Une force pour le territoire / Une offre de formation riche et une vie étudiante dynamique</a:t>
            </a:r>
          </a:p>
        </p:txBody>
      </p:sp>
      <p:sp>
        <p:nvSpPr>
          <p:cNvPr id="33797" name="Espace réservé du numéro de diapositive 3"/>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2F1F9E-676D-9E49-904D-499B9A01696E}" type="slidenum">
              <a:rPr lang="fr-FR" sz="800">
                <a:solidFill>
                  <a:schemeClr val="bg1"/>
                </a:solidFill>
                <a:cs typeface="Arial" charset="0"/>
              </a:rPr>
              <a:pPr/>
              <a:t>23</a:t>
            </a:fld>
            <a:endParaRPr lang="fr-FR" sz="800">
              <a:solidFill>
                <a:schemeClr val="bg1"/>
              </a:solidFill>
              <a:cs typeface="Arial" charset="0"/>
            </a:endParaRPr>
          </a:p>
        </p:txBody>
      </p:sp>
      <p:cxnSp>
        <p:nvCxnSpPr>
          <p:cNvPr id="6" name="Connecteur droit 5"/>
          <p:cNvCxnSpPr/>
          <p:nvPr/>
        </p:nvCxnSpPr>
        <p:spPr>
          <a:xfrm flipH="1">
            <a:off x="5948363" y="1563688"/>
            <a:ext cx="3195637"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grpSp>
        <p:nvGrpSpPr>
          <p:cNvPr id="33800" name="Grouper 8"/>
          <p:cNvGrpSpPr>
            <a:grpSpLocks/>
          </p:cNvGrpSpPr>
          <p:nvPr/>
        </p:nvGrpSpPr>
        <p:grpSpPr bwMode="auto">
          <a:xfrm>
            <a:off x="457200" y="1922463"/>
            <a:ext cx="1989138" cy="4783137"/>
            <a:chOff x="498036" y="1768374"/>
            <a:chExt cx="1989078" cy="4976280"/>
          </a:xfrm>
        </p:grpSpPr>
        <p:sp>
          <p:nvSpPr>
            <p:cNvPr id="10" name="Forme libre 9"/>
            <p:cNvSpPr/>
            <p:nvPr/>
          </p:nvSpPr>
          <p:spPr>
            <a:xfrm>
              <a:off x="498036" y="1768374"/>
              <a:ext cx="1989078" cy="796073"/>
            </a:xfrm>
            <a:custGeom>
              <a:avLst/>
              <a:gdLst>
                <a:gd name="connsiteX0" fmla="*/ 0 w 1989078"/>
                <a:gd name="connsiteY0" fmla="*/ 132703 h 796204"/>
                <a:gd name="connsiteX1" fmla="*/ 132703 w 1989078"/>
                <a:gd name="connsiteY1" fmla="*/ 0 h 796204"/>
                <a:gd name="connsiteX2" fmla="*/ 1856375 w 1989078"/>
                <a:gd name="connsiteY2" fmla="*/ 0 h 796204"/>
                <a:gd name="connsiteX3" fmla="*/ 1989078 w 1989078"/>
                <a:gd name="connsiteY3" fmla="*/ 132703 h 796204"/>
                <a:gd name="connsiteX4" fmla="*/ 1989078 w 1989078"/>
                <a:gd name="connsiteY4" fmla="*/ 663501 h 796204"/>
                <a:gd name="connsiteX5" fmla="*/ 1856375 w 1989078"/>
                <a:gd name="connsiteY5" fmla="*/ 796204 h 796204"/>
                <a:gd name="connsiteX6" fmla="*/ 132703 w 1989078"/>
                <a:gd name="connsiteY6" fmla="*/ 796204 h 796204"/>
                <a:gd name="connsiteX7" fmla="*/ 0 w 1989078"/>
                <a:gd name="connsiteY7" fmla="*/ 663501 h 796204"/>
                <a:gd name="connsiteX8" fmla="*/ 0 w 1989078"/>
                <a:gd name="connsiteY8" fmla="*/ 132703 h 79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9078" h="796204">
                  <a:moveTo>
                    <a:pt x="0" y="132703"/>
                  </a:moveTo>
                  <a:cubicBezTo>
                    <a:pt x="0" y="59413"/>
                    <a:pt x="59413" y="0"/>
                    <a:pt x="132703" y="0"/>
                  </a:cubicBezTo>
                  <a:lnTo>
                    <a:pt x="1856375" y="0"/>
                  </a:lnTo>
                  <a:cubicBezTo>
                    <a:pt x="1929665" y="0"/>
                    <a:pt x="1989078" y="59413"/>
                    <a:pt x="1989078" y="132703"/>
                  </a:cubicBezTo>
                  <a:lnTo>
                    <a:pt x="1989078" y="663501"/>
                  </a:lnTo>
                  <a:cubicBezTo>
                    <a:pt x="1989078" y="736791"/>
                    <a:pt x="1929665" y="796204"/>
                    <a:pt x="1856375" y="796204"/>
                  </a:cubicBezTo>
                  <a:lnTo>
                    <a:pt x="132703" y="796204"/>
                  </a:lnTo>
                  <a:cubicBezTo>
                    <a:pt x="59413" y="796204"/>
                    <a:pt x="0" y="736791"/>
                    <a:pt x="0" y="663501"/>
                  </a:cubicBezTo>
                  <a:lnTo>
                    <a:pt x="0" y="132703"/>
                  </a:lnTo>
                  <a:close/>
                </a:path>
              </a:pathLst>
            </a:custGeom>
            <a:solidFill>
              <a:srgbClr val="39A35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827" tIns="69347" rIns="99827" bIns="69347" spcCol="1270" anchor="ctr"/>
            <a:lstStyle/>
            <a:p>
              <a:pPr algn="ctr" defTabSz="711200">
                <a:lnSpc>
                  <a:spcPct val="90000"/>
                </a:lnSpc>
                <a:spcAft>
                  <a:spcPct val="35000"/>
                </a:spcAft>
                <a:defRPr/>
              </a:pPr>
              <a:r>
                <a:rPr lang="fr-FR" sz="1600" dirty="0"/>
                <a:t>Santé</a:t>
              </a:r>
            </a:p>
          </p:txBody>
        </p:sp>
        <p:sp>
          <p:nvSpPr>
            <p:cNvPr id="11" name="Forme libre 10"/>
            <p:cNvSpPr/>
            <p:nvPr/>
          </p:nvSpPr>
          <p:spPr>
            <a:xfrm>
              <a:off x="498036" y="2604085"/>
              <a:ext cx="1989078" cy="796073"/>
            </a:xfrm>
            <a:custGeom>
              <a:avLst/>
              <a:gdLst>
                <a:gd name="connsiteX0" fmla="*/ 0 w 1989078"/>
                <a:gd name="connsiteY0" fmla="*/ 132703 h 796204"/>
                <a:gd name="connsiteX1" fmla="*/ 132703 w 1989078"/>
                <a:gd name="connsiteY1" fmla="*/ 0 h 796204"/>
                <a:gd name="connsiteX2" fmla="*/ 1856375 w 1989078"/>
                <a:gd name="connsiteY2" fmla="*/ 0 h 796204"/>
                <a:gd name="connsiteX3" fmla="*/ 1989078 w 1989078"/>
                <a:gd name="connsiteY3" fmla="*/ 132703 h 796204"/>
                <a:gd name="connsiteX4" fmla="*/ 1989078 w 1989078"/>
                <a:gd name="connsiteY4" fmla="*/ 663501 h 796204"/>
                <a:gd name="connsiteX5" fmla="*/ 1856375 w 1989078"/>
                <a:gd name="connsiteY5" fmla="*/ 796204 h 796204"/>
                <a:gd name="connsiteX6" fmla="*/ 132703 w 1989078"/>
                <a:gd name="connsiteY6" fmla="*/ 796204 h 796204"/>
                <a:gd name="connsiteX7" fmla="*/ 0 w 1989078"/>
                <a:gd name="connsiteY7" fmla="*/ 663501 h 796204"/>
                <a:gd name="connsiteX8" fmla="*/ 0 w 1989078"/>
                <a:gd name="connsiteY8" fmla="*/ 132703 h 79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9078" h="796204">
                  <a:moveTo>
                    <a:pt x="0" y="132703"/>
                  </a:moveTo>
                  <a:cubicBezTo>
                    <a:pt x="0" y="59413"/>
                    <a:pt x="59413" y="0"/>
                    <a:pt x="132703" y="0"/>
                  </a:cubicBezTo>
                  <a:lnTo>
                    <a:pt x="1856375" y="0"/>
                  </a:lnTo>
                  <a:cubicBezTo>
                    <a:pt x="1929665" y="0"/>
                    <a:pt x="1989078" y="59413"/>
                    <a:pt x="1989078" y="132703"/>
                  </a:cubicBezTo>
                  <a:lnTo>
                    <a:pt x="1989078" y="663501"/>
                  </a:lnTo>
                  <a:cubicBezTo>
                    <a:pt x="1989078" y="736791"/>
                    <a:pt x="1929665" y="796204"/>
                    <a:pt x="1856375" y="796204"/>
                  </a:cubicBezTo>
                  <a:lnTo>
                    <a:pt x="132703" y="796204"/>
                  </a:lnTo>
                  <a:cubicBezTo>
                    <a:pt x="59413" y="796204"/>
                    <a:pt x="0" y="736791"/>
                    <a:pt x="0" y="663501"/>
                  </a:cubicBezTo>
                  <a:lnTo>
                    <a:pt x="0" y="132703"/>
                  </a:lnTo>
                  <a:close/>
                </a:path>
              </a:pathLst>
            </a:custGeom>
            <a:solidFill>
              <a:srgbClr val="195D8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827" tIns="69347" rIns="99827" bIns="69347" spcCol="1270" anchor="ctr"/>
            <a:lstStyle/>
            <a:p>
              <a:pPr algn="ctr" defTabSz="711200">
                <a:lnSpc>
                  <a:spcPct val="90000"/>
                </a:lnSpc>
                <a:spcAft>
                  <a:spcPct val="35000"/>
                </a:spcAft>
                <a:defRPr/>
              </a:pPr>
              <a:r>
                <a:rPr lang="fr-FR" sz="1600" dirty="0"/>
                <a:t>Sciences et technologies</a:t>
              </a:r>
            </a:p>
          </p:txBody>
        </p:sp>
        <p:sp>
          <p:nvSpPr>
            <p:cNvPr id="12" name="Forme libre 11"/>
            <p:cNvSpPr/>
            <p:nvPr/>
          </p:nvSpPr>
          <p:spPr>
            <a:xfrm>
              <a:off x="498036" y="3439796"/>
              <a:ext cx="1989078" cy="796073"/>
            </a:xfrm>
            <a:custGeom>
              <a:avLst/>
              <a:gdLst>
                <a:gd name="connsiteX0" fmla="*/ 0 w 1989078"/>
                <a:gd name="connsiteY0" fmla="*/ 132703 h 796204"/>
                <a:gd name="connsiteX1" fmla="*/ 132703 w 1989078"/>
                <a:gd name="connsiteY1" fmla="*/ 0 h 796204"/>
                <a:gd name="connsiteX2" fmla="*/ 1856375 w 1989078"/>
                <a:gd name="connsiteY2" fmla="*/ 0 h 796204"/>
                <a:gd name="connsiteX3" fmla="*/ 1989078 w 1989078"/>
                <a:gd name="connsiteY3" fmla="*/ 132703 h 796204"/>
                <a:gd name="connsiteX4" fmla="*/ 1989078 w 1989078"/>
                <a:gd name="connsiteY4" fmla="*/ 663501 h 796204"/>
                <a:gd name="connsiteX5" fmla="*/ 1856375 w 1989078"/>
                <a:gd name="connsiteY5" fmla="*/ 796204 h 796204"/>
                <a:gd name="connsiteX6" fmla="*/ 132703 w 1989078"/>
                <a:gd name="connsiteY6" fmla="*/ 796204 h 796204"/>
                <a:gd name="connsiteX7" fmla="*/ 0 w 1989078"/>
                <a:gd name="connsiteY7" fmla="*/ 663501 h 796204"/>
                <a:gd name="connsiteX8" fmla="*/ 0 w 1989078"/>
                <a:gd name="connsiteY8" fmla="*/ 132703 h 79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9078" h="796204">
                  <a:moveTo>
                    <a:pt x="0" y="132703"/>
                  </a:moveTo>
                  <a:cubicBezTo>
                    <a:pt x="0" y="59413"/>
                    <a:pt x="59413" y="0"/>
                    <a:pt x="132703" y="0"/>
                  </a:cubicBezTo>
                  <a:lnTo>
                    <a:pt x="1856375" y="0"/>
                  </a:lnTo>
                  <a:cubicBezTo>
                    <a:pt x="1929665" y="0"/>
                    <a:pt x="1989078" y="59413"/>
                    <a:pt x="1989078" y="132703"/>
                  </a:cubicBezTo>
                  <a:lnTo>
                    <a:pt x="1989078" y="663501"/>
                  </a:lnTo>
                  <a:cubicBezTo>
                    <a:pt x="1989078" y="736791"/>
                    <a:pt x="1929665" y="796204"/>
                    <a:pt x="1856375" y="796204"/>
                  </a:cubicBezTo>
                  <a:lnTo>
                    <a:pt x="132703" y="796204"/>
                  </a:lnTo>
                  <a:cubicBezTo>
                    <a:pt x="59413" y="796204"/>
                    <a:pt x="0" y="736791"/>
                    <a:pt x="0" y="663501"/>
                  </a:cubicBezTo>
                  <a:lnTo>
                    <a:pt x="0" y="132703"/>
                  </a:lnTo>
                  <a:close/>
                </a:path>
              </a:pathLst>
            </a:custGeom>
            <a:solidFill>
              <a:srgbClr val="C91C3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827" tIns="69347" rIns="99827" bIns="69347" spcCol="1270" anchor="ctr"/>
            <a:lstStyle/>
            <a:p>
              <a:pPr algn="ctr" defTabSz="711200">
                <a:lnSpc>
                  <a:spcPct val="90000"/>
                </a:lnSpc>
                <a:spcAft>
                  <a:spcPct val="35000"/>
                </a:spcAft>
                <a:defRPr/>
              </a:pPr>
              <a:r>
                <a:rPr lang="fr-FR" sz="1600" dirty="0"/>
                <a:t>Economie et gestion</a:t>
              </a:r>
            </a:p>
          </p:txBody>
        </p:sp>
        <p:sp>
          <p:nvSpPr>
            <p:cNvPr id="13" name="Forme libre 12"/>
            <p:cNvSpPr/>
            <p:nvPr/>
          </p:nvSpPr>
          <p:spPr>
            <a:xfrm>
              <a:off x="498036" y="4277159"/>
              <a:ext cx="1989078" cy="796073"/>
            </a:xfrm>
            <a:custGeom>
              <a:avLst/>
              <a:gdLst>
                <a:gd name="connsiteX0" fmla="*/ 0 w 1989078"/>
                <a:gd name="connsiteY0" fmla="*/ 132703 h 796204"/>
                <a:gd name="connsiteX1" fmla="*/ 132703 w 1989078"/>
                <a:gd name="connsiteY1" fmla="*/ 0 h 796204"/>
                <a:gd name="connsiteX2" fmla="*/ 1856375 w 1989078"/>
                <a:gd name="connsiteY2" fmla="*/ 0 h 796204"/>
                <a:gd name="connsiteX3" fmla="*/ 1989078 w 1989078"/>
                <a:gd name="connsiteY3" fmla="*/ 132703 h 796204"/>
                <a:gd name="connsiteX4" fmla="*/ 1989078 w 1989078"/>
                <a:gd name="connsiteY4" fmla="*/ 663501 h 796204"/>
                <a:gd name="connsiteX5" fmla="*/ 1856375 w 1989078"/>
                <a:gd name="connsiteY5" fmla="*/ 796204 h 796204"/>
                <a:gd name="connsiteX6" fmla="*/ 132703 w 1989078"/>
                <a:gd name="connsiteY6" fmla="*/ 796204 h 796204"/>
                <a:gd name="connsiteX7" fmla="*/ 0 w 1989078"/>
                <a:gd name="connsiteY7" fmla="*/ 663501 h 796204"/>
                <a:gd name="connsiteX8" fmla="*/ 0 w 1989078"/>
                <a:gd name="connsiteY8" fmla="*/ 132703 h 79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9078" h="796204">
                  <a:moveTo>
                    <a:pt x="0" y="132703"/>
                  </a:moveTo>
                  <a:cubicBezTo>
                    <a:pt x="0" y="59413"/>
                    <a:pt x="59413" y="0"/>
                    <a:pt x="132703" y="0"/>
                  </a:cubicBezTo>
                  <a:lnTo>
                    <a:pt x="1856375" y="0"/>
                  </a:lnTo>
                  <a:cubicBezTo>
                    <a:pt x="1929665" y="0"/>
                    <a:pt x="1989078" y="59413"/>
                    <a:pt x="1989078" y="132703"/>
                  </a:cubicBezTo>
                  <a:lnTo>
                    <a:pt x="1989078" y="663501"/>
                  </a:lnTo>
                  <a:cubicBezTo>
                    <a:pt x="1989078" y="736791"/>
                    <a:pt x="1929665" y="796204"/>
                    <a:pt x="1856375" y="796204"/>
                  </a:cubicBezTo>
                  <a:lnTo>
                    <a:pt x="132703" y="796204"/>
                  </a:lnTo>
                  <a:cubicBezTo>
                    <a:pt x="59413" y="796204"/>
                    <a:pt x="0" y="736791"/>
                    <a:pt x="0" y="663501"/>
                  </a:cubicBezTo>
                  <a:lnTo>
                    <a:pt x="0" y="132703"/>
                  </a:lnTo>
                  <a:close/>
                </a:path>
              </a:pathLst>
            </a:custGeom>
            <a:solidFill>
              <a:srgbClr val="C91C3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827" tIns="69347" rIns="99827" bIns="69347" spcCol="1270" anchor="ctr"/>
            <a:lstStyle/>
            <a:p>
              <a:pPr algn="ctr" defTabSz="711200">
                <a:lnSpc>
                  <a:spcPct val="90000"/>
                </a:lnSpc>
                <a:spcAft>
                  <a:spcPct val="35000"/>
                </a:spcAft>
                <a:defRPr/>
              </a:pPr>
              <a:r>
                <a:rPr lang="fr-FR" sz="1600" dirty="0"/>
                <a:t>Droit et sciences politiques</a:t>
              </a:r>
            </a:p>
          </p:txBody>
        </p:sp>
        <p:sp>
          <p:nvSpPr>
            <p:cNvPr id="14" name="Forme libre 13"/>
            <p:cNvSpPr/>
            <p:nvPr/>
          </p:nvSpPr>
          <p:spPr>
            <a:xfrm>
              <a:off x="498036" y="5112870"/>
              <a:ext cx="1989078" cy="796073"/>
            </a:xfrm>
            <a:custGeom>
              <a:avLst/>
              <a:gdLst>
                <a:gd name="connsiteX0" fmla="*/ 0 w 1989078"/>
                <a:gd name="connsiteY0" fmla="*/ 132703 h 796204"/>
                <a:gd name="connsiteX1" fmla="*/ 132703 w 1989078"/>
                <a:gd name="connsiteY1" fmla="*/ 0 h 796204"/>
                <a:gd name="connsiteX2" fmla="*/ 1856375 w 1989078"/>
                <a:gd name="connsiteY2" fmla="*/ 0 h 796204"/>
                <a:gd name="connsiteX3" fmla="*/ 1989078 w 1989078"/>
                <a:gd name="connsiteY3" fmla="*/ 132703 h 796204"/>
                <a:gd name="connsiteX4" fmla="*/ 1989078 w 1989078"/>
                <a:gd name="connsiteY4" fmla="*/ 663501 h 796204"/>
                <a:gd name="connsiteX5" fmla="*/ 1856375 w 1989078"/>
                <a:gd name="connsiteY5" fmla="*/ 796204 h 796204"/>
                <a:gd name="connsiteX6" fmla="*/ 132703 w 1989078"/>
                <a:gd name="connsiteY6" fmla="*/ 796204 h 796204"/>
                <a:gd name="connsiteX7" fmla="*/ 0 w 1989078"/>
                <a:gd name="connsiteY7" fmla="*/ 663501 h 796204"/>
                <a:gd name="connsiteX8" fmla="*/ 0 w 1989078"/>
                <a:gd name="connsiteY8" fmla="*/ 132703 h 79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9078" h="796204">
                  <a:moveTo>
                    <a:pt x="0" y="132703"/>
                  </a:moveTo>
                  <a:cubicBezTo>
                    <a:pt x="0" y="59413"/>
                    <a:pt x="59413" y="0"/>
                    <a:pt x="132703" y="0"/>
                  </a:cubicBezTo>
                  <a:lnTo>
                    <a:pt x="1856375" y="0"/>
                  </a:lnTo>
                  <a:cubicBezTo>
                    <a:pt x="1929665" y="0"/>
                    <a:pt x="1989078" y="59413"/>
                    <a:pt x="1989078" y="132703"/>
                  </a:cubicBezTo>
                  <a:lnTo>
                    <a:pt x="1989078" y="663501"/>
                  </a:lnTo>
                  <a:cubicBezTo>
                    <a:pt x="1989078" y="736791"/>
                    <a:pt x="1929665" y="796204"/>
                    <a:pt x="1856375" y="796204"/>
                  </a:cubicBezTo>
                  <a:lnTo>
                    <a:pt x="132703" y="796204"/>
                  </a:lnTo>
                  <a:cubicBezTo>
                    <a:pt x="59413" y="796204"/>
                    <a:pt x="0" y="736791"/>
                    <a:pt x="0" y="663501"/>
                  </a:cubicBezTo>
                  <a:lnTo>
                    <a:pt x="0" y="132703"/>
                  </a:lnTo>
                  <a:close/>
                </a:path>
              </a:pathLst>
            </a:custGeom>
            <a:solidFill>
              <a:srgbClr val="E78E2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827" tIns="69347" rIns="99827" bIns="69347" spcCol="1270" anchor="ctr"/>
            <a:lstStyle/>
            <a:p>
              <a:pPr algn="ctr" defTabSz="711200">
                <a:lnSpc>
                  <a:spcPct val="90000"/>
                </a:lnSpc>
                <a:spcAft>
                  <a:spcPct val="35000"/>
                </a:spcAft>
                <a:defRPr/>
              </a:pPr>
              <a:r>
                <a:rPr lang="fr-FR" sz="1600" dirty="0"/>
                <a:t>Arts, lettres, langues et sciences humaines</a:t>
              </a:r>
            </a:p>
          </p:txBody>
        </p:sp>
        <p:sp>
          <p:nvSpPr>
            <p:cNvPr id="15" name="Forme libre 14"/>
            <p:cNvSpPr/>
            <p:nvPr/>
          </p:nvSpPr>
          <p:spPr>
            <a:xfrm>
              <a:off x="498036" y="5948581"/>
              <a:ext cx="1989078" cy="796073"/>
            </a:xfrm>
            <a:custGeom>
              <a:avLst/>
              <a:gdLst>
                <a:gd name="connsiteX0" fmla="*/ 0 w 1989078"/>
                <a:gd name="connsiteY0" fmla="*/ 132703 h 796204"/>
                <a:gd name="connsiteX1" fmla="*/ 132703 w 1989078"/>
                <a:gd name="connsiteY1" fmla="*/ 0 h 796204"/>
                <a:gd name="connsiteX2" fmla="*/ 1856375 w 1989078"/>
                <a:gd name="connsiteY2" fmla="*/ 0 h 796204"/>
                <a:gd name="connsiteX3" fmla="*/ 1989078 w 1989078"/>
                <a:gd name="connsiteY3" fmla="*/ 132703 h 796204"/>
                <a:gd name="connsiteX4" fmla="*/ 1989078 w 1989078"/>
                <a:gd name="connsiteY4" fmla="*/ 663501 h 796204"/>
                <a:gd name="connsiteX5" fmla="*/ 1856375 w 1989078"/>
                <a:gd name="connsiteY5" fmla="*/ 796204 h 796204"/>
                <a:gd name="connsiteX6" fmla="*/ 132703 w 1989078"/>
                <a:gd name="connsiteY6" fmla="*/ 796204 h 796204"/>
                <a:gd name="connsiteX7" fmla="*/ 0 w 1989078"/>
                <a:gd name="connsiteY7" fmla="*/ 663501 h 796204"/>
                <a:gd name="connsiteX8" fmla="*/ 0 w 1989078"/>
                <a:gd name="connsiteY8" fmla="*/ 132703 h 79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9078" h="796204">
                  <a:moveTo>
                    <a:pt x="0" y="132703"/>
                  </a:moveTo>
                  <a:cubicBezTo>
                    <a:pt x="0" y="59413"/>
                    <a:pt x="59413" y="0"/>
                    <a:pt x="132703" y="0"/>
                  </a:cubicBezTo>
                  <a:lnTo>
                    <a:pt x="1856375" y="0"/>
                  </a:lnTo>
                  <a:cubicBezTo>
                    <a:pt x="1929665" y="0"/>
                    <a:pt x="1989078" y="59413"/>
                    <a:pt x="1989078" y="132703"/>
                  </a:cubicBezTo>
                  <a:lnTo>
                    <a:pt x="1989078" y="663501"/>
                  </a:lnTo>
                  <a:cubicBezTo>
                    <a:pt x="1989078" y="736791"/>
                    <a:pt x="1929665" y="796204"/>
                    <a:pt x="1856375" y="796204"/>
                  </a:cubicBezTo>
                  <a:lnTo>
                    <a:pt x="132703" y="796204"/>
                  </a:lnTo>
                  <a:cubicBezTo>
                    <a:pt x="59413" y="796204"/>
                    <a:pt x="0" y="736791"/>
                    <a:pt x="0" y="663501"/>
                  </a:cubicBezTo>
                  <a:lnTo>
                    <a:pt x="0" y="132703"/>
                  </a:lnTo>
                  <a:close/>
                </a:path>
              </a:pathLst>
            </a:custGeom>
            <a:gradFill flip="none" rotWithShape="1">
              <a:gsLst>
                <a:gs pos="16000">
                  <a:srgbClr val="79386A"/>
                </a:gs>
                <a:gs pos="100000">
                  <a:srgbClr val="009E94"/>
                </a:gs>
              </a:gsLst>
              <a:lin ang="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827" tIns="69347" rIns="99827" bIns="69347" spcCol="1270" anchor="ctr"/>
            <a:lstStyle/>
            <a:p>
              <a:pPr algn="ctr" defTabSz="711200">
                <a:lnSpc>
                  <a:spcPct val="90000"/>
                </a:lnSpc>
                <a:spcAft>
                  <a:spcPct val="35000"/>
                </a:spcAft>
                <a:defRPr/>
              </a:pPr>
              <a:r>
                <a:rPr lang="fr-FR" sz="1600" dirty="0"/>
                <a:t>Pluridisciplinarité</a:t>
              </a:r>
            </a:p>
          </p:txBody>
        </p:sp>
      </p:grpSp>
      <p:pic>
        <p:nvPicPr>
          <p:cNvPr id="33802" name="Image 7" descr="Logo_pharmacie_RV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3813" y="2084974"/>
            <a:ext cx="1104900"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5" name="Image 17" descr="Logo_SciencesSport_RV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2941638"/>
            <a:ext cx="1276350"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6" name="Image 18" descr="Logo_Sciences_RV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941638"/>
            <a:ext cx="1154113"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7" name="Image 19" descr="Logo_OSU_Pytheas_RVB.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65738" y="2941638"/>
            <a:ext cx="2071687"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8" name="Image 20" descr="Logo_Polytech_RVB.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9350" y="2941638"/>
            <a:ext cx="1182688"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9" name="Image 21" descr="Logo_IRT_RVB.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89838" y="3746500"/>
            <a:ext cx="1092200"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0" name="Image 22" descr="Logo_eco_gestion_RVB.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746500"/>
            <a:ext cx="1300163"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1" name="Image 23" descr="Logo_IAE_Aix_RVB.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17963" y="3746500"/>
            <a:ext cx="1346200"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2" name="Image 24" descr="Logo_EJCAM_RVB.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65775" y="3746500"/>
            <a:ext cx="1822450"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3" name="Image 25" descr="logo_IMPGT_RVB.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17988" y="4538663"/>
            <a:ext cx="1905000"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4" name="Image 26" descr="Logo_Droit_SciencesPo_RVB.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14600" y="4538663"/>
            <a:ext cx="1344613"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5" name="Image 27" descr="Logo_CFMI_RVB.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49988" y="5327650"/>
            <a:ext cx="1339850"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6" name="Image 28" descr="Logo_ALLSH_RVB.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14600" y="5327650"/>
            <a:ext cx="1770063"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7" name="Image 29" descr="Logo_MMSH_RVB.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00563" y="5327650"/>
            <a:ext cx="1535112"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8" name="Image 30" descr="Logo_ESPE_RVB.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6148388"/>
            <a:ext cx="1589088"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9" name="Image 78847" descr="Logo_IUT_RVB.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348163" y="6148388"/>
            <a:ext cx="1382712"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descr="FacultÃ© des Sciences MÃ©dicales et ParamÃ©dicales - AMU - Ecole de MÃ©decin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59213" y="2084339"/>
            <a:ext cx="1768475" cy="380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t>Une offre de formation large, </a:t>
            </a:r>
            <a:br>
              <a:rPr lang="fr-FR" dirty="0"/>
            </a:br>
            <a:r>
              <a:rPr lang="fr-FR" dirty="0"/>
              <a:t>pluridisciplinaire et interdisciplinaire</a:t>
            </a:r>
          </a:p>
        </p:txBody>
      </p:sp>
      <p:sp>
        <p:nvSpPr>
          <p:cNvPr id="3" name="Espace réservé du pied de page 2"/>
          <p:cNvSpPr>
            <a:spLocks noGrp="1"/>
          </p:cNvSpPr>
          <p:nvPr>
            <p:ph type="ftr" sz="quarter" idx="10"/>
          </p:nvPr>
        </p:nvSpPr>
        <p:spPr/>
        <p:txBody>
          <a:bodyPr/>
          <a:lstStyle/>
          <a:p>
            <a:pPr>
              <a:defRPr/>
            </a:pPr>
            <a:r>
              <a:rPr lang="fr-FR" dirty="0"/>
              <a:t>Une force pour le territoire / Une offre de formation riche et une vie étudiante dynamique</a:t>
            </a:r>
          </a:p>
        </p:txBody>
      </p:sp>
      <p:sp>
        <p:nvSpPr>
          <p:cNvPr id="34819" name="Espace réservé du numéro de diapositive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1A37BE-7E97-2E45-9230-5EC17194B05A}" type="slidenum">
              <a:rPr lang="fr-FR" sz="800">
                <a:solidFill>
                  <a:schemeClr val="bg1"/>
                </a:solidFill>
                <a:cs typeface="Arial" charset="0"/>
              </a:rPr>
              <a:pPr/>
              <a:t>24</a:t>
            </a:fld>
            <a:endParaRPr lang="fr-FR" sz="800">
              <a:solidFill>
                <a:schemeClr val="bg1"/>
              </a:solidFill>
              <a:cs typeface="Arial" charset="0"/>
            </a:endParaRPr>
          </a:p>
        </p:txBody>
      </p:sp>
      <p:graphicFrame>
        <p:nvGraphicFramePr>
          <p:cNvPr id="9" name="Diagramme 8"/>
          <p:cNvGraphicFramePr/>
          <p:nvPr>
            <p:extLst>
              <p:ext uri="{D42A27DB-BD31-4B8C-83A1-F6EECF244321}">
                <p14:modId xmlns:p14="http://schemas.microsoft.com/office/powerpoint/2010/main" val="4225158726"/>
              </p:ext>
            </p:extLst>
          </p:nvPr>
        </p:nvGraphicFramePr>
        <p:xfrm>
          <a:off x="457200" y="4120248"/>
          <a:ext cx="8436428" cy="2106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Connecteur droit 11"/>
          <p:cNvCxnSpPr/>
          <p:nvPr/>
        </p:nvCxnSpPr>
        <p:spPr>
          <a:xfrm flipH="1">
            <a:off x="6122988" y="1563688"/>
            <a:ext cx="3021012"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graphicFrame>
        <p:nvGraphicFramePr>
          <p:cNvPr id="10" name="Diagramme 9"/>
          <p:cNvGraphicFramePr/>
          <p:nvPr>
            <p:extLst>
              <p:ext uri="{D42A27DB-BD31-4B8C-83A1-F6EECF244321}">
                <p14:modId xmlns:p14="http://schemas.microsoft.com/office/powerpoint/2010/main" val="3739721337"/>
              </p:ext>
            </p:extLst>
          </p:nvPr>
        </p:nvGraphicFramePr>
        <p:xfrm>
          <a:off x="434974" y="1887538"/>
          <a:ext cx="8458655" cy="21105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92438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u contenu 1"/>
          <p:cNvSpPr>
            <a:spLocks noGrp="1"/>
          </p:cNvSpPr>
          <p:nvPr>
            <p:ph idx="1"/>
          </p:nvPr>
        </p:nvSpPr>
        <p:spPr>
          <a:xfrm>
            <a:off x="489744" y="1268413"/>
            <a:ext cx="8534400" cy="5380037"/>
          </a:xfrm>
        </p:spPr>
        <p:txBody>
          <a:bodyPr/>
          <a:lstStyle/>
          <a:p>
            <a:pPr marL="0" indent="0">
              <a:buNone/>
            </a:pPr>
            <a:r>
              <a:rPr lang="fr-FR" sz="1600" b="0" dirty="0">
                <a:latin typeface="Arial" charset="0"/>
                <a:ea typeface="ＭＳ Ｐゴシック" charset="0"/>
              </a:rPr>
              <a:t>1 service dédié : </a:t>
            </a:r>
            <a:r>
              <a:rPr lang="fr-FR" sz="1600" dirty="0">
                <a:solidFill>
                  <a:srgbClr val="71B34D"/>
                </a:solidFill>
                <a:latin typeface="Arial" charset="0"/>
                <a:ea typeface="ＭＳ Ｐゴシック" charset="0"/>
              </a:rPr>
              <a:t>SFPC Service de Formation Professionnelle Continue </a:t>
            </a:r>
            <a:br>
              <a:rPr lang="fr-FR" sz="1600" dirty="0">
                <a:solidFill>
                  <a:srgbClr val="71B34D"/>
                </a:solidFill>
                <a:latin typeface="Arial" charset="0"/>
                <a:ea typeface="ＭＳ Ｐゴシック" charset="0"/>
              </a:rPr>
            </a:br>
            <a:r>
              <a:rPr lang="fr-FR" sz="1200" b="0" dirty="0">
                <a:latin typeface="Arial" charset="0"/>
                <a:ea typeface="ＭＳ Ｐゴシック" charset="0"/>
              </a:rPr>
              <a:t>(référencement DATADOCK en 2017)</a:t>
            </a:r>
            <a:br>
              <a:rPr lang="fr-FR" sz="1600" b="0" dirty="0">
                <a:latin typeface="Arial" charset="0"/>
                <a:ea typeface="ＭＳ Ｐゴシック" charset="0"/>
              </a:rPr>
            </a:br>
            <a:br>
              <a:rPr lang="fr-FR" sz="1600" dirty="0"/>
            </a:br>
            <a:r>
              <a:rPr lang="fr-FR" sz="1600" b="0" dirty="0"/>
              <a:t>Double certification </a:t>
            </a:r>
            <a:r>
              <a:rPr lang="fr-FR" sz="1600" dirty="0">
                <a:solidFill>
                  <a:srgbClr val="71B34D"/>
                </a:solidFill>
                <a:latin typeface="Arial" charset="0"/>
                <a:ea typeface="ＭＳ Ｐゴシック" charset="0"/>
              </a:rPr>
              <a:t>ISO 9001</a:t>
            </a:r>
            <a:r>
              <a:rPr lang="fr-FR" sz="1600" b="0" dirty="0">
                <a:latin typeface="Arial" charset="0"/>
                <a:ea typeface="ＭＳ Ｐゴシック" charset="0"/>
              </a:rPr>
              <a:t>,</a:t>
            </a:r>
            <a:r>
              <a:rPr lang="fr-FR" sz="1600" dirty="0">
                <a:solidFill>
                  <a:srgbClr val="71B34D"/>
                </a:solidFill>
                <a:latin typeface="Arial" charset="0"/>
                <a:ea typeface="ＭＳ Ｐゴシック" charset="0"/>
              </a:rPr>
              <a:t> </a:t>
            </a:r>
            <a:r>
              <a:rPr lang="fr-FR" sz="1600" dirty="0" err="1">
                <a:solidFill>
                  <a:srgbClr val="71B34D"/>
                </a:solidFill>
                <a:latin typeface="Arial" charset="0"/>
                <a:ea typeface="ＭＳ Ｐゴシック" charset="0"/>
              </a:rPr>
              <a:t>Qualiopi</a:t>
            </a:r>
            <a:r>
              <a:rPr lang="fr-FR" sz="1600" dirty="0">
                <a:solidFill>
                  <a:srgbClr val="71B34D"/>
                </a:solidFill>
                <a:latin typeface="Arial" charset="0"/>
                <a:ea typeface="ＭＳ Ｐゴシック" charset="0"/>
              </a:rPr>
              <a:t> RNQ</a:t>
            </a:r>
            <a:r>
              <a:rPr lang="fr-FR" sz="1600" b="0" dirty="0"/>
              <a:t> 1ère université à l’avoir obtenue au 30 Juillet 2020,  et référencé sur le </a:t>
            </a:r>
            <a:r>
              <a:rPr lang="fr-FR" sz="1600" dirty="0">
                <a:solidFill>
                  <a:srgbClr val="71B34D"/>
                </a:solidFill>
                <a:latin typeface="Arial" charset="0"/>
                <a:ea typeface="ＭＳ Ｐゴシック" charset="0"/>
              </a:rPr>
              <a:t>DATADOCK</a:t>
            </a:r>
            <a:r>
              <a:rPr lang="fr-FR" sz="1600" b="0" dirty="0"/>
              <a:t> depuis 2017</a:t>
            </a:r>
            <a:br>
              <a:rPr lang="fr-FR" sz="1600" dirty="0"/>
            </a:br>
            <a:r>
              <a:rPr lang="fr-FR" sz="1600" b="0" dirty="0"/>
              <a:t>Des dispositifs spécifiques d’accompagnements personnalisés : construction de son projet professionnel, préconisation d’aménagements de parcours de formation, accompagnement à la reconversion professionnelle, contribution à la gestion des emplois et des parcours professionnels, ingénierie de formation alliant ingénierie financière</a:t>
            </a:r>
            <a:br>
              <a:rPr lang="fr-FR" sz="1600" b="0" dirty="0"/>
            </a:br>
            <a:br>
              <a:rPr lang="fr-FR" sz="1600" b="0" dirty="0"/>
            </a:br>
            <a:r>
              <a:rPr lang="fr-FR" sz="1600" dirty="0">
                <a:solidFill>
                  <a:srgbClr val="71B34D"/>
                </a:solidFill>
                <a:latin typeface="Arial" charset="0"/>
                <a:ea typeface="ＭＳ Ｐゴシック" charset="0"/>
              </a:rPr>
              <a:t>Formations sur mesure, </a:t>
            </a:r>
            <a:r>
              <a:rPr lang="fr-FR" sz="1600" b="0" dirty="0">
                <a:latin typeface="Arial" charset="0"/>
                <a:ea typeface="ＭＳ Ｐゴシック" charset="0"/>
              </a:rPr>
              <a:t>à la carte pour entreprise et individu, travaux d’expérimentation sur des thématiques comme Trajectoires d’Aidants</a:t>
            </a:r>
            <a:br>
              <a:rPr lang="fr-FR" sz="1600" b="0" dirty="0">
                <a:latin typeface="Arial" charset="0"/>
                <a:ea typeface="ＭＳ Ｐゴシック" charset="0"/>
              </a:rPr>
            </a:br>
            <a:r>
              <a:rPr lang="fr-FR" sz="1600" b="0" dirty="0">
                <a:latin typeface="Arial" charset="0"/>
                <a:ea typeface="ＭＳ Ｐゴシック" charset="0"/>
              </a:rPr>
              <a:t>Ateliers d’accompagnement post formation (CV, lettre de motivation, </a:t>
            </a:r>
            <a:r>
              <a:rPr lang="fr-FR" sz="1600" b="0" dirty="0" err="1">
                <a:latin typeface="Arial" charset="0"/>
                <a:ea typeface="ＭＳ Ｐゴシック" charset="0"/>
              </a:rPr>
              <a:t>softskills</a:t>
            </a:r>
            <a:r>
              <a:rPr lang="fr-FR" sz="1600" b="0" dirty="0">
                <a:latin typeface="Arial" charset="0"/>
                <a:ea typeface="ＭＳ Ｐゴシック" charset="0"/>
              </a:rPr>
              <a:t>, savoirs être, gestion du temps et des priorités….).</a:t>
            </a:r>
          </a:p>
          <a:p>
            <a:pPr marL="0" indent="0">
              <a:buNone/>
            </a:pPr>
            <a:r>
              <a:rPr lang="fr-FR" sz="1600" dirty="0">
                <a:solidFill>
                  <a:srgbClr val="71B34D"/>
                </a:solidFill>
                <a:latin typeface="Arial" charset="0"/>
                <a:ea typeface="ＭＳ Ｐゴシック" charset="0"/>
              </a:rPr>
              <a:t>Formations courtes </a:t>
            </a:r>
            <a:r>
              <a:rPr lang="fr-FR" sz="1600" b="0" dirty="0">
                <a:latin typeface="Arial" charset="0"/>
                <a:ea typeface="ＭＳ Ｐゴシック" charset="0"/>
              </a:rPr>
              <a:t>axées sur les expertises des composantes et des unités de recherche</a:t>
            </a:r>
          </a:p>
          <a:p>
            <a:pPr marL="0" indent="0">
              <a:buNone/>
            </a:pPr>
            <a:r>
              <a:rPr lang="fr-FR" sz="1600" dirty="0">
                <a:solidFill>
                  <a:srgbClr val="71B34D"/>
                </a:solidFill>
                <a:latin typeface="Arial" charset="0"/>
                <a:ea typeface="ＭＳ Ｐゴシック" charset="0"/>
              </a:rPr>
              <a:t>Préparation aux concours administratifs </a:t>
            </a:r>
            <a:r>
              <a:rPr lang="fr-FR" sz="1600" b="0" dirty="0">
                <a:latin typeface="Arial" charset="0"/>
                <a:ea typeface="ＭＳ Ｐゴシック" charset="0"/>
              </a:rPr>
              <a:t>de catégorie A et B</a:t>
            </a:r>
          </a:p>
          <a:p>
            <a:pPr marL="0" indent="0">
              <a:buNone/>
            </a:pPr>
            <a:r>
              <a:rPr lang="fr-FR" sz="1600" dirty="0">
                <a:solidFill>
                  <a:srgbClr val="71B34D"/>
                </a:solidFill>
                <a:latin typeface="Arial" charset="0"/>
                <a:ea typeface="ＭＳ Ｐゴシック" charset="0"/>
              </a:rPr>
              <a:t>Validation des acquis et de l’expérience </a:t>
            </a:r>
            <a:r>
              <a:rPr lang="fr-FR" sz="1600" b="0" dirty="0">
                <a:latin typeface="Arial" charset="0"/>
                <a:ea typeface="ＭＳ Ｐゴシック" charset="0"/>
              </a:rPr>
              <a:t>– VAE &amp; VAP</a:t>
            </a:r>
          </a:p>
          <a:p>
            <a:pPr marL="0" indent="0">
              <a:buNone/>
            </a:pPr>
            <a:r>
              <a:rPr lang="fr-FR" sz="1600" dirty="0">
                <a:solidFill>
                  <a:srgbClr val="71B34D"/>
                </a:solidFill>
                <a:latin typeface="Arial" charset="0"/>
                <a:ea typeface="ＭＳ Ｐゴシック" charset="0"/>
              </a:rPr>
              <a:t>Centre de Bilan de Compétences</a:t>
            </a:r>
          </a:p>
          <a:p>
            <a:pPr marL="0" indent="0">
              <a:buNone/>
            </a:pPr>
            <a:r>
              <a:rPr lang="fr-FR" sz="1600" dirty="0">
                <a:solidFill>
                  <a:srgbClr val="71B34D"/>
                </a:solidFill>
                <a:latin typeface="Arial" charset="0"/>
                <a:ea typeface="ＭＳ Ｐゴシック" charset="0"/>
              </a:rPr>
              <a:t>Diplôme d’Accès aux Etudes Universitaires </a:t>
            </a:r>
            <a:r>
              <a:rPr lang="fr-FR" sz="1600" b="0" dirty="0">
                <a:latin typeface="Arial" charset="0"/>
                <a:ea typeface="ＭＳ Ｐゴシック" charset="0"/>
              </a:rPr>
              <a:t>(DAEU)</a:t>
            </a:r>
          </a:p>
          <a:p>
            <a:pPr marL="0" indent="0">
              <a:buNone/>
            </a:pPr>
            <a:endParaRPr lang="fr-FR" sz="1600" b="0" dirty="0">
              <a:latin typeface="Arial" charset="0"/>
              <a:ea typeface="ＭＳ Ｐゴシック" charset="0"/>
            </a:endParaRPr>
          </a:p>
          <a:p>
            <a:pPr marL="0" indent="0">
              <a:buNone/>
            </a:pPr>
            <a:endParaRPr lang="fr-FR" sz="1600" b="0" dirty="0">
              <a:latin typeface="Arial" charset="0"/>
              <a:ea typeface="ＭＳ Ｐゴシック" charset="0"/>
            </a:endParaRPr>
          </a:p>
        </p:txBody>
      </p:sp>
      <p:sp>
        <p:nvSpPr>
          <p:cNvPr id="3" name="Titre 2"/>
          <p:cNvSpPr>
            <a:spLocks noGrp="1"/>
          </p:cNvSpPr>
          <p:nvPr>
            <p:ph type="title"/>
          </p:nvPr>
        </p:nvSpPr>
        <p:spPr/>
        <p:txBody>
          <a:bodyPr/>
          <a:lstStyle/>
          <a:p>
            <a:pPr>
              <a:defRPr/>
            </a:pPr>
            <a:r>
              <a:rPr lang="fr-FR" dirty="0"/>
              <a:t>Formation tout au long de la vie</a:t>
            </a:r>
          </a:p>
        </p:txBody>
      </p:sp>
      <p:sp>
        <p:nvSpPr>
          <p:cNvPr id="4" name="Espace réservé du pied de page 3"/>
          <p:cNvSpPr>
            <a:spLocks noGrp="1"/>
          </p:cNvSpPr>
          <p:nvPr>
            <p:ph type="ftr" sz="quarter" idx="10"/>
          </p:nvPr>
        </p:nvSpPr>
        <p:spPr/>
        <p:txBody>
          <a:bodyPr/>
          <a:lstStyle/>
          <a:p>
            <a:pPr>
              <a:defRPr/>
            </a:pPr>
            <a:r>
              <a:rPr lang="fr-FR" dirty="0"/>
              <a:t>Une force pour le territoire / Une offre de formation riche et une vie étudiante dynamique</a:t>
            </a:r>
          </a:p>
        </p:txBody>
      </p:sp>
      <p:sp>
        <p:nvSpPr>
          <p:cNvPr id="35844"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0731BB-88BB-F644-99CE-B33E079803EC}" type="slidenum">
              <a:rPr lang="fr-FR" sz="800">
                <a:solidFill>
                  <a:schemeClr val="bg1"/>
                </a:solidFill>
                <a:cs typeface="Arial" charset="0"/>
              </a:rPr>
              <a:pPr/>
              <a:t>25</a:t>
            </a:fld>
            <a:endParaRPr lang="fr-FR" sz="800">
              <a:solidFill>
                <a:schemeClr val="bg1"/>
              </a:solidFill>
              <a:cs typeface="Arial" charset="0"/>
            </a:endParaRPr>
          </a:p>
        </p:txBody>
      </p:sp>
      <p:cxnSp>
        <p:nvCxnSpPr>
          <p:cNvPr id="6" name="Connecteur droit 5"/>
          <p:cNvCxnSpPr/>
          <p:nvPr/>
        </p:nvCxnSpPr>
        <p:spPr>
          <a:xfrm flipH="1">
            <a:off x="5370513" y="1165225"/>
            <a:ext cx="3773487"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H="1">
            <a:off x="11908" y="1511881"/>
            <a:ext cx="557212" cy="296281"/>
          </a:xfrm>
          <a:prstGeom prst="line">
            <a:avLst/>
          </a:prstGeom>
          <a:ln w="19050" cmpd="sng">
            <a:solidFill>
              <a:srgbClr val="71B34D"/>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flipH="1">
            <a:off x="-69056" y="2212255"/>
            <a:ext cx="609601" cy="444500"/>
          </a:xfrm>
          <a:prstGeom prst="line">
            <a:avLst/>
          </a:prstGeom>
          <a:ln w="19050" cmpd="sng">
            <a:solidFill>
              <a:srgbClr val="71B34D"/>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H="1">
            <a:off x="22623" y="3886016"/>
            <a:ext cx="562374" cy="235025"/>
          </a:xfrm>
          <a:prstGeom prst="line">
            <a:avLst/>
          </a:prstGeom>
          <a:ln w="19050" cmpd="sng">
            <a:solidFill>
              <a:srgbClr val="71B34D"/>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H="1">
            <a:off x="0" y="4895850"/>
            <a:ext cx="569120" cy="314325"/>
          </a:xfrm>
          <a:prstGeom prst="line">
            <a:avLst/>
          </a:prstGeom>
          <a:ln w="19050" cmpd="sng">
            <a:solidFill>
              <a:srgbClr val="71B34D"/>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a:cxnSpLocks/>
          </p:cNvCxnSpPr>
          <p:nvPr/>
        </p:nvCxnSpPr>
        <p:spPr>
          <a:xfrm flipH="1">
            <a:off x="-31749" y="5802313"/>
            <a:ext cx="616746" cy="766872"/>
          </a:xfrm>
          <a:prstGeom prst="line">
            <a:avLst/>
          </a:prstGeom>
          <a:ln w="19050" cmpd="sng">
            <a:solidFill>
              <a:srgbClr val="71B34D"/>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a:off x="15877" y="5218112"/>
            <a:ext cx="569120" cy="314325"/>
          </a:xfrm>
          <a:prstGeom prst="line">
            <a:avLst/>
          </a:prstGeom>
          <a:ln w="19050" cmpd="sng">
            <a:solidFill>
              <a:srgbClr val="71B34D"/>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H="1">
            <a:off x="-31749" y="5484019"/>
            <a:ext cx="606823" cy="540599"/>
          </a:xfrm>
          <a:prstGeom prst="line">
            <a:avLst/>
          </a:prstGeom>
          <a:ln w="19050" cmpd="sng">
            <a:solidFill>
              <a:srgbClr val="71B34D"/>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3" name="Connecteur droit 22"/>
          <p:cNvCxnSpPr>
            <a:cxnSpLocks/>
          </p:cNvCxnSpPr>
          <p:nvPr/>
        </p:nvCxnSpPr>
        <p:spPr>
          <a:xfrm flipH="1">
            <a:off x="148827" y="6112670"/>
            <a:ext cx="436170" cy="910967"/>
          </a:xfrm>
          <a:prstGeom prst="line">
            <a:avLst/>
          </a:prstGeom>
          <a:ln w="19050" cmpd="sng">
            <a:solidFill>
              <a:srgbClr val="71B34D"/>
            </a:solidFill>
            <a:prstDash val="sysDot"/>
            <a:roun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p:nvPr/>
        </p:nvCxnSpPr>
        <p:spPr>
          <a:xfrm flipH="1">
            <a:off x="0" y="2602491"/>
            <a:ext cx="550863" cy="192087"/>
          </a:xfrm>
          <a:prstGeom prst="line">
            <a:avLst/>
          </a:prstGeom>
          <a:ln w="19050" cmpd="sng">
            <a:solidFill>
              <a:srgbClr val="C43771"/>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H="1">
            <a:off x="0" y="3556289"/>
            <a:ext cx="558800" cy="371475"/>
          </a:xfrm>
          <a:prstGeom prst="line">
            <a:avLst/>
          </a:prstGeom>
          <a:ln w="19050" cmpd="sng">
            <a:solidFill>
              <a:srgbClr val="C43771"/>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H="1">
            <a:off x="0" y="4237038"/>
            <a:ext cx="592138" cy="833437"/>
          </a:xfrm>
          <a:prstGeom prst="line">
            <a:avLst/>
          </a:prstGeom>
          <a:ln w="19050" cmpd="sng">
            <a:solidFill>
              <a:srgbClr val="C43771"/>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H="1">
            <a:off x="17463" y="4934239"/>
            <a:ext cx="574675" cy="1905000"/>
          </a:xfrm>
          <a:prstGeom prst="line">
            <a:avLst/>
          </a:prstGeom>
          <a:ln w="19050" cmpd="sng">
            <a:solidFill>
              <a:srgbClr val="C43771"/>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36869" name="Espace réservé du contenu 1"/>
          <p:cNvSpPr>
            <a:spLocks noGrp="1"/>
          </p:cNvSpPr>
          <p:nvPr>
            <p:ph idx="1"/>
          </p:nvPr>
        </p:nvSpPr>
        <p:spPr/>
        <p:txBody>
          <a:bodyPr/>
          <a:lstStyle/>
          <a:p>
            <a:pPr marL="0" indent="0">
              <a:buFont typeface="Arial" charset="0"/>
              <a:buNone/>
            </a:pPr>
            <a:r>
              <a:rPr lang="fr-FR" sz="2000">
                <a:solidFill>
                  <a:srgbClr val="C43771"/>
                </a:solidFill>
                <a:latin typeface="Arial" charset="0"/>
                <a:ea typeface="ＭＳ Ｐゴシック" charset="0"/>
              </a:rPr>
              <a:t>Le CIPE : </a:t>
            </a:r>
            <a:br>
              <a:rPr lang="fr-FR" sz="2000">
                <a:solidFill>
                  <a:srgbClr val="C43771"/>
                </a:solidFill>
                <a:latin typeface="Arial" charset="0"/>
                <a:ea typeface="ＭＳ Ｐゴシック" charset="0"/>
              </a:rPr>
            </a:br>
            <a:r>
              <a:rPr lang="fr-FR" sz="2000">
                <a:solidFill>
                  <a:srgbClr val="C43771"/>
                </a:solidFill>
                <a:latin typeface="Arial" charset="0"/>
                <a:ea typeface="ＭＳ Ｐゴシック" charset="0"/>
              </a:rPr>
              <a:t>centre d’innovation pédagogique et d’évaluation</a:t>
            </a:r>
          </a:p>
          <a:p>
            <a:pPr marL="0" indent="0">
              <a:spcBef>
                <a:spcPts val="1675"/>
              </a:spcBef>
            </a:pPr>
            <a:r>
              <a:rPr lang="fr-FR" sz="1600">
                <a:solidFill>
                  <a:srgbClr val="C43771"/>
                </a:solidFill>
                <a:latin typeface="Arial" charset="0"/>
                <a:ea typeface="ＭＳ Ｐゴシック" charset="0"/>
              </a:rPr>
              <a:t> La formation à la pédagogie </a:t>
            </a:r>
            <a:br>
              <a:rPr lang="fr-FR" sz="1600">
                <a:solidFill>
                  <a:srgbClr val="C43771"/>
                </a:solidFill>
                <a:latin typeface="Arial" charset="0"/>
                <a:ea typeface="ＭＳ Ｐゴシック" charset="0"/>
              </a:rPr>
            </a:br>
            <a:r>
              <a:rPr lang="fr-FR" sz="1600" b="0">
                <a:latin typeface="Arial" charset="0"/>
                <a:ea typeface="ＭＳ Ｐゴシック" charset="0"/>
              </a:rPr>
              <a:t>(117 séances de formation en 2016 - 800 heures de formation) </a:t>
            </a:r>
            <a:br>
              <a:rPr lang="fr-FR" sz="1600" b="0">
                <a:latin typeface="Arial" charset="0"/>
                <a:ea typeface="ＭＳ Ｐゴシック" charset="0"/>
              </a:rPr>
            </a:br>
            <a:r>
              <a:rPr lang="fr-FR" sz="1600" b="0">
                <a:latin typeface="Arial" charset="0"/>
                <a:ea typeface="ＭＳ Ｐゴシック" charset="0"/>
              </a:rPr>
              <a:t>et 2 parcours diplômants ; des conférences pédagogiques…</a:t>
            </a:r>
          </a:p>
          <a:p>
            <a:pPr marL="0" indent="0">
              <a:spcBef>
                <a:spcPts val="1675"/>
              </a:spcBef>
            </a:pPr>
            <a:r>
              <a:rPr lang="fr-FR" sz="1600">
                <a:solidFill>
                  <a:srgbClr val="C43771"/>
                </a:solidFill>
                <a:latin typeface="Arial" charset="0"/>
                <a:ea typeface="ＭＳ Ｐゴシック" charset="0"/>
              </a:rPr>
              <a:t> L’accompagnement des projets numériques</a:t>
            </a:r>
            <a:r>
              <a:rPr lang="fr-FR" sz="1600">
                <a:latin typeface="Arial" charset="0"/>
                <a:ea typeface="ＭＳ Ｐゴシック" charset="0"/>
              </a:rPr>
              <a:t> </a:t>
            </a:r>
            <a:r>
              <a:rPr lang="fr-FR" sz="1600" b="0">
                <a:latin typeface="Arial" charset="0"/>
                <a:ea typeface="ＭＳ Ｐゴシック" charset="0"/>
              </a:rPr>
              <a:t>pour l’enseignement et développement d’outils : AMUpod…</a:t>
            </a:r>
          </a:p>
          <a:p>
            <a:pPr marL="0" indent="0">
              <a:spcBef>
                <a:spcPts val="1675"/>
              </a:spcBef>
            </a:pPr>
            <a:r>
              <a:rPr lang="fr-FR" sz="1600">
                <a:solidFill>
                  <a:srgbClr val="C43771"/>
                </a:solidFill>
                <a:latin typeface="Arial" charset="0"/>
                <a:ea typeface="ＭＳ Ｐゴシック" charset="0"/>
              </a:rPr>
              <a:t> Le soutien aux échanges et aux initiatives</a:t>
            </a:r>
            <a:br>
              <a:rPr lang="fr-FR" sz="1600" b="0">
                <a:latin typeface="Arial" charset="0"/>
                <a:ea typeface="ＭＳ Ｐゴシック" charset="0"/>
              </a:rPr>
            </a:br>
            <a:r>
              <a:rPr lang="fr-FR" sz="1600" b="0">
                <a:latin typeface="Arial" charset="0"/>
                <a:ea typeface="ＭＳ Ｐゴシック" charset="0"/>
              </a:rPr>
              <a:t>CaféTICE, Journées stratégies de transformation pédagogique… </a:t>
            </a:r>
          </a:p>
          <a:p>
            <a:pPr marL="0" indent="0">
              <a:spcBef>
                <a:spcPts val="1675"/>
              </a:spcBef>
            </a:pPr>
            <a:r>
              <a:rPr lang="fr-FR" sz="1600">
                <a:solidFill>
                  <a:srgbClr val="C43771"/>
                </a:solidFill>
                <a:latin typeface="Arial" charset="0"/>
                <a:ea typeface="ＭＳ Ｐゴシック" charset="0"/>
              </a:rPr>
              <a:t> La démarche envers les étudiants</a:t>
            </a:r>
            <a:br>
              <a:rPr lang="fr-FR" sz="1600" b="0">
                <a:latin typeface="Arial" charset="0"/>
                <a:ea typeface="ＭＳ Ｐゴシック" charset="0"/>
              </a:rPr>
            </a:br>
            <a:r>
              <a:rPr lang="fr-FR" sz="1600" b="0">
                <a:latin typeface="Arial" charset="0"/>
                <a:ea typeface="ＭＳ Ｐゴシック" charset="0"/>
              </a:rPr>
              <a:t>PracTICE pour former les étudiants de licence à l’utilisation des TICE</a:t>
            </a:r>
          </a:p>
          <a:p>
            <a:pPr marL="0" indent="0">
              <a:buFont typeface="Arial" charset="0"/>
              <a:buNone/>
            </a:pPr>
            <a:endParaRPr lang="fr-FR">
              <a:solidFill>
                <a:srgbClr val="C43771"/>
              </a:solidFill>
              <a:latin typeface="Arial" charset="0"/>
              <a:ea typeface="ＭＳ Ｐゴシック" charset="0"/>
              <a:cs typeface="Calibri" charset="0"/>
            </a:endParaRPr>
          </a:p>
          <a:p>
            <a:pPr marL="0" indent="0"/>
            <a:endParaRPr lang="fr-FR">
              <a:solidFill>
                <a:srgbClr val="C43771"/>
              </a:solidFill>
              <a:latin typeface="Arial" charset="0"/>
              <a:ea typeface="ＭＳ Ｐゴシック" charset="0"/>
            </a:endParaRPr>
          </a:p>
        </p:txBody>
      </p:sp>
      <p:sp>
        <p:nvSpPr>
          <p:cNvPr id="3" name="Titre 2"/>
          <p:cNvSpPr>
            <a:spLocks noGrp="1"/>
          </p:cNvSpPr>
          <p:nvPr>
            <p:ph type="title"/>
          </p:nvPr>
        </p:nvSpPr>
        <p:spPr/>
        <p:txBody>
          <a:bodyPr/>
          <a:lstStyle/>
          <a:p>
            <a:pPr>
              <a:defRPr/>
            </a:pPr>
            <a:r>
              <a:rPr lang="fr-FR" dirty="0"/>
              <a:t>L’innovation pédagogique</a:t>
            </a:r>
          </a:p>
        </p:txBody>
      </p:sp>
      <p:sp>
        <p:nvSpPr>
          <p:cNvPr id="4" name="Espace réservé du pied de page 3"/>
          <p:cNvSpPr>
            <a:spLocks noGrp="1"/>
          </p:cNvSpPr>
          <p:nvPr>
            <p:ph type="ftr" sz="quarter" idx="10"/>
          </p:nvPr>
        </p:nvSpPr>
        <p:spPr/>
        <p:txBody>
          <a:bodyPr/>
          <a:lstStyle/>
          <a:p>
            <a:pPr>
              <a:defRPr/>
            </a:pPr>
            <a:r>
              <a:rPr lang="fr-FR" dirty="0"/>
              <a:t>Une force pour le territoire / Une offre de formation riche et une vie étudiante dynamique</a:t>
            </a:r>
          </a:p>
        </p:txBody>
      </p:sp>
      <p:sp>
        <p:nvSpPr>
          <p:cNvPr id="36872"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0545CF-FE1C-E445-82CB-8C91DDC82961}" type="slidenum">
              <a:rPr lang="fr-FR" sz="800">
                <a:solidFill>
                  <a:schemeClr val="bg1"/>
                </a:solidFill>
                <a:cs typeface="Arial" charset="0"/>
              </a:rPr>
              <a:pPr/>
              <a:t>26</a:t>
            </a:fld>
            <a:endParaRPr lang="fr-FR" sz="800">
              <a:solidFill>
                <a:schemeClr val="bg1"/>
              </a:solidFill>
              <a:cs typeface="Arial" charset="0"/>
            </a:endParaRPr>
          </a:p>
        </p:txBody>
      </p:sp>
      <p:cxnSp>
        <p:nvCxnSpPr>
          <p:cNvPr id="6" name="Connecteur droit 5"/>
          <p:cNvCxnSpPr/>
          <p:nvPr/>
        </p:nvCxnSpPr>
        <p:spPr>
          <a:xfrm flipH="1">
            <a:off x="4471988" y="1165225"/>
            <a:ext cx="4672012"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456" y="2275717"/>
            <a:ext cx="2890684" cy="1237165"/>
          </a:xfrm>
          <a:prstGeom prst="rect">
            <a:avLst/>
          </a:prstGeom>
        </p:spPr>
      </p:pic>
      <p:cxnSp>
        <p:nvCxnSpPr>
          <p:cNvPr id="15" name="Connecteur droit 14"/>
          <p:cNvCxnSpPr/>
          <p:nvPr/>
        </p:nvCxnSpPr>
        <p:spPr>
          <a:xfrm flipH="1">
            <a:off x="0" y="1493366"/>
            <a:ext cx="506413" cy="92075"/>
          </a:xfrm>
          <a:prstGeom prst="line">
            <a:avLst/>
          </a:prstGeom>
          <a:ln w="19050" cmpd="sng">
            <a:solidFill>
              <a:srgbClr val="DB8C31"/>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a:off x="0" y="1893127"/>
            <a:ext cx="506413" cy="200025"/>
          </a:xfrm>
          <a:prstGeom prst="line">
            <a:avLst/>
          </a:prstGeom>
          <a:ln w="19050" cmpd="sng">
            <a:solidFill>
              <a:srgbClr val="DB8C31"/>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H="1">
            <a:off x="0" y="2641167"/>
            <a:ext cx="477044" cy="481108"/>
          </a:xfrm>
          <a:prstGeom prst="line">
            <a:avLst/>
          </a:prstGeom>
          <a:ln w="19050" cmpd="sng">
            <a:solidFill>
              <a:srgbClr val="DB8C31"/>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H="1">
            <a:off x="457200" y="6042168"/>
            <a:ext cx="39688" cy="862012"/>
          </a:xfrm>
          <a:prstGeom prst="line">
            <a:avLst/>
          </a:prstGeom>
          <a:ln w="19050" cmpd="sng">
            <a:solidFill>
              <a:srgbClr val="DB8C31"/>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a:xfrm flipH="1">
            <a:off x="1" y="5105869"/>
            <a:ext cx="496887" cy="1391142"/>
          </a:xfrm>
          <a:prstGeom prst="line">
            <a:avLst/>
          </a:prstGeom>
          <a:ln w="19050" cmpd="sng">
            <a:solidFill>
              <a:srgbClr val="DB8C31"/>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H="1">
            <a:off x="1" y="4550664"/>
            <a:ext cx="457199" cy="622372"/>
          </a:xfrm>
          <a:prstGeom prst="line">
            <a:avLst/>
          </a:prstGeom>
          <a:ln w="19050" cmpd="sng">
            <a:solidFill>
              <a:srgbClr val="DB8C31"/>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flipH="1">
            <a:off x="-44450" y="4140921"/>
            <a:ext cx="547688" cy="687388"/>
          </a:xfrm>
          <a:prstGeom prst="line">
            <a:avLst/>
          </a:prstGeom>
          <a:ln w="19050" cmpd="sng">
            <a:solidFill>
              <a:srgbClr val="DB8C31"/>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4" name="Titre 3"/>
          <p:cNvSpPr>
            <a:spLocks noGrp="1"/>
          </p:cNvSpPr>
          <p:nvPr>
            <p:ph type="title"/>
          </p:nvPr>
        </p:nvSpPr>
        <p:spPr/>
        <p:txBody>
          <a:bodyPr/>
          <a:lstStyle/>
          <a:p>
            <a:pPr>
              <a:defRPr/>
            </a:pPr>
            <a:r>
              <a:rPr lang="fr-FR" dirty="0"/>
              <a:t>Une vie étudiante dynamique et soutenue</a:t>
            </a:r>
          </a:p>
        </p:txBody>
      </p:sp>
      <p:sp>
        <p:nvSpPr>
          <p:cNvPr id="5" name="Espace réservé du pied de page 4"/>
          <p:cNvSpPr>
            <a:spLocks noGrp="1"/>
          </p:cNvSpPr>
          <p:nvPr>
            <p:ph type="ftr" sz="quarter" idx="10"/>
          </p:nvPr>
        </p:nvSpPr>
        <p:spPr/>
        <p:txBody>
          <a:bodyPr/>
          <a:lstStyle/>
          <a:p>
            <a:pPr>
              <a:defRPr/>
            </a:pPr>
            <a:r>
              <a:rPr lang="fr-FR"/>
              <a:t>Une force pour le territoire / Une offre de formation riche et une vie étudiante dynamique</a:t>
            </a:r>
          </a:p>
        </p:txBody>
      </p:sp>
      <p:sp>
        <p:nvSpPr>
          <p:cNvPr id="37900" name="Espace réservé du numéro de diapositive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D98FE4-29CF-8746-8F15-9AE94B3A5526}" type="slidenum">
              <a:rPr lang="fr-FR" sz="800">
                <a:solidFill>
                  <a:schemeClr val="bg1"/>
                </a:solidFill>
                <a:cs typeface="Arial" charset="0"/>
              </a:rPr>
              <a:pPr/>
              <a:t>27</a:t>
            </a:fld>
            <a:endParaRPr lang="fr-FR" sz="800">
              <a:solidFill>
                <a:schemeClr val="bg1"/>
              </a:solidFill>
              <a:cs typeface="Arial" charset="0"/>
            </a:endParaRPr>
          </a:p>
        </p:txBody>
      </p:sp>
      <p:cxnSp>
        <p:nvCxnSpPr>
          <p:cNvPr id="7" name="Connecteur droit 6"/>
          <p:cNvCxnSpPr/>
          <p:nvPr/>
        </p:nvCxnSpPr>
        <p:spPr>
          <a:xfrm flipH="1">
            <a:off x="6858000" y="1165225"/>
            <a:ext cx="22860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37903" name="Image 16" descr="RESAMU.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7517" y="4070350"/>
            <a:ext cx="2722563" cy="1008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04" name="Image 2" descr="handicap_picto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36405" y="5367338"/>
            <a:ext cx="2752725"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0" name="Connecteur droit 19"/>
          <p:cNvCxnSpPr/>
          <p:nvPr/>
        </p:nvCxnSpPr>
        <p:spPr>
          <a:xfrm flipH="1">
            <a:off x="203994" y="5404282"/>
            <a:ext cx="292894" cy="1490662"/>
          </a:xfrm>
          <a:prstGeom prst="line">
            <a:avLst/>
          </a:prstGeom>
          <a:ln w="19050" cmpd="sng">
            <a:solidFill>
              <a:srgbClr val="DB8C31"/>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 name="Espace réservé du contenu 1"/>
          <p:cNvSpPr>
            <a:spLocks noGrp="1"/>
          </p:cNvSpPr>
          <p:nvPr>
            <p:ph sz="half" idx="1"/>
          </p:nvPr>
        </p:nvSpPr>
        <p:spPr>
          <a:xfrm>
            <a:off x="457200" y="1375568"/>
            <a:ext cx="5353050" cy="4525963"/>
          </a:xfrm>
        </p:spPr>
        <p:txBody>
          <a:bodyPr/>
          <a:lstStyle/>
          <a:p>
            <a:pPr marL="179388" indent="-161925">
              <a:spcBef>
                <a:spcPts val="600"/>
              </a:spcBef>
              <a:spcAft>
                <a:spcPts val="600"/>
              </a:spcAft>
              <a:defRPr/>
            </a:pPr>
            <a:r>
              <a:rPr lang="fr-FR"/>
              <a:t>150 </a:t>
            </a:r>
            <a:r>
              <a:rPr lang="fr-FR" dirty="0"/>
              <a:t>associations étudiantes </a:t>
            </a:r>
          </a:p>
          <a:p>
            <a:pPr marL="179388" indent="-161925">
              <a:spcBef>
                <a:spcPts val="600"/>
              </a:spcBef>
              <a:spcAft>
                <a:spcPts val="600"/>
              </a:spcAft>
              <a:defRPr/>
            </a:pPr>
            <a:r>
              <a:rPr lang="fr-FR" dirty="0"/>
              <a:t>Evénements fédérateurs </a:t>
            </a:r>
            <a:r>
              <a:rPr lang="fr-FR" b="0" dirty="0"/>
              <a:t>: le Printemps des associations, </a:t>
            </a:r>
            <a:r>
              <a:rPr lang="fr-FR" b="0" dirty="0" err="1"/>
              <a:t>Festiv’AMU</a:t>
            </a:r>
            <a:r>
              <a:rPr lang="fr-FR" b="0" dirty="0"/>
              <a:t>, le bal des étudiants, l’orchestre symphonique OSAMU, le </a:t>
            </a:r>
            <a:r>
              <a:rPr lang="fr-FR" b="0" dirty="0" err="1"/>
              <a:t>JazzBand</a:t>
            </a:r>
            <a:r>
              <a:rPr lang="fr-FR" b="0" dirty="0"/>
              <a:t>…</a:t>
            </a:r>
          </a:p>
          <a:p>
            <a:pPr marL="179388" indent="-161925">
              <a:spcBef>
                <a:spcPts val="600"/>
              </a:spcBef>
              <a:spcAft>
                <a:spcPts val="600"/>
              </a:spcAft>
              <a:defRPr/>
            </a:pPr>
            <a:r>
              <a:rPr lang="fr-FR" dirty="0"/>
              <a:t>Soutien aux initiatives étudiantes (FSDIE) </a:t>
            </a:r>
            <a:r>
              <a:rPr lang="fr-FR" b="0" dirty="0"/>
              <a:t>:   </a:t>
            </a:r>
          </a:p>
          <a:p>
            <a:pPr marL="444500" lvl="2" indent="-263525">
              <a:spcBef>
                <a:spcPts val="600"/>
              </a:spcBef>
              <a:spcAft>
                <a:spcPts val="600"/>
              </a:spcAft>
              <a:defRPr/>
            </a:pPr>
            <a:r>
              <a:rPr lang="fr-FR" dirty="0"/>
              <a:t>Projets (567 000€ en 2019 – 360 000€ en 2020 avec impact de la crise du </a:t>
            </a:r>
            <a:r>
              <a:rPr lang="fr-FR" dirty="0" err="1"/>
              <a:t>covid</a:t>
            </a:r>
            <a:r>
              <a:rPr lang="fr-FR" dirty="0"/>
              <a:t>)</a:t>
            </a:r>
          </a:p>
          <a:p>
            <a:pPr marL="444500" lvl="2" indent="-263525">
              <a:spcBef>
                <a:spcPts val="600"/>
              </a:spcBef>
              <a:spcAft>
                <a:spcPts val="600"/>
              </a:spcAft>
              <a:defRPr/>
            </a:pPr>
            <a:r>
              <a:rPr lang="fr-FR" dirty="0"/>
              <a:t>Social (80 100€ en 2019 – 496 500€ en 2020 avec impact de la crise du </a:t>
            </a:r>
            <a:r>
              <a:rPr lang="fr-FR" dirty="0" err="1"/>
              <a:t>covid</a:t>
            </a:r>
            <a:r>
              <a:rPr lang="fr-FR" dirty="0"/>
              <a:t>)</a:t>
            </a:r>
          </a:p>
          <a:p>
            <a:pPr marL="179388" indent="-161925">
              <a:spcBef>
                <a:spcPts val="600"/>
              </a:spcBef>
              <a:spcAft>
                <a:spcPts val="600"/>
              </a:spcAft>
              <a:defRPr/>
            </a:pPr>
            <a:r>
              <a:rPr lang="fr-FR" dirty="0"/>
              <a:t>Carte culture</a:t>
            </a:r>
          </a:p>
          <a:p>
            <a:pPr marL="179388" indent="-161925">
              <a:spcBef>
                <a:spcPts val="600"/>
              </a:spcBef>
              <a:spcAft>
                <a:spcPts val="600"/>
              </a:spcAft>
              <a:defRPr/>
            </a:pPr>
            <a:r>
              <a:rPr lang="fr-FR" dirty="0"/>
              <a:t>Accompagnement des « sportifs de haut niveau » et « artistes de haut niveau »</a:t>
            </a:r>
          </a:p>
          <a:p>
            <a:pPr marL="179388" indent="-161925">
              <a:spcBef>
                <a:spcPts val="600"/>
              </a:spcBef>
              <a:spcAft>
                <a:spcPts val="600"/>
              </a:spcAft>
              <a:defRPr/>
            </a:pPr>
            <a:r>
              <a:rPr lang="fr-FR" dirty="0"/>
              <a:t>Réseau d’accès aux soins de santé pour les étudiants  </a:t>
            </a:r>
          </a:p>
          <a:p>
            <a:pPr marL="179388" indent="-161925">
              <a:spcBef>
                <a:spcPts val="600"/>
              </a:spcBef>
              <a:spcAft>
                <a:spcPts val="600"/>
              </a:spcAft>
              <a:defRPr/>
            </a:pPr>
            <a:r>
              <a:rPr lang="fr-FR" dirty="0"/>
              <a:t>Accueil et accompagnement </a:t>
            </a:r>
            <a:r>
              <a:rPr lang="fr-FR" b="0" dirty="0"/>
              <a:t>des étudiants </a:t>
            </a:r>
            <a:r>
              <a:rPr lang="fr-FR" dirty="0"/>
              <a:t>en situation de handicap</a:t>
            </a:r>
          </a:p>
          <a:p>
            <a:pPr marL="179388" indent="-161925">
              <a:spcBef>
                <a:spcPts val="600"/>
              </a:spcBef>
              <a:spcAft>
                <a:spcPts val="600"/>
              </a:spcAft>
              <a:defRPr/>
            </a:pPr>
            <a:r>
              <a:rPr lang="fr-FR" dirty="0"/>
              <a:t>Réseau de BU (bibliothèques universitaires) </a:t>
            </a:r>
            <a:r>
              <a:rPr lang="fr-FR" b="0" dirty="0"/>
              <a:t>« Sur place ou à emporter »</a:t>
            </a:r>
          </a:p>
          <a:p>
            <a:pPr marL="0" indent="0">
              <a:buFont typeface="Arial" charset="0"/>
              <a:buNone/>
              <a:defRPr/>
            </a:pPr>
            <a:endParaRPr lang="fr-FR" b="0" dirty="0"/>
          </a:p>
          <a:p>
            <a:pPr marL="0" indent="0">
              <a:buFont typeface="Arial" charset="0"/>
              <a:buNone/>
              <a:defRPr/>
            </a:pPr>
            <a:endParaRPr lang="fr-FR" b="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8415" y="5618163"/>
            <a:ext cx="3828462" cy="10939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913" name="Espace réservé du contenu 2"/>
          <p:cNvSpPr>
            <a:spLocks noGrp="1"/>
          </p:cNvSpPr>
          <p:nvPr>
            <p:ph sz="half" idx="2"/>
          </p:nvPr>
        </p:nvSpPr>
        <p:spPr>
          <a:xfrm>
            <a:off x="4381500" y="1691711"/>
            <a:ext cx="4541274" cy="3642852"/>
          </a:xfrm>
        </p:spPr>
        <p:txBody>
          <a:bodyPr anchor="ctr"/>
          <a:lstStyle/>
          <a:p>
            <a:pPr marL="0" indent="0">
              <a:buFont typeface="Arial" charset="0"/>
              <a:buNone/>
            </a:pPr>
            <a:r>
              <a:rPr lang="fr-FR" sz="2000" dirty="0">
                <a:latin typeface="Arial" charset="0"/>
                <a:ea typeface="ＭＳ Ｐゴシック" charset="0"/>
              </a:rPr>
              <a:t>L</a:t>
            </a:r>
            <a:r>
              <a:rPr lang="ja-JP" altLang="fr-FR" sz="2000" dirty="0">
                <a:latin typeface="Arial" charset="0"/>
                <a:ea typeface="ＭＳ Ｐゴシック" charset="0"/>
              </a:rPr>
              <a:t>’</a:t>
            </a:r>
            <a:r>
              <a:rPr lang="fr-FR" altLang="ja-JP" sz="2000" dirty="0">
                <a:latin typeface="Arial" charset="0"/>
                <a:ea typeface="ＭＳ Ｐゴシック" charset="0"/>
              </a:rPr>
              <a:t>Opération Campus (2011- 2020) :</a:t>
            </a:r>
          </a:p>
          <a:p>
            <a:pPr marL="0" indent="0">
              <a:buFont typeface="Arial" charset="0"/>
              <a:buNone/>
            </a:pPr>
            <a:r>
              <a:rPr lang="fr-FR" sz="1600" b="0" dirty="0">
                <a:latin typeface="Arial" charset="0"/>
                <a:ea typeface="ＭＳ Ｐゴシック" charset="0"/>
              </a:rPr>
              <a:t>Une dotation d’État en capital de 500 M€</a:t>
            </a:r>
          </a:p>
          <a:p>
            <a:pPr marL="0" indent="0">
              <a:buFont typeface="Arial" charset="0"/>
              <a:buNone/>
            </a:pPr>
            <a:endParaRPr lang="fr-FR" sz="1200" b="0" dirty="0">
              <a:latin typeface="Arial" charset="0"/>
              <a:ea typeface="ＭＳ Ｐゴシック" charset="0"/>
            </a:endParaRPr>
          </a:p>
          <a:p>
            <a:pPr marL="0" indent="0">
              <a:buFont typeface="Arial" charset="0"/>
              <a:buNone/>
            </a:pPr>
            <a:r>
              <a:rPr lang="fr-FR" sz="1600" b="0" dirty="0">
                <a:latin typeface="Arial" charset="0"/>
                <a:ea typeface="ＭＳ Ｐゴシック" charset="0"/>
              </a:rPr>
              <a:t>2 sites principaux :</a:t>
            </a:r>
          </a:p>
          <a:p>
            <a:pPr marL="0" indent="0">
              <a:buFont typeface="Arial" charset="0"/>
              <a:buNone/>
            </a:pPr>
            <a:r>
              <a:rPr lang="fr-FR" sz="1600" b="0" dirty="0">
                <a:latin typeface="Arial" charset="0"/>
                <a:ea typeface="ＭＳ Ｐゴシック" charset="0"/>
              </a:rPr>
              <a:t>	- campus Aix-Quartier des facultés</a:t>
            </a:r>
          </a:p>
          <a:p>
            <a:pPr marL="0" indent="0">
              <a:buFont typeface="Arial" charset="0"/>
              <a:buNone/>
            </a:pPr>
            <a:r>
              <a:rPr lang="fr-FR" sz="1600" b="0" dirty="0">
                <a:latin typeface="Arial" charset="0"/>
                <a:ea typeface="ＭＳ Ｐゴシック" charset="0"/>
              </a:rPr>
              <a:t>	- campus Marseille-</a:t>
            </a:r>
            <a:r>
              <a:rPr lang="fr-FR" sz="1600" b="0" dirty="0" err="1">
                <a:latin typeface="Arial" charset="0"/>
                <a:ea typeface="ＭＳ Ｐゴシック" charset="0"/>
              </a:rPr>
              <a:t>Luminy</a:t>
            </a:r>
            <a:r>
              <a:rPr lang="fr-FR" sz="1600" b="0" dirty="0">
                <a:latin typeface="Arial" charset="0"/>
                <a:ea typeface="ＭＳ Ｐゴシック" charset="0"/>
              </a:rPr>
              <a:t> </a:t>
            </a:r>
          </a:p>
          <a:p>
            <a:pPr marL="0" indent="0">
              <a:buFont typeface="Arial" charset="0"/>
              <a:buNone/>
            </a:pPr>
            <a:endParaRPr lang="fr-FR" sz="1200" b="0" dirty="0">
              <a:latin typeface="Arial" charset="0"/>
              <a:ea typeface="ＭＳ Ｐゴシック" charset="0"/>
            </a:endParaRPr>
          </a:p>
          <a:p>
            <a:pPr marL="0" indent="0">
              <a:buFont typeface="Arial" charset="0"/>
              <a:buNone/>
            </a:pPr>
            <a:r>
              <a:rPr lang="fr-FR" sz="1600" dirty="0">
                <a:latin typeface="Arial" charset="0"/>
                <a:ea typeface="ＭＳ Ｐゴシック" charset="0"/>
              </a:rPr>
              <a:t>CPER (2015-2020)</a:t>
            </a:r>
          </a:p>
          <a:p>
            <a:pPr marL="0" indent="0">
              <a:buFont typeface="Arial" charset="0"/>
              <a:buNone/>
            </a:pPr>
            <a:endParaRPr lang="fr-FR" sz="1200" b="0" dirty="0">
              <a:latin typeface="Arial" charset="0"/>
              <a:ea typeface="ＭＳ Ｐゴシック" charset="0"/>
            </a:endParaRPr>
          </a:p>
          <a:p>
            <a:pPr marL="0" indent="0">
              <a:buFont typeface="Arial" charset="0"/>
              <a:buNone/>
            </a:pPr>
            <a:r>
              <a:rPr lang="fr-FR" sz="1600" b="0" dirty="0">
                <a:latin typeface="Arial" charset="0"/>
                <a:ea typeface="ＭＳ Ｐゴシック" charset="0"/>
              </a:rPr>
              <a:t>Des travaux financés pour les autres sites.</a:t>
            </a:r>
          </a:p>
          <a:p>
            <a:pPr marL="0" indent="0">
              <a:buFont typeface="Arial" charset="0"/>
              <a:buNone/>
            </a:pPr>
            <a:endParaRPr lang="fr-FR" sz="1200" b="0" dirty="0">
              <a:latin typeface="Arial" charset="0"/>
              <a:ea typeface="ＭＳ Ｐゴシック" charset="0"/>
            </a:endParaRPr>
          </a:p>
          <a:p>
            <a:pPr marL="0" indent="0">
              <a:buNone/>
            </a:pPr>
            <a:r>
              <a:rPr lang="fr-FR" sz="1600" b="0" dirty="0">
                <a:latin typeface="Arial" charset="0"/>
                <a:ea typeface="ＭＳ Ｐゴシック" charset="0"/>
              </a:rPr>
              <a:t>AMU dotée de </a:t>
            </a:r>
            <a:r>
              <a:rPr lang="fr-FR" sz="1600" dirty="0">
                <a:latin typeface="Arial" charset="0"/>
                <a:ea typeface="ＭＳ Ｐゴシック" charset="0"/>
              </a:rPr>
              <a:t>61,1 M€ en 2020 pour la rénovation énergétique de ses bâtiments dans  le cadre du Plan de relance national </a:t>
            </a:r>
          </a:p>
        </p:txBody>
      </p:sp>
      <p:sp>
        <p:nvSpPr>
          <p:cNvPr id="4" name="Titre 3"/>
          <p:cNvSpPr>
            <a:spLocks noGrp="1"/>
          </p:cNvSpPr>
          <p:nvPr>
            <p:ph type="title"/>
          </p:nvPr>
        </p:nvSpPr>
        <p:spPr/>
        <p:txBody>
          <a:bodyPr/>
          <a:lstStyle/>
          <a:p>
            <a:pPr>
              <a:defRPr/>
            </a:pPr>
            <a:r>
              <a:rPr lang="fr-FR" dirty="0"/>
              <a:t>Des campus rénovés et modernisés </a:t>
            </a:r>
            <a:br>
              <a:rPr lang="fr-FR" dirty="0"/>
            </a:br>
            <a:r>
              <a:rPr lang="fr-FR" dirty="0"/>
              <a:t>aux standards internationaux</a:t>
            </a:r>
          </a:p>
        </p:txBody>
      </p:sp>
      <p:sp>
        <p:nvSpPr>
          <p:cNvPr id="5" name="Espace réservé du pied de page 4"/>
          <p:cNvSpPr>
            <a:spLocks noGrp="1"/>
          </p:cNvSpPr>
          <p:nvPr>
            <p:ph type="ftr" sz="quarter" idx="10"/>
          </p:nvPr>
        </p:nvSpPr>
        <p:spPr/>
        <p:txBody>
          <a:bodyPr/>
          <a:lstStyle/>
          <a:p>
            <a:pPr>
              <a:defRPr/>
            </a:pPr>
            <a:r>
              <a:rPr lang="fr-FR"/>
              <a:t>Une force pour le territoire / Une offre de formation riche et une vie étudiante dynamique</a:t>
            </a:r>
          </a:p>
        </p:txBody>
      </p:sp>
      <p:sp>
        <p:nvSpPr>
          <p:cNvPr id="38916" name="Espace réservé du numéro de diapositive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B1184D-A26B-F34F-9DBD-5A2DB60652EB}" type="slidenum">
              <a:rPr lang="fr-FR" sz="800">
                <a:solidFill>
                  <a:schemeClr val="bg1"/>
                </a:solidFill>
                <a:cs typeface="Arial" charset="0"/>
              </a:rPr>
              <a:pPr/>
              <a:t>28</a:t>
            </a:fld>
            <a:endParaRPr lang="fr-FR" sz="800">
              <a:solidFill>
                <a:schemeClr val="bg1"/>
              </a:solidFill>
              <a:cs typeface="Arial" charset="0"/>
            </a:endParaRPr>
          </a:p>
        </p:txBody>
      </p:sp>
      <p:cxnSp>
        <p:nvCxnSpPr>
          <p:cNvPr id="7" name="Connecteur droit 6"/>
          <p:cNvCxnSpPr/>
          <p:nvPr/>
        </p:nvCxnSpPr>
        <p:spPr>
          <a:xfrm flipH="1">
            <a:off x="4648200" y="1563688"/>
            <a:ext cx="44958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38919" name="Image 1"/>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106613"/>
            <a:ext cx="3511550" cy="3511550"/>
          </a:xfrm>
          <a:noFill/>
        </p:spPr>
      </p:pic>
      <p:pic>
        <p:nvPicPr>
          <p:cNvPr id="38920" name="Image 12" descr="logo-OPcampu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5919788"/>
            <a:ext cx="1819275"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ZoneTexte 1"/>
          <p:cNvSpPr txBox="1"/>
          <p:nvPr/>
        </p:nvSpPr>
        <p:spPr bwMode="auto">
          <a:xfrm>
            <a:off x="4648200" y="5797555"/>
            <a:ext cx="357371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rtlCol="0" anchor="ctr">
            <a:spAutoFit/>
          </a:bodyPr>
          <a:lstStyle/>
          <a:p>
            <a:pPr algn="ctr"/>
            <a:r>
              <a:rPr lang="fr-FR" sz="1600" b="1" u="sng" baseline="0" dirty="0">
                <a:latin typeface="Arial" panose="020B0604020202020204" pitchFamily="34" charset="0"/>
                <a:cs typeface="Arial" panose="020B0604020202020204" pitchFamily="34" charset="0"/>
              </a:rPr>
              <a:t>Dévolution</a:t>
            </a:r>
            <a:r>
              <a:rPr lang="fr-FR" sz="1600" b="1" u="sng" dirty="0">
                <a:latin typeface="Arial" panose="020B0604020202020204" pitchFamily="34" charset="0"/>
                <a:cs typeface="Arial" panose="020B0604020202020204" pitchFamily="34" charset="0"/>
              </a:rPr>
              <a:t> du patrimoine : </a:t>
            </a:r>
            <a:br>
              <a:rPr lang="fr-FR" sz="1600" b="1" dirty="0">
                <a:latin typeface="Arial" panose="020B0604020202020204" pitchFamily="34" charset="0"/>
                <a:cs typeface="Arial" panose="020B0604020202020204" pitchFamily="34" charset="0"/>
              </a:rPr>
            </a:br>
            <a:r>
              <a:rPr lang="fr-FR" sz="1600" b="1" dirty="0">
                <a:latin typeface="Arial" panose="020B0604020202020204" pitchFamily="34" charset="0"/>
                <a:cs typeface="Arial" panose="020B0604020202020204" pitchFamily="34" charset="0"/>
              </a:rPr>
              <a:t>Aix-Marseille Université propriétaire de 90% de son patrimoine </a:t>
            </a:r>
            <a:endParaRPr lang="fr-FR" sz="1600" b="1" baseline="0" dirty="0">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22313" y="3144838"/>
            <a:ext cx="7772400" cy="1806575"/>
          </a:xfrm>
        </p:spPr>
        <p:txBody>
          <a:bodyPr>
            <a:normAutofit fontScale="90000"/>
          </a:bodyPr>
          <a:lstStyle/>
          <a:p>
            <a:pPr>
              <a:defRPr/>
            </a:pPr>
            <a:r>
              <a:rPr lang="fr-FR" dirty="0"/>
              <a:t>Les instituts d’établissement</a:t>
            </a:r>
            <a:br>
              <a:rPr lang="fr-FR" dirty="0"/>
            </a:br>
            <a:r>
              <a:rPr lang="fr-FR" dirty="0"/>
              <a:t>une approche transverse </a:t>
            </a:r>
            <a:br>
              <a:rPr lang="fr-FR" dirty="0"/>
            </a:br>
            <a:r>
              <a:rPr lang="fr-FR" dirty="0"/>
              <a:t>entre recherche et formation</a:t>
            </a:r>
          </a:p>
        </p:txBody>
      </p:sp>
      <p:sp>
        <p:nvSpPr>
          <p:cNvPr id="4" name="Espace réservé du pied de page 3"/>
          <p:cNvSpPr>
            <a:spLocks noGrp="1"/>
          </p:cNvSpPr>
          <p:nvPr>
            <p:ph type="ftr" sz="quarter" idx="10"/>
          </p:nvPr>
        </p:nvSpPr>
        <p:spPr/>
        <p:txBody>
          <a:bodyPr/>
          <a:lstStyle/>
          <a:p>
            <a:pPr>
              <a:defRPr/>
            </a:pPr>
            <a:r>
              <a:rPr lang="fr-FR"/>
              <a:t>Une force pour le territoire</a:t>
            </a:r>
          </a:p>
        </p:txBody>
      </p:sp>
      <p:sp>
        <p:nvSpPr>
          <p:cNvPr id="39939"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AC76F4-2CB1-2B43-B673-521B2D1B7751}" type="slidenum">
              <a:rPr lang="fr-FR" sz="800">
                <a:solidFill>
                  <a:schemeClr val="bg1"/>
                </a:solidFill>
                <a:cs typeface="Arial" charset="0"/>
              </a:rPr>
              <a:pPr/>
              <a:t>29</a:t>
            </a:fld>
            <a:endParaRPr lang="fr-FR" sz="800">
              <a:solidFill>
                <a:schemeClr val="bg1"/>
              </a:solidFill>
              <a:cs typeface="Arial" charset="0"/>
            </a:endParaRPr>
          </a:p>
        </p:txBody>
      </p:sp>
    </p:spTree>
    <p:extLst>
      <p:ext uri="{BB962C8B-B14F-4D97-AF65-F5344CB8AC3E}">
        <p14:creationId xmlns:p14="http://schemas.microsoft.com/office/powerpoint/2010/main" val="369186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t>Un peu d’histoire !</a:t>
            </a:r>
          </a:p>
        </p:txBody>
      </p:sp>
      <p:sp>
        <p:nvSpPr>
          <p:cNvPr id="3" name="Espace réservé du pied de page 2"/>
          <p:cNvSpPr>
            <a:spLocks noGrp="1"/>
          </p:cNvSpPr>
          <p:nvPr>
            <p:ph type="ftr" sz="quarter" idx="10"/>
          </p:nvPr>
        </p:nvSpPr>
        <p:spPr/>
        <p:txBody>
          <a:bodyPr/>
          <a:lstStyle/>
          <a:p>
            <a:pPr>
              <a:defRPr/>
            </a:pPr>
            <a:r>
              <a:rPr lang="fr-FR" dirty="0"/>
              <a:t>Une force pour le territoire / Une grande université métropolitaine</a:t>
            </a:r>
          </a:p>
        </p:txBody>
      </p:sp>
      <p:sp>
        <p:nvSpPr>
          <p:cNvPr id="19459" name="Espace réservé du numéro de diapositive 3"/>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95C7AE-0B67-CD45-A010-C012024610C3}" type="slidenum">
              <a:rPr lang="fr-FR" sz="800">
                <a:solidFill>
                  <a:schemeClr val="bg1"/>
                </a:solidFill>
                <a:cs typeface="Arial" charset="0"/>
              </a:rPr>
              <a:pPr/>
              <a:t>3</a:t>
            </a:fld>
            <a:endParaRPr lang="fr-FR" sz="800">
              <a:solidFill>
                <a:schemeClr val="bg1"/>
              </a:solidFill>
              <a:cs typeface="Arial" charset="0"/>
            </a:endParaRPr>
          </a:p>
        </p:txBody>
      </p:sp>
      <p:cxnSp>
        <p:nvCxnSpPr>
          <p:cNvPr id="5" name="Connecteur droit 4"/>
          <p:cNvCxnSpPr/>
          <p:nvPr/>
        </p:nvCxnSpPr>
        <p:spPr>
          <a:xfrm flipH="1">
            <a:off x="3298825" y="1165225"/>
            <a:ext cx="5845175"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flipH="1">
            <a:off x="0" y="946150"/>
            <a:ext cx="4572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9462" name="ZoneTexte 9"/>
          <p:cNvSpPr txBox="1">
            <a:spLocks noChangeArrowheads="1"/>
          </p:cNvSpPr>
          <p:nvPr/>
        </p:nvSpPr>
        <p:spPr bwMode="auto">
          <a:xfrm>
            <a:off x="949325" y="1973263"/>
            <a:ext cx="6907213" cy="418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600" b="1">
                <a:solidFill>
                  <a:srgbClr val="C43771"/>
                </a:solidFill>
              </a:rPr>
              <a:t>De la fin du XIX</a:t>
            </a:r>
            <a:r>
              <a:rPr lang="fr-FR" sz="1600" b="1" baseline="30000">
                <a:solidFill>
                  <a:srgbClr val="C43771"/>
                </a:solidFill>
              </a:rPr>
              <a:t>e</a:t>
            </a:r>
            <a:r>
              <a:rPr lang="fr-FR" sz="1600" b="1">
                <a:solidFill>
                  <a:srgbClr val="C43771"/>
                </a:solidFill>
              </a:rPr>
              <a:t> s. jusqu’en 1968</a:t>
            </a:r>
            <a:r>
              <a:rPr lang="fr-FR" sz="1600" b="1"/>
              <a:t> :</a:t>
            </a:r>
            <a:r>
              <a:rPr lang="fr-FR" sz="1600"/>
              <a:t> regroupement de l’ensemble des facultés dans l’université d’Aix-Marseille présidée par le Recteur d’Académie</a:t>
            </a:r>
          </a:p>
          <a:p>
            <a:r>
              <a:rPr lang="fr-FR" sz="1600"/>
              <a:t> </a:t>
            </a:r>
          </a:p>
          <a:p>
            <a:endParaRPr lang="fr-FR" sz="1600" b="1"/>
          </a:p>
          <a:p>
            <a:endParaRPr lang="fr-FR" sz="1600" b="1"/>
          </a:p>
          <a:p>
            <a:r>
              <a:rPr lang="fr-FR" sz="1600" b="1">
                <a:solidFill>
                  <a:srgbClr val="C43771"/>
                </a:solidFill>
              </a:rPr>
              <a:t>1970-1973</a:t>
            </a:r>
            <a:r>
              <a:rPr lang="fr-FR" sz="1600" b="1"/>
              <a:t> :</a:t>
            </a:r>
            <a:r>
              <a:rPr lang="fr-FR" sz="1600"/>
              <a:t> création des universités d’Aix-Marseille I, II, III </a:t>
            </a:r>
          </a:p>
          <a:p>
            <a:r>
              <a:rPr lang="fr-FR" sz="1600"/>
              <a:t> </a:t>
            </a:r>
          </a:p>
          <a:p>
            <a:endParaRPr lang="fr-FR" sz="1600" b="1"/>
          </a:p>
          <a:p>
            <a:endParaRPr lang="fr-FR" sz="1600" b="1"/>
          </a:p>
          <a:p>
            <a:r>
              <a:rPr lang="fr-FR" sz="1600" b="1"/>
              <a:t>2007-2009</a:t>
            </a:r>
            <a:r>
              <a:rPr lang="fr-FR" sz="1600"/>
              <a:t> : réflexion sur la fusion des 3 universités et adoption des principes fondateur d’AMU</a:t>
            </a:r>
            <a:br>
              <a:rPr lang="fr-FR" sz="1600"/>
            </a:br>
            <a:endParaRPr lang="fr-FR" sz="1600"/>
          </a:p>
          <a:p>
            <a:r>
              <a:rPr lang="fr-FR" sz="1600" b="1"/>
              <a:t>10 décembre 2010</a:t>
            </a:r>
            <a:r>
              <a:rPr lang="fr-FR" sz="1600"/>
              <a:t> : vote des statuts de l’université unique</a:t>
            </a:r>
            <a:br>
              <a:rPr lang="fr-FR" sz="1600"/>
            </a:br>
            <a:endParaRPr lang="fr-FR" sz="1600"/>
          </a:p>
          <a:p>
            <a:r>
              <a:rPr lang="fr-FR" sz="1600" b="1"/>
              <a:t>28 et 29 novembre 2011 </a:t>
            </a:r>
            <a:r>
              <a:rPr lang="fr-FR" sz="1600"/>
              <a:t>: élection des trois conseils </a:t>
            </a:r>
            <a:br>
              <a:rPr lang="fr-FR" sz="1600"/>
            </a:br>
            <a:endParaRPr lang="fr-FR" sz="1600"/>
          </a:p>
          <a:p>
            <a:r>
              <a:rPr lang="fr-FR" sz="1600" b="1">
                <a:solidFill>
                  <a:srgbClr val="C43771"/>
                </a:solidFill>
              </a:rPr>
              <a:t>1</a:t>
            </a:r>
            <a:r>
              <a:rPr lang="fr-FR" sz="1600" b="1" baseline="30000">
                <a:solidFill>
                  <a:srgbClr val="C43771"/>
                </a:solidFill>
              </a:rPr>
              <a:t>er</a:t>
            </a:r>
            <a:r>
              <a:rPr lang="fr-FR" sz="1600" b="1">
                <a:solidFill>
                  <a:srgbClr val="C43771"/>
                </a:solidFill>
              </a:rPr>
              <a:t> janvier 2012</a:t>
            </a:r>
            <a:r>
              <a:rPr lang="fr-FR" sz="1600" b="1"/>
              <a:t> </a:t>
            </a:r>
            <a:r>
              <a:rPr lang="fr-FR" sz="1600"/>
              <a:t>: naissance d’Aix-Marseille Université </a:t>
            </a:r>
          </a:p>
        </p:txBody>
      </p:sp>
      <p:grpSp>
        <p:nvGrpSpPr>
          <p:cNvPr id="19463" name="Grouper 25"/>
          <p:cNvGrpSpPr>
            <a:grpSpLocks/>
          </p:cNvGrpSpPr>
          <p:nvPr/>
        </p:nvGrpSpPr>
        <p:grpSpPr bwMode="auto">
          <a:xfrm>
            <a:off x="555625" y="1374775"/>
            <a:ext cx="0" cy="5483225"/>
            <a:chOff x="457200" y="1374709"/>
            <a:chExt cx="0" cy="5483291"/>
          </a:xfrm>
        </p:grpSpPr>
        <p:cxnSp>
          <p:nvCxnSpPr>
            <p:cNvPr id="12" name="Connecteur droit 11"/>
            <p:cNvCxnSpPr/>
            <p:nvPr/>
          </p:nvCxnSpPr>
          <p:spPr>
            <a:xfrm>
              <a:off x="457200" y="3967128"/>
              <a:ext cx="0" cy="2232052"/>
            </a:xfrm>
            <a:prstGeom prst="line">
              <a:avLst/>
            </a:prstGeom>
            <a:ln>
              <a:solidFill>
                <a:srgbClr val="DB8C31"/>
              </a:solidFill>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457200" y="2978103"/>
              <a:ext cx="0" cy="989025"/>
            </a:xfrm>
            <a:prstGeom prst="line">
              <a:avLst/>
            </a:prstGeom>
            <a:ln>
              <a:solidFill>
                <a:srgbClr val="DB8C3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457200" y="1374709"/>
              <a:ext cx="0" cy="369892"/>
            </a:xfrm>
            <a:prstGeom prst="line">
              <a:avLst/>
            </a:prstGeom>
            <a:ln>
              <a:solidFill>
                <a:srgbClr val="DB8C3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a:off x="457200" y="1744601"/>
              <a:ext cx="0" cy="1233502"/>
            </a:xfrm>
            <a:prstGeom prst="line">
              <a:avLst/>
            </a:prstGeom>
            <a:ln>
              <a:solidFill>
                <a:srgbClr val="DB8C31"/>
              </a:solidFill>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a:off x="457200" y="5868976"/>
              <a:ext cx="0" cy="989024"/>
            </a:xfrm>
            <a:prstGeom prst="line">
              <a:avLst/>
            </a:prstGeom>
            <a:ln>
              <a:solidFill>
                <a:srgbClr val="DB8C3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30" name="Ellipse 29"/>
          <p:cNvSpPr>
            <a:spLocks noChangeAspect="1"/>
          </p:cNvSpPr>
          <p:nvPr/>
        </p:nvSpPr>
        <p:spPr>
          <a:xfrm>
            <a:off x="469900" y="2060575"/>
            <a:ext cx="165100" cy="165100"/>
          </a:xfrm>
          <a:prstGeom prst="ellipse">
            <a:avLst/>
          </a:prstGeom>
          <a:solidFill>
            <a:srgbClr val="252E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1" name="Ellipse 30"/>
          <p:cNvSpPr>
            <a:spLocks noChangeAspect="1"/>
          </p:cNvSpPr>
          <p:nvPr/>
        </p:nvSpPr>
        <p:spPr>
          <a:xfrm>
            <a:off x="469900" y="3255963"/>
            <a:ext cx="165100" cy="163512"/>
          </a:xfrm>
          <a:prstGeom prst="ellipse">
            <a:avLst/>
          </a:prstGeom>
          <a:solidFill>
            <a:srgbClr val="252E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2" name="Ellipse 31"/>
          <p:cNvSpPr>
            <a:spLocks noChangeAspect="1"/>
          </p:cNvSpPr>
          <p:nvPr/>
        </p:nvSpPr>
        <p:spPr>
          <a:xfrm>
            <a:off x="469900" y="4243388"/>
            <a:ext cx="165100" cy="165100"/>
          </a:xfrm>
          <a:prstGeom prst="ellipse">
            <a:avLst/>
          </a:prstGeom>
          <a:solidFill>
            <a:srgbClr val="252E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3" name="Ellipse 32"/>
          <p:cNvSpPr>
            <a:spLocks noChangeAspect="1"/>
          </p:cNvSpPr>
          <p:nvPr/>
        </p:nvSpPr>
        <p:spPr>
          <a:xfrm>
            <a:off x="469900" y="4970463"/>
            <a:ext cx="165100" cy="163512"/>
          </a:xfrm>
          <a:prstGeom prst="ellipse">
            <a:avLst/>
          </a:prstGeom>
          <a:solidFill>
            <a:srgbClr val="252E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4" name="Ellipse 33"/>
          <p:cNvSpPr>
            <a:spLocks noChangeAspect="1"/>
          </p:cNvSpPr>
          <p:nvPr/>
        </p:nvSpPr>
        <p:spPr>
          <a:xfrm>
            <a:off x="469900" y="5454650"/>
            <a:ext cx="165100" cy="165100"/>
          </a:xfrm>
          <a:prstGeom prst="ellipse">
            <a:avLst/>
          </a:prstGeom>
          <a:solidFill>
            <a:srgbClr val="252E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5" name="Ellipse 34"/>
          <p:cNvSpPr>
            <a:spLocks noChangeAspect="1"/>
          </p:cNvSpPr>
          <p:nvPr/>
        </p:nvSpPr>
        <p:spPr>
          <a:xfrm>
            <a:off x="469900" y="5953125"/>
            <a:ext cx="165100" cy="163513"/>
          </a:xfrm>
          <a:prstGeom prst="ellipse">
            <a:avLst/>
          </a:prstGeom>
          <a:solidFill>
            <a:srgbClr val="252E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flipH="1">
            <a:off x="-9525" y="2167987"/>
            <a:ext cx="506413" cy="92075"/>
          </a:xfrm>
          <a:prstGeom prst="line">
            <a:avLst/>
          </a:prstGeom>
          <a:ln w="19050" cmpd="sng">
            <a:solidFill>
              <a:schemeClr val="accent6">
                <a:lumMod val="75000"/>
              </a:schemeClr>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a:off x="-13494" y="2816865"/>
            <a:ext cx="506413" cy="200025"/>
          </a:xfrm>
          <a:prstGeom prst="line">
            <a:avLst/>
          </a:prstGeom>
          <a:ln w="19050" cmpd="sng">
            <a:solidFill>
              <a:schemeClr val="accent6">
                <a:lumMod val="75000"/>
              </a:schemeClr>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H="1">
            <a:off x="-9525" y="3686668"/>
            <a:ext cx="503238" cy="344487"/>
          </a:xfrm>
          <a:prstGeom prst="line">
            <a:avLst/>
          </a:prstGeom>
          <a:ln w="19050" cmpd="sng">
            <a:solidFill>
              <a:schemeClr val="accent6">
                <a:lumMod val="75000"/>
              </a:schemeClr>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flipH="1">
            <a:off x="-18473" y="4347857"/>
            <a:ext cx="502444" cy="687388"/>
          </a:xfrm>
          <a:prstGeom prst="line">
            <a:avLst/>
          </a:prstGeom>
          <a:ln w="19050" cmpd="sng">
            <a:solidFill>
              <a:schemeClr val="accent6">
                <a:lumMod val="75000"/>
              </a:schemeClr>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4" name="Titre 3"/>
          <p:cNvSpPr>
            <a:spLocks noGrp="1"/>
          </p:cNvSpPr>
          <p:nvPr>
            <p:ph type="title"/>
          </p:nvPr>
        </p:nvSpPr>
        <p:spPr/>
        <p:txBody>
          <a:bodyPr/>
          <a:lstStyle/>
          <a:p>
            <a:pPr>
              <a:defRPr/>
            </a:pPr>
            <a:r>
              <a:rPr lang="fr-FR" dirty="0"/>
              <a:t>Les instituts d’établissement</a:t>
            </a:r>
          </a:p>
        </p:txBody>
      </p:sp>
      <p:sp>
        <p:nvSpPr>
          <p:cNvPr id="5" name="Espace réservé du pied de page 4"/>
          <p:cNvSpPr>
            <a:spLocks noGrp="1"/>
          </p:cNvSpPr>
          <p:nvPr>
            <p:ph type="ftr" sz="quarter" idx="10"/>
          </p:nvPr>
        </p:nvSpPr>
        <p:spPr/>
        <p:txBody>
          <a:bodyPr/>
          <a:lstStyle/>
          <a:p>
            <a:pPr>
              <a:defRPr/>
            </a:pPr>
            <a:r>
              <a:rPr lang="fr-FR" dirty="0"/>
              <a:t>Une force pour le territoire / Les instituts d’établissement</a:t>
            </a:r>
          </a:p>
        </p:txBody>
      </p:sp>
      <p:sp>
        <p:nvSpPr>
          <p:cNvPr id="37900" name="Espace réservé du numéro de diapositive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D98FE4-29CF-8746-8F15-9AE94B3A5526}" type="slidenum">
              <a:rPr lang="fr-FR" sz="800">
                <a:solidFill>
                  <a:schemeClr val="bg1"/>
                </a:solidFill>
                <a:cs typeface="Arial" charset="0"/>
              </a:rPr>
              <a:pPr/>
              <a:t>30</a:t>
            </a:fld>
            <a:endParaRPr lang="fr-FR" sz="800">
              <a:solidFill>
                <a:schemeClr val="bg1"/>
              </a:solidFill>
              <a:cs typeface="Arial" charset="0"/>
            </a:endParaRPr>
          </a:p>
        </p:txBody>
      </p:sp>
      <p:cxnSp>
        <p:nvCxnSpPr>
          <p:cNvPr id="7" name="Connecteur droit 6"/>
          <p:cNvCxnSpPr/>
          <p:nvPr/>
        </p:nvCxnSpPr>
        <p:spPr>
          <a:xfrm flipH="1">
            <a:off x="4991100" y="1165225"/>
            <a:ext cx="41529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 name="Espace réservé du contenu 1"/>
          <p:cNvSpPr>
            <a:spLocks noGrp="1"/>
          </p:cNvSpPr>
          <p:nvPr>
            <p:ph sz="half" idx="1"/>
          </p:nvPr>
        </p:nvSpPr>
        <p:spPr>
          <a:xfrm>
            <a:off x="466329" y="2033115"/>
            <a:ext cx="7707314" cy="4525963"/>
          </a:xfrm>
        </p:spPr>
        <p:txBody>
          <a:bodyPr/>
          <a:lstStyle/>
          <a:p>
            <a:pPr marL="179388" indent="-161925">
              <a:spcBef>
                <a:spcPts val="600"/>
              </a:spcBef>
              <a:spcAft>
                <a:spcPts val="600"/>
              </a:spcAft>
              <a:defRPr/>
            </a:pPr>
            <a:r>
              <a:rPr lang="fr-FR" sz="1600" b="0" dirty="0"/>
              <a:t>Crées mi 2019, fruits d’une approche transdisciplinaire s’appuyant sur les </a:t>
            </a:r>
            <a:r>
              <a:rPr lang="fr-FR" sz="1600" dirty="0"/>
              <a:t>unités de recherche et les composantes de l’université</a:t>
            </a:r>
          </a:p>
          <a:p>
            <a:pPr marL="179388" indent="-161925">
              <a:spcBef>
                <a:spcPts val="600"/>
              </a:spcBef>
              <a:spcAft>
                <a:spcPts val="600"/>
              </a:spcAft>
              <a:defRPr/>
            </a:pPr>
            <a:r>
              <a:rPr lang="fr-FR" sz="1600" b="0" dirty="0"/>
              <a:t>Ces entités innovantes valorisent les thématiques d’excellence, dans l’objectif </a:t>
            </a:r>
            <a:r>
              <a:rPr lang="fr-FR" sz="1600" dirty="0"/>
              <a:t>d’amplifier la visibilité d’Aix-Marseille Université aux niveaux national et international. </a:t>
            </a:r>
          </a:p>
          <a:p>
            <a:pPr marL="179388" indent="-161925">
              <a:spcBef>
                <a:spcPts val="600"/>
              </a:spcBef>
              <a:spcAft>
                <a:spcPts val="600"/>
              </a:spcAft>
              <a:defRPr/>
            </a:pPr>
            <a:r>
              <a:rPr lang="fr-FR" sz="1600" b="0" dirty="0"/>
              <a:t>Leur singularité : </a:t>
            </a:r>
            <a:r>
              <a:rPr lang="fr-FR" sz="1600" dirty="0"/>
              <a:t>associer enseignement et recherche </a:t>
            </a:r>
            <a:r>
              <a:rPr lang="fr-FR" sz="1600" b="0" dirty="0"/>
              <a:t>de haut niveau autour de « </a:t>
            </a:r>
            <a:r>
              <a:rPr lang="fr-FR" sz="1600" b="0" dirty="0" err="1"/>
              <a:t>Graduate</a:t>
            </a:r>
            <a:r>
              <a:rPr lang="fr-FR" sz="1600" b="0" dirty="0"/>
              <a:t> </a:t>
            </a:r>
            <a:r>
              <a:rPr lang="fr-FR" sz="1600" b="0" dirty="0" err="1"/>
              <a:t>school</a:t>
            </a:r>
            <a:r>
              <a:rPr lang="fr-FR" sz="1600" b="0" dirty="0"/>
              <a:t> », délivrant une formation d’excellence. </a:t>
            </a:r>
          </a:p>
          <a:p>
            <a:pPr marL="179388" indent="-161925">
              <a:spcBef>
                <a:spcPts val="600"/>
              </a:spcBef>
              <a:spcAft>
                <a:spcPts val="600"/>
              </a:spcAft>
              <a:defRPr/>
            </a:pPr>
            <a:r>
              <a:rPr lang="fr-FR" sz="1600" b="0" dirty="0"/>
              <a:t>Les principaux enjeux : </a:t>
            </a:r>
          </a:p>
          <a:p>
            <a:pPr marL="444500" lvl="2" indent="-263525">
              <a:lnSpc>
                <a:spcPct val="50000"/>
              </a:lnSpc>
              <a:spcBef>
                <a:spcPts val="600"/>
              </a:spcBef>
              <a:spcAft>
                <a:spcPts val="600"/>
              </a:spcAft>
              <a:defRPr/>
            </a:pPr>
            <a:r>
              <a:rPr lang="fr-FR" sz="1600" dirty="0"/>
              <a:t>générer de nouveaux savoirs par le prisme de l’interdisciplinarité</a:t>
            </a:r>
          </a:p>
          <a:p>
            <a:pPr marL="444500" lvl="2" indent="-263525">
              <a:lnSpc>
                <a:spcPct val="50000"/>
              </a:lnSpc>
              <a:spcBef>
                <a:spcPts val="600"/>
              </a:spcBef>
              <a:spcAft>
                <a:spcPts val="600"/>
              </a:spcAft>
              <a:defRPr/>
            </a:pPr>
            <a:r>
              <a:rPr lang="fr-FR" sz="1600" dirty="0"/>
              <a:t>faire émerger des talents, d’attirer les meilleurs chercheurs</a:t>
            </a:r>
          </a:p>
          <a:p>
            <a:pPr marL="444500" lvl="2" indent="-263525">
              <a:lnSpc>
                <a:spcPct val="50000"/>
              </a:lnSpc>
              <a:spcBef>
                <a:spcPts val="600"/>
              </a:spcBef>
              <a:spcAft>
                <a:spcPts val="600"/>
              </a:spcAft>
              <a:defRPr/>
            </a:pPr>
            <a:r>
              <a:rPr lang="fr-FR" sz="1600" dirty="0"/>
              <a:t>obtenir des ressources externes.</a:t>
            </a:r>
          </a:p>
          <a:p>
            <a:pPr marL="0" indent="0">
              <a:buFont typeface="Arial" charset="0"/>
              <a:buNone/>
              <a:defRPr/>
            </a:pPr>
            <a:endParaRPr lang="fr-FR" sz="1600" b="0" dirty="0"/>
          </a:p>
          <a:p>
            <a:pPr marL="0" indent="0">
              <a:buFont typeface="Arial" charset="0"/>
              <a:buNone/>
              <a:defRPr/>
            </a:pPr>
            <a:endParaRPr lang="fr-FR" sz="1600" b="0" dirty="0"/>
          </a:p>
        </p:txBody>
      </p:sp>
    </p:spTree>
    <p:extLst>
      <p:ext uri="{BB962C8B-B14F-4D97-AF65-F5344CB8AC3E}">
        <p14:creationId xmlns:p14="http://schemas.microsoft.com/office/powerpoint/2010/main" val="3547730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defRPr/>
            </a:pPr>
            <a:r>
              <a:rPr lang="fr-FR" dirty="0"/>
              <a:t>Les instituts d’établissement</a:t>
            </a:r>
          </a:p>
        </p:txBody>
      </p:sp>
      <p:sp>
        <p:nvSpPr>
          <p:cNvPr id="37900" name="Espace réservé du numéro de diapositive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D98FE4-29CF-8746-8F15-9AE94B3A5526}" type="slidenum">
              <a:rPr lang="fr-FR" sz="800">
                <a:solidFill>
                  <a:schemeClr val="bg1"/>
                </a:solidFill>
                <a:cs typeface="Arial" charset="0"/>
              </a:rPr>
              <a:pPr/>
              <a:t>31</a:t>
            </a:fld>
            <a:endParaRPr lang="fr-FR" sz="800">
              <a:solidFill>
                <a:schemeClr val="bg1"/>
              </a:solidFill>
              <a:cs typeface="Arial" charset="0"/>
            </a:endParaRPr>
          </a:p>
        </p:txBody>
      </p:sp>
      <p:cxnSp>
        <p:nvCxnSpPr>
          <p:cNvPr id="7" name="Connecteur droit 6"/>
          <p:cNvCxnSpPr/>
          <p:nvPr/>
        </p:nvCxnSpPr>
        <p:spPr>
          <a:xfrm flipH="1">
            <a:off x="4991100" y="1165225"/>
            <a:ext cx="41529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 name="Espace réservé du contenu 1"/>
          <p:cNvSpPr>
            <a:spLocks noGrp="1"/>
          </p:cNvSpPr>
          <p:nvPr>
            <p:ph sz="half" idx="1"/>
          </p:nvPr>
        </p:nvSpPr>
        <p:spPr>
          <a:xfrm>
            <a:off x="488101" y="2288931"/>
            <a:ext cx="4205424" cy="824385"/>
          </a:xfrm>
        </p:spPr>
        <p:txBody>
          <a:bodyPr/>
          <a:lstStyle/>
          <a:p>
            <a:pPr marL="179388" indent="-161925">
              <a:spcBef>
                <a:spcPts val="600"/>
              </a:spcBef>
              <a:spcAft>
                <a:spcPts val="600"/>
              </a:spcAft>
              <a:defRPr/>
            </a:pPr>
            <a:r>
              <a:rPr lang="fr-FR" sz="1200" b="0" dirty="0"/>
              <a:t>Être un lieu d’</a:t>
            </a:r>
            <a:r>
              <a:rPr lang="fr-FR" sz="1200" dirty="0"/>
              <a:t>émergence de nouvelles collaborations </a:t>
            </a:r>
            <a:r>
              <a:rPr lang="fr-FR" sz="1200" b="0" dirty="0"/>
              <a:t>inter-équipes, disciplinaires ou interdisciplinaires </a:t>
            </a:r>
          </a:p>
          <a:p>
            <a:pPr marL="179388" indent="-161925">
              <a:spcBef>
                <a:spcPts val="600"/>
              </a:spcBef>
              <a:spcAft>
                <a:spcPts val="600"/>
              </a:spcAft>
              <a:defRPr/>
            </a:pPr>
            <a:r>
              <a:rPr lang="fr-FR" sz="1200" b="0" dirty="0"/>
              <a:t>Avoir une démarche prospective c’est à dire porter une vision de l’avenir de sa thématique scientifique et accompagner sa réalisation</a:t>
            </a:r>
            <a:endParaRPr lang="fr-FR" sz="1600" b="0" dirty="0"/>
          </a:p>
          <a:p>
            <a:pPr marL="0" indent="0">
              <a:buFont typeface="Arial" charset="0"/>
              <a:buNone/>
              <a:defRPr/>
            </a:pPr>
            <a:endParaRPr lang="fr-FR" sz="1600" b="0" dirty="0"/>
          </a:p>
        </p:txBody>
      </p:sp>
      <p:sp>
        <p:nvSpPr>
          <p:cNvPr id="3" name="Pentagone 2"/>
          <p:cNvSpPr/>
          <p:nvPr/>
        </p:nvSpPr>
        <p:spPr>
          <a:xfrm>
            <a:off x="903515" y="1741716"/>
            <a:ext cx="1850571" cy="370114"/>
          </a:xfrm>
          <a:prstGeom prst="homePlat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latin typeface="Arial" panose="020B0604020202020204" pitchFamily="34" charset="0"/>
                <a:cs typeface="Arial" panose="020B0604020202020204" pitchFamily="34" charset="0"/>
              </a:rPr>
              <a:t>Recherche</a:t>
            </a:r>
          </a:p>
        </p:txBody>
      </p:sp>
      <p:sp>
        <p:nvSpPr>
          <p:cNvPr id="13" name="Espace réservé du contenu 1"/>
          <p:cNvSpPr>
            <a:spLocks noGrp="1"/>
          </p:cNvSpPr>
          <p:nvPr>
            <p:ph sz="half" idx="1"/>
          </p:nvPr>
        </p:nvSpPr>
        <p:spPr>
          <a:xfrm>
            <a:off x="4787954" y="2288931"/>
            <a:ext cx="4128436" cy="780761"/>
          </a:xfrm>
        </p:spPr>
        <p:txBody>
          <a:bodyPr/>
          <a:lstStyle/>
          <a:p>
            <a:pPr marL="179388" indent="-161925">
              <a:spcBef>
                <a:spcPts val="600"/>
              </a:spcBef>
              <a:spcAft>
                <a:spcPts val="600"/>
              </a:spcAft>
              <a:defRPr/>
            </a:pPr>
            <a:r>
              <a:rPr lang="fr-FR" sz="1200" b="0" dirty="0"/>
              <a:t>Instaurer un lien fort formation / recherche pour former les nouvelles générations de scientifiques sur le modèle des </a:t>
            </a:r>
            <a:r>
              <a:rPr lang="fr-FR" sz="1200" dirty="0" err="1"/>
              <a:t>graduate</a:t>
            </a:r>
            <a:r>
              <a:rPr lang="fr-FR" sz="1200" dirty="0"/>
              <a:t> </a:t>
            </a:r>
            <a:r>
              <a:rPr lang="fr-FR" sz="1200" dirty="0" err="1"/>
              <a:t>schools</a:t>
            </a:r>
            <a:r>
              <a:rPr lang="fr-FR" sz="1200" dirty="0"/>
              <a:t> </a:t>
            </a:r>
          </a:p>
          <a:p>
            <a:pPr marL="179388" indent="-161925">
              <a:spcBef>
                <a:spcPts val="600"/>
              </a:spcBef>
              <a:spcAft>
                <a:spcPts val="600"/>
              </a:spcAft>
              <a:defRPr/>
            </a:pPr>
            <a:r>
              <a:rPr lang="fr-FR" sz="1200" b="0" dirty="0"/>
              <a:t>Intégrer une </a:t>
            </a:r>
            <a:r>
              <a:rPr lang="fr-FR" sz="1200" dirty="0"/>
              <a:t>dimension internationale</a:t>
            </a:r>
          </a:p>
        </p:txBody>
      </p:sp>
      <p:sp>
        <p:nvSpPr>
          <p:cNvPr id="14" name="Pentagone 13"/>
          <p:cNvSpPr/>
          <p:nvPr/>
        </p:nvSpPr>
        <p:spPr>
          <a:xfrm>
            <a:off x="5108778" y="1741716"/>
            <a:ext cx="1850571" cy="370114"/>
          </a:xfrm>
          <a:prstGeom prst="homePlat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latin typeface="Arial" panose="020B0604020202020204" pitchFamily="34" charset="0"/>
                <a:cs typeface="Arial" panose="020B0604020202020204" pitchFamily="34" charset="0"/>
              </a:rPr>
              <a:t>Formation</a:t>
            </a:r>
          </a:p>
        </p:txBody>
      </p:sp>
      <p:sp>
        <p:nvSpPr>
          <p:cNvPr id="18" name="Espace réservé du contenu 1"/>
          <p:cNvSpPr>
            <a:spLocks noGrp="1"/>
          </p:cNvSpPr>
          <p:nvPr>
            <p:ph sz="half" idx="1"/>
          </p:nvPr>
        </p:nvSpPr>
        <p:spPr>
          <a:xfrm>
            <a:off x="482650" y="4259246"/>
            <a:ext cx="4116565" cy="1809536"/>
          </a:xfrm>
        </p:spPr>
        <p:txBody>
          <a:bodyPr/>
          <a:lstStyle/>
          <a:p>
            <a:pPr marL="179388" indent="-161925">
              <a:spcBef>
                <a:spcPts val="600"/>
              </a:spcBef>
              <a:spcAft>
                <a:spcPts val="600"/>
              </a:spcAft>
              <a:defRPr/>
            </a:pPr>
            <a:r>
              <a:rPr lang="fr-FR" sz="1200" b="0" dirty="0"/>
              <a:t>Faire émerger et attirer des </a:t>
            </a:r>
            <a:r>
              <a:rPr lang="fr-FR" sz="1200" dirty="0"/>
              <a:t>talents</a:t>
            </a:r>
            <a:r>
              <a:rPr lang="fr-FR" sz="1200" b="0" dirty="0"/>
              <a:t> (étudiants nationaux et internationaux, ingénieurs de recherche, enseignants-chercheurs et chercheurs) </a:t>
            </a:r>
          </a:p>
          <a:p>
            <a:pPr marL="179388" indent="-161925">
              <a:spcBef>
                <a:spcPts val="600"/>
              </a:spcBef>
              <a:spcAft>
                <a:spcPts val="600"/>
              </a:spcAft>
              <a:defRPr/>
            </a:pPr>
            <a:r>
              <a:rPr lang="fr-FR" sz="1200" b="0" dirty="0"/>
              <a:t>Attirer autour de la thématique de l’institut et le </a:t>
            </a:r>
            <a:r>
              <a:rPr lang="fr-FR" sz="1200" dirty="0"/>
              <a:t>faire rayonner en le positionnant à l’international </a:t>
            </a:r>
            <a:r>
              <a:rPr lang="fr-FR" sz="1200" b="0" dirty="0"/>
              <a:t>et en renforçant ses liens avec des partenaires académiques privilégiés</a:t>
            </a:r>
          </a:p>
        </p:txBody>
      </p:sp>
      <p:sp>
        <p:nvSpPr>
          <p:cNvPr id="19" name="Pentagone 18"/>
          <p:cNvSpPr/>
          <p:nvPr/>
        </p:nvSpPr>
        <p:spPr>
          <a:xfrm>
            <a:off x="898064" y="3712031"/>
            <a:ext cx="2868394" cy="370114"/>
          </a:xfrm>
          <a:prstGeom prst="homePlat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latin typeface="Arial" panose="020B0604020202020204" pitchFamily="34" charset="0"/>
                <a:cs typeface="Arial" panose="020B0604020202020204" pitchFamily="34" charset="0"/>
              </a:rPr>
              <a:t>Attractivité / International</a:t>
            </a:r>
          </a:p>
        </p:txBody>
      </p:sp>
      <p:sp>
        <p:nvSpPr>
          <p:cNvPr id="20" name="Espace réservé du contenu 1"/>
          <p:cNvSpPr>
            <a:spLocks noGrp="1"/>
          </p:cNvSpPr>
          <p:nvPr>
            <p:ph sz="half" idx="1"/>
          </p:nvPr>
        </p:nvSpPr>
        <p:spPr>
          <a:xfrm>
            <a:off x="4787954" y="4259186"/>
            <a:ext cx="4128436" cy="1809536"/>
          </a:xfrm>
        </p:spPr>
        <p:txBody>
          <a:bodyPr/>
          <a:lstStyle/>
          <a:p>
            <a:pPr marL="179388" indent="-161925">
              <a:spcBef>
                <a:spcPts val="600"/>
              </a:spcBef>
              <a:spcAft>
                <a:spcPts val="600"/>
              </a:spcAft>
              <a:defRPr/>
            </a:pPr>
            <a:r>
              <a:rPr lang="fr-FR" sz="1200" b="0" dirty="0"/>
              <a:t>Renforcer les </a:t>
            </a:r>
            <a:r>
              <a:rPr lang="fr-FR" sz="1200" dirty="0"/>
              <a:t>liens avec les acteurs</a:t>
            </a:r>
            <a:r>
              <a:rPr lang="fr-FR" sz="1200" b="0" dirty="0"/>
              <a:t> socio-économiques et culturels  </a:t>
            </a:r>
          </a:p>
          <a:p>
            <a:pPr marL="179388" indent="-161925">
              <a:spcBef>
                <a:spcPts val="600"/>
              </a:spcBef>
              <a:spcAft>
                <a:spcPts val="600"/>
              </a:spcAft>
              <a:defRPr/>
            </a:pPr>
            <a:r>
              <a:rPr lang="fr-FR" sz="1200" b="0" dirty="0"/>
              <a:t>Développer des </a:t>
            </a:r>
            <a:r>
              <a:rPr lang="fr-FR" sz="1200" dirty="0"/>
              <a:t>actions de formations </a:t>
            </a:r>
            <a:r>
              <a:rPr lang="fr-FR" sz="1200" dirty="0" err="1"/>
              <a:t>professionnalisantes</a:t>
            </a:r>
            <a:r>
              <a:rPr lang="fr-FR" sz="1200" dirty="0"/>
              <a:t> </a:t>
            </a:r>
            <a:r>
              <a:rPr lang="fr-FR" sz="1200" b="0" dirty="0"/>
              <a:t> </a:t>
            </a:r>
          </a:p>
          <a:p>
            <a:pPr marL="179388" indent="-161925">
              <a:spcBef>
                <a:spcPts val="600"/>
              </a:spcBef>
              <a:spcAft>
                <a:spcPts val="600"/>
              </a:spcAft>
              <a:defRPr/>
            </a:pPr>
            <a:r>
              <a:rPr lang="fr-FR" sz="1200" b="0" dirty="0"/>
              <a:t>Collaborer avec les </a:t>
            </a:r>
            <a:r>
              <a:rPr lang="fr-FR" sz="1200" dirty="0"/>
              <a:t>acteurs de l’innovation  </a:t>
            </a:r>
          </a:p>
          <a:p>
            <a:pPr marL="179388" indent="-161925">
              <a:spcBef>
                <a:spcPts val="600"/>
              </a:spcBef>
              <a:spcAft>
                <a:spcPts val="600"/>
              </a:spcAft>
              <a:defRPr/>
            </a:pPr>
            <a:r>
              <a:rPr lang="fr-FR" sz="1200" b="0" dirty="0"/>
              <a:t>Valoriser les </a:t>
            </a:r>
            <a:r>
              <a:rPr lang="fr-FR" sz="1200" dirty="0"/>
              <a:t>plateformes technologiques</a:t>
            </a:r>
          </a:p>
        </p:txBody>
      </p:sp>
      <p:sp>
        <p:nvSpPr>
          <p:cNvPr id="21" name="Pentagone 20"/>
          <p:cNvSpPr/>
          <p:nvPr/>
        </p:nvSpPr>
        <p:spPr>
          <a:xfrm>
            <a:off x="5108778" y="3594538"/>
            <a:ext cx="3713022" cy="487547"/>
          </a:xfrm>
          <a:prstGeom prst="homePlat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latin typeface="Arial" panose="020B0604020202020204" pitchFamily="34" charset="0"/>
                <a:cs typeface="Arial" panose="020B0604020202020204" pitchFamily="34" charset="0"/>
              </a:rPr>
              <a:t>Innovation / axe socio-économique et culturel </a:t>
            </a:r>
          </a:p>
        </p:txBody>
      </p:sp>
      <p:sp>
        <p:nvSpPr>
          <p:cNvPr id="23" name="Espace réservé du pied de page 4"/>
          <p:cNvSpPr>
            <a:spLocks noGrp="1"/>
          </p:cNvSpPr>
          <p:nvPr>
            <p:ph type="ftr" sz="quarter" idx="10"/>
          </p:nvPr>
        </p:nvSpPr>
        <p:spPr>
          <a:xfrm>
            <a:off x="1941513" y="171450"/>
            <a:ext cx="6053137" cy="401638"/>
          </a:xfrm>
        </p:spPr>
        <p:txBody>
          <a:bodyPr/>
          <a:lstStyle/>
          <a:p>
            <a:pPr>
              <a:defRPr/>
            </a:pPr>
            <a:r>
              <a:rPr lang="fr-FR" dirty="0"/>
              <a:t>Une force pour le territoire / Les instituts d’établissement</a:t>
            </a:r>
          </a:p>
        </p:txBody>
      </p:sp>
    </p:spTree>
    <p:extLst>
      <p:ext uri="{BB962C8B-B14F-4D97-AF65-F5344CB8AC3E}">
        <p14:creationId xmlns:p14="http://schemas.microsoft.com/office/powerpoint/2010/main" val="2021381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defRPr/>
            </a:pPr>
            <a:r>
              <a:rPr lang="fr-FR" dirty="0"/>
              <a:t>Les Instituts d’établissement</a:t>
            </a:r>
          </a:p>
        </p:txBody>
      </p:sp>
      <p:sp>
        <p:nvSpPr>
          <p:cNvPr id="37900" name="Espace réservé du numéro de diapositive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D98FE4-29CF-8746-8F15-9AE94B3A5526}" type="slidenum">
              <a:rPr lang="fr-FR" sz="800">
                <a:solidFill>
                  <a:schemeClr val="bg1"/>
                </a:solidFill>
                <a:cs typeface="Arial" charset="0"/>
              </a:rPr>
              <a:pPr/>
              <a:t>32</a:t>
            </a:fld>
            <a:endParaRPr lang="fr-FR" sz="800">
              <a:solidFill>
                <a:schemeClr val="bg1"/>
              </a:solidFill>
              <a:cs typeface="Arial" charset="0"/>
            </a:endParaRPr>
          </a:p>
        </p:txBody>
      </p:sp>
      <p:cxnSp>
        <p:nvCxnSpPr>
          <p:cNvPr id="7" name="Connecteur droit 6"/>
          <p:cNvCxnSpPr/>
          <p:nvPr/>
        </p:nvCxnSpPr>
        <p:spPr>
          <a:xfrm flipH="1">
            <a:off x="4991100" y="1165225"/>
            <a:ext cx="41529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 name="Espace réservé du contenu 1"/>
          <p:cNvSpPr>
            <a:spLocks noGrp="1"/>
          </p:cNvSpPr>
          <p:nvPr>
            <p:ph sz="half" idx="1"/>
          </p:nvPr>
        </p:nvSpPr>
        <p:spPr>
          <a:xfrm>
            <a:off x="488100" y="1907931"/>
            <a:ext cx="4061039" cy="4237055"/>
          </a:xfrm>
        </p:spPr>
        <p:txBody>
          <a:bodyPr/>
          <a:lstStyle/>
          <a:p>
            <a:pPr marL="179388" indent="-161925">
              <a:spcBef>
                <a:spcPts val="600"/>
              </a:spcBef>
              <a:spcAft>
                <a:spcPts val="600"/>
              </a:spcAft>
              <a:defRPr/>
            </a:pPr>
            <a:r>
              <a:rPr lang="fr-FR" sz="1200" b="0" dirty="0"/>
              <a:t>Institut Cancer et Immunologie </a:t>
            </a:r>
          </a:p>
          <a:p>
            <a:pPr marL="179388" indent="-161925">
              <a:spcBef>
                <a:spcPts val="600"/>
              </a:spcBef>
              <a:spcAft>
                <a:spcPts val="600"/>
              </a:spcAft>
              <a:defRPr/>
            </a:pPr>
            <a:r>
              <a:rPr lang="en-US" sz="1200" b="0" dirty="0" err="1"/>
              <a:t>Institut</a:t>
            </a:r>
            <a:r>
              <a:rPr lang="en-US" sz="1200" b="0" dirty="0"/>
              <a:t> Marseille Imaging</a:t>
            </a:r>
          </a:p>
          <a:p>
            <a:pPr marL="179388" indent="-161925">
              <a:spcBef>
                <a:spcPts val="600"/>
              </a:spcBef>
              <a:spcAft>
                <a:spcPts val="600"/>
              </a:spcAft>
              <a:defRPr/>
            </a:pPr>
            <a:r>
              <a:rPr lang="en-US" sz="1200" b="0" dirty="0" err="1"/>
              <a:t>Institut</a:t>
            </a:r>
            <a:r>
              <a:rPr lang="en-US" sz="1200" b="0" dirty="0"/>
              <a:t> </a:t>
            </a:r>
            <a:r>
              <a:rPr lang="en-US" sz="1200" b="0" dirty="0" err="1"/>
              <a:t>Archéologie</a:t>
            </a:r>
            <a:r>
              <a:rPr lang="en-US" sz="1200" b="0" dirty="0"/>
              <a:t> </a:t>
            </a:r>
            <a:r>
              <a:rPr lang="en-US" sz="1200" b="0" dirty="0" err="1"/>
              <a:t>méditerranéenne</a:t>
            </a:r>
            <a:r>
              <a:rPr lang="en-US" sz="1200" b="0" dirty="0"/>
              <a:t> </a:t>
            </a:r>
          </a:p>
          <a:p>
            <a:pPr marL="179388" indent="-161925">
              <a:spcBef>
                <a:spcPts val="600"/>
              </a:spcBef>
              <a:spcAft>
                <a:spcPts val="600"/>
              </a:spcAft>
              <a:defRPr/>
            </a:pPr>
            <a:r>
              <a:rPr lang="en-US" sz="1200" b="0" dirty="0" err="1"/>
              <a:t>Institut</a:t>
            </a:r>
            <a:r>
              <a:rPr lang="en-US" sz="1200" b="0" dirty="0"/>
              <a:t> </a:t>
            </a:r>
            <a:r>
              <a:rPr lang="en-US" sz="1200" b="0" dirty="0" err="1"/>
              <a:t>NeuroMarseille</a:t>
            </a:r>
            <a:endParaRPr lang="en-US" sz="1200" b="0" dirty="0"/>
          </a:p>
          <a:p>
            <a:pPr marL="179388" indent="-161925">
              <a:spcBef>
                <a:spcPts val="600"/>
              </a:spcBef>
              <a:spcAft>
                <a:spcPts val="600"/>
              </a:spcAft>
              <a:defRPr/>
            </a:pPr>
            <a:r>
              <a:rPr lang="en-US" sz="1200" b="0" dirty="0" err="1"/>
              <a:t>Institut</a:t>
            </a:r>
            <a:r>
              <a:rPr lang="en-US" sz="1200" b="0" dirty="0"/>
              <a:t> </a:t>
            </a:r>
            <a:r>
              <a:rPr lang="en-US" sz="1200" b="0" dirty="0" err="1"/>
              <a:t>Créativité</a:t>
            </a:r>
            <a:r>
              <a:rPr lang="en-US" sz="1200" b="0" dirty="0"/>
              <a:t> et Innovations </a:t>
            </a:r>
            <a:r>
              <a:rPr lang="en-US" sz="1200" b="0" dirty="0" err="1"/>
              <a:t>d'Aix</a:t>
            </a:r>
            <a:r>
              <a:rPr lang="en-US" sz="1200" b="0" dirty="0"/>
              <a:t>-Marseille</a:t>
            </a:r>
          </a:p>
          <a:p>
            <a:pPr marL="179388" indent="-161925">
              <a:spcBef>
                <a:spcPts val="600"/>
              </a:spcBef>
              <a:spcAft>
                <a:spcPts val="600"/>
              </a:spcAft>
              <a:defRPr/>
            </a:pPr>
            <a:r>
              <a:rPr lang="en-US" sz="1200" b="0" dirty="0" err="1"/>
              <a:t>Institut</a:t>
            </a:r>
            <a:r>
              <a:rPr lang="en-US" sz="1200" b="0" dirty="0"/>
              <a:t> Marseille Maladies </a:t>
            </a:r>
            <a:r>
              <a:rPr lang="en-US" sz="1200" b="0" dirty="0" err="1"/>
              <a:t>rares</a:t>
            </a:r>
            <a:endParaRPr lang="en-US" sz="1200" b="0" dirty="0"/>
          </a:p>
          <a:p>
            <a:pPr marL="179388" indent="-161925">
              <a:spcBef>
                <a:spcPts val="600"/>
              </a:spcBef>
              <a:spcAft>
                <a:spcPts val="600"/>
              </a:spcAft>
              <a:defRPr/>
            </a:pPr>
            <a:r>
              <a:rPr lang="en-US" sz="1200" b="0" dirty="0" err="1"/>
              <a:t>Institut</a:t>
            </a:r>
            <a:r>
              <a:rPr lang="en-US" sz="1200" b="0" dirty="0"/>
              <a:t> </a:t>
            </a:r>
            <a:r>
              <a:rPr lang="en-US" sz="1200" b="0" dirty="0" err="1"/>
              <a:t>Microbiologie</a:t>
            </a:r>
            <a:r>
              <a:rPr lang="en-US" sz="1200" b="0" dirty="0"/>
              <a:t>, </a:t>
            </a:r>
            <a:r>
              <a:rPr lang="en-US" sz="1200" b="0" dirty="0" err="1"/>
              <a:t>Bioénergies</a:t>
            </a:r>
            <a:r>
              <a:rPr lang="en-US" sz="1200" b="0" dirty="0"/>
              <a:t> et </a:t>
            </a:r>
            <a:r>
              <a:rPr lang="en-US" sz="1200" b="0" dirty="0" err="1"/>
              <a:t>Biotechnologie</a:t>
            </a:r>
            <a:endParaRPr lang="en-US" sz="1200" b="0" dirty="0"/>
          </a:p>
          <a:p>
            <a:pPr marL="179388" indent="-161925">
              <a:spcBef>
                <a:spcPts val="600"/>
              </a:spcBef>
              <a:spcAft>
                <a:spcPts val="600"/>
              </a:spcAft>
              <a:defRPr/>
            </a:pPr>
            <a:r>
              <a:rPr lang="en-US" sz="1200" b="0" dirty="0" err="1"/>
              <a:t>Institut</a:t>
            </a:r>
            <a:r>
              <a:rPr lang="en-US" sz="1200" b="0" dirty="0"/>
              <a:t> Physique de </a:t>
            </a:r>
            <a:r>
              <a:rPr lang="en-US" sz="1200" b="0" dirty="0" err="1"/>
              <a:t>l’univers</a:t>
            </a:r>
            <a:endParaRPr lang="en-US" sz="1200" b="0" dirty="0"/>
          </a:p>
          <a:p>
            <a:pPr marL="179388" indent="-161925">
              <a:spcBef>
                <a:spcPts val="600"/>
              </a:spcBef>
              <a:spcAft>
                <a:spcPts val="600"/>
              </a:spcAft>
              <a:defRPr/>
            </a:pPr>
            <a:r>
              <a:rPr lang="en-US" sz="1200" b="0" dirty="0" err="1"/>
              <a:t>Institut</a:t>
            </a:r>
            <a:r>
              <a:rPr lang="en-US" sz="1200" b="0" dirty="0"/>
              <a:t> </a:t>
            </a:r>
            <a:r>
              <a:rPr lang="en-US" sz="1200" b="0" dirty="0" err="1"/>
              <a:t>Archimède</a:t>
            </a:r>
            <a:r>
              <a:rPr lang="en-US" sz="1200" b="0" dirty="0"/>
              <a:t> </a:t>
            </a:r>
            <a:r>
              <a:rPr lang="en-US" sz="1200" b="0" dirty="0" err="1"/>
              <a:t>Mathématiques</a:t>
            </a:r>
            <a:r>
              <a:rPr lang="en-US" sz="1200" b="0" dirty="0"/>
              <a:t>-Informatique</a:t>
            </a:r>
          </a:p>
          <a:p>
            <a:pPr marL="179388" indent="-161925">
              <a:spcBef>
                <a:spcPts val="600"/>
              </a:spcBef>
              <a:spcAft>
                <a:spcPts val="600"/>
              </a:spcAft>
              <a:defRPr/>
            </a:pPr>
            <a:r>
              <a:rPr lang="en-US" sz="1200" b="0" dirty="0" err="1"/>
              <a:t>Institut</a:t>
            </a:r>
            <a:r>
              <a:rPr lang="en-US" sz="1200" b="0" dirty="0"/>
              <a:t> </a:t>
            </a:r>
            <a:r>
              <a:rPr lang="en-US" sz="1200" b="0" dirty="0" err="1"/>
              <a:t>Mécanique</a:t>
            </a:r>
            <a:r>
              <a:rPr lang="en-US" sz="1200" b="0" dirty="0"/>
              <a:t> et </a:t>
            </a:r>
            <a:r>
              <a:rPr lang="en-US" sz="1200" b="0" dirty="0" err="1"/>
              <a:t>Ingénierie</a:t>
            </a:r>
            <a:r>
              <a:rPr lang="en-US" sz="1200" b="0" dirty="0"/>
              <a:t> </a:t>
            </a:r>
          </a:p>
          <a:p>
            <a:pPr marL="179388" indent="-161925">
              <a:spcBef>
                <a:spcPts val="600"/>
              </a:spcBef>
              <a:spcAft>
                <a:spcPts val="600"/>
              </a:spcAft>
              <a:defRPr/>
            </a:pPr>
            <a:endParaRPr lang="en-US" sz="1200" b="0" dirty="0"/>
          </a:p>
          <a:p>
            <a:pPr marL="179388" indent="-161925">
              <a:spcBef>
                <a:spcPts val="600"/>
              </a:spcBef>
              <a:spcAft>
                <a:spcPts val="600"/>
              </a:spcAft>
              <a:defRPr/>
            </a:pPr>
            <a:endParaRPr lang="en-US" sz="1200" b="0" dirty="0"/>
          </a:p>
          <a:p>
            <a:pPr marL="179388" indent="-161925">
              <a:spcBef>
                <a:spcPts val="600"/>
              </a:spcBef>
              <a:spcAft>
                <a:spcPts val="600"/>
              </a:spcAft>
              <a:defRPr/>
            </a:pPr>
            <a:endParaRPr lang="en-US" sz="1200" b="0" dirty="0"/>
          </a:p>
          <a:p>
            <a:pPr marL="179388" indent="-161925">
              <a:spcBef>
                <a:spcPts val="600"/>
              </a:spcBef>
              <a:spcAft>
                <a:spcPts val="600"/>
              </a:spcAft>
              <a:defRPr/>
            </a:pPr>
            <a:endParaRPr lang="fr-FR" sz="1600" b="0" dirty="0"/>
          </a:p>
        </p:txBody>
      </p:sp>
      <p:sp>
        <p:nvSpPr>
          <p:cNvPr id="3" name="Pentagone 2"/>
          <p:cNvSpPr/>
          <p:nvPr/>
        </p:nvSpPr>
        <p:spPr>
          <a:xfrm>
            <a:off x="903515" y="1360716"/>
            <a:ext cx="1850571" cy="370114"/>
          </a:xfrm>
          <a:prstGeom prst="homePlat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a:latin typeface="Arial" panose="020B0604020202020204" pitchFamily="34" charset="0"/>
                <a:cs typeface="Arial" panose="020B0604020202020204" pitchFamily="34" charset="0"/>
              </a:rPr>
              <a:t>Les 18 </a:t>
            </a:r>
            <a:r>
              <a:rPr lang="fr-FR" sz="1600" b="1" dirty="0">
                <a:latin typeface="Arial" panose="020B0604020202020204" pitchFamily="34" charset="0"/>
                <a:cs typeface="Arial" panose="020B0604020202020204" pitchFamily="34" charset="0"/>
              </a:rPr>
              <a:t>instituts</a:t>
            </a:r>
          </a:p>
        </p:txBody>
      </p:sp>
      <p:sp>
        <p:nvSpPr>
          <p:cNvPr id="23" name="Espace réservé du pied de page 4"/>
          <p:cNvSpPr>
            <a:spLocks noGrp="1"/>
          </p:cNvSpPr>
          <p:nvPr>
            <p:ph type="ftr" sz="quarter" idx="10"/>
          </p:nvPr>
        </p:nvSpPr>
        <p:spPr>
          <a:xfrm>
            <a:off x="1941513" y="171450"/>
            <a:ext cx="6053137" cy="401638"/>
          </a:xfrm>
        </p:spPr>
        <p:txBody>
          <a:bodyPr/>
          <a:lstStyle/>
          <a:p>
            <a:pPr>
              <a:defRPr/>
            </a:pPr>
            <a:r>
              <a:rPr lang="fr-FR" dirty="0"/>
              <a:t>Une force pour le territoire / Les instituts d’établissement</a:t>
            </a:r>
          </a:p>
        </p:txBody>
      </p:sp>
      <p:sp>
        <p:nvSpPr>
          <p:cNvPr id="9" name="Espace réservé du contenu 1"/>
          <p:cNvSpPr>
            <a:spLocks noGrp="1"/>
          </p:cNvSpPr>
          <p:nvPr>
            <p:ph sz="half" idx="1"/>
          </p:nvPr>
        </p:nvSpPr>
        <p:spPr>
          <a:xfrm>
            <a:off x="490838" y="5790890"/>
            <a:ext cx="4317943" cy="866176"/>
          </a:xfrm>
        </p:spPr>
        <p:txBody>
          <a:bodyPr/>
          <a:lstStyle/>
          <a:p>
            <a:pPr marL="179388" indent="-161925">
              <a:spcBef>
                <a:spcPts val="600"/>
              </a:spcBef>
              <a:spcAft>
                <a:spcPts val="600"/>
              </a:spcAft>
              <a:defRPr/>
            </a:pPr>
            <a:r>
              <a:rPr lang="fr-FR" sz="1200" b="0" dirty="0"/>
              <a:t>Energie</a:t>
            </a:r>
          </a:p>
          <a:p>
            <a:pPr marL="179388" indent="-161925">
              <a:spcBef>
                <a:spcPts val="600"/>
              </a:spcBef>
              <a:spcAft>
                <a:spcPts val="600"/>
              </a:spcAft>
              <a:defRPr/>
            </a:pPr>
            <a:r>
              <a:rPr lang="en-US" sz="1200" b="0" dirty="0" err="1"/>
              <a:t>Environnement</a:t>
            </a:r>
            <a:endParaRPr lang="en-US" sz="1200" b="0" dirty="0"/>
          </a:p>
          <a:p>
            <a:pPr marL="179388" indent="-161925">
              <a:spcBef>
                <a:spcPts val="600"/>
              </a:spcBef>
              <a:spcAft>
                <a:spcPts val="600"/>
              </a:spcAft>
              <a:defRPr/>
            </a:pPr>
            <a:r>
              <a:rPr lang="en-US" sz="1200" b="0" dirty="0"/>
              <a:t>Santé, sciences de la vie</a:t>
            </a:r>
          </a:p>
          <a:p>
            <a:pPr marL="179388" indent="-161925">
              <a:spcBef>
                <a:spcPts val="600"/>
              </a:spcBef>
              <a:spcAft>
                <a:spcPts val="600"/>
              </a:spcAft>
              <a:defRPr/>
            </a:pPr>
            <a:endParaRPr lang="fr-FR" sz="1600" b="0" dirty="0"/>
          </a:p>
        </p:txBody>
      </p:sp>
      <p:sp>
        <p:nvSpPr>
          <p:cNvPr id="10" name="Pentagone 9"/>
          <p:cNvSpPr/>
          <p:nvPr/>
        </p:nvSpPr>
        <p:spPr>
          <a:xfrm>
            <a:off x="903515" y="5296653"/>
            <a:ext cx="4261758" cy="370114"/>
          </a:xfrm>
          <a:prstGeom prst="homePlat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latin typeface="Arial" panose="020B0604020202020204" pitchFamily="34" charset="0"/>
                <a:cs typeface="Arial" panose="020B0604020202020204" pitchFamily="34" charset="0"/>
              </a:rPr>
              <a:t>Les axes de recherche interdisciplinaires</a:t>
            </a:r>
          </a:p>
        </p:txBody>
      </p:sp>
      <p:sp>
        <p:nvSpPr>
          <p:cNvPr id="11" name="Espace réservé du contenu 1"/>
          <p:cNvSpPr>
            <a:spLocks noGrp="1"/>
          </p:cNvSpPr>
          <p:nvPr>
            <p:ph sz="half" idx="1"/>
          </p:nvPr>
        </p:nvSpPr>
        <p:spPr>
          <a:xfrm>
            <a:off x="4549139" y="1912158"/>
            <a:ext cx="4317943" cy="5039668"/>
          </a:xfrm>
        </p:spPr>
        <p:txBody>
          <a:bodyPr/>
          <a:lstStyle/>
          <a:p>
            <a:pPr marL="179388" indent="-161925">
              <a:spcBef>
                <a:spcPts val="600"/>
              </a:spcBef>
              <a:spcAft>
                <a:spcPts val="600"/>
              </a:spcAft>
              <a:defRPr/>
            </a:pPr>
            <a:r>
              <a:rPr lang="en-US" sz="1200" b="0" dirty="0" err="1"/>
              <a:t>Institut</a:t>
            </a:r>
            <a:r>
              <a:rPr lang="en-US" sz="1200" b="0" dirty="0"/>
              <a:t> </a:t>
            </a:r>
            <a:r>
              <a:rPr lang="fr-FR" sz="1200" b="0" dirty="0"/>
              <a:t>Sociétés en Mutation en Méditerranée</a:t>
            </a:r>
          </a:p>
          <a:p>
            <a:pPr marL="179388" indent="-161925">
              <a:spcBef>
                <a:spcPts val="600"/>
              </a:spcBef>
              <a:spcAft>
                <a:spcPts val="600"/>
              </a:spcAft>
              <a:defRPr/>
            </a:pPr>
            <a:r>
              <a:rPr lang="fr-FR" sz="1200" b="0" dirty="0"/>
              <a:t>Institut Méditerranéen pour la Transition Environnementale </a:t>
            </a:r>
          </a:p>
          <a:p>
            <a:pPr marL="179388" indent="-161925">
              <a:spcBef>
                <a:spcPts val="600"/>
              </a:spcBef>
              <a:spcAft>
                <a:spcPts val="600"/>
              </a:spcAft>
              <a:defRPr/>
            </a:pPr>
            <a:r>
              <a:rPr lang="fr-FR" sz="1200" b="0" dirty="0"/>
              <a:t>Institut Sciences de la Fusion et de l’Instrumentation </a:t>
            </a:r>
            <a:br>
              <a:rPr lang="fr-FR" sz="1200" b="0" dirty="0"/>
            </a:br>
            <a:r>
              <a:rPr lang="fr-FR" sz="1200" b="0" dirty="0"/>
              <a:t>en Environnements Nucléaires</a:t>
            </a:r>
          </a:p>
          <a:p>
            <a:pPr marL="179388" indent="-161925">
              <a:spcBef>
                <a:spcPts val="600"/>
              </a:spcBef>
              <a:spcAft>
                <a:spcPts val="600"/>
              </a:spcAft>
              <a:defRPr/>
            </a:pPr>
            <a:r>
              <a:rPr lang="fr-FR" sz="1200" b="0" dirty="0"/>
              <a:t>Institut des Sciences de la Santé Publique d’Aix-Marseille</a:t>
            </a:r>
          </a:p>
          <a:p>
            <a:pPr marL="179388" indent="-161925">
              <a:spcBef>
                <a:spcPts val="600"/>
              </a:spcBef>
              <a:spcAft>
                <a:spcPts val="600"/>
              </a:spcAft>
              <a:defRPr/>
            </a:pPr>
            <a:r>
              <a:rPr lang="fr-FR" sz="1200" b="0" dirty="0"/>
              <a:t>Institut Matériaux Avancés et Nanotechnologies  </a:t>
            </a:r>
            <a:endParaRPr lang="en-US" sz="1200" b="0" dirty="0"/>
          </a:p>
          <a:p>
            <a:pPr marL="179388" indent="-161925">
              <a:spcBef>
                <a:spcPts val="600"/>
              </a:spcBef>
              <a:spcAft>
                <a:spcPts val="600"/>
              </a:spcAft>
              <a:defRPr/>
            </a:pPr>
            <a:r>
              <a:rPr lang="fr-FR" sz="1200" b="0" dirty="0"/>
              <a:t>Institut des Sciences de l’Océan (OCEAN)</a:t>
            </a:r>
          </a:p>
          <a:p>
            <a:pPr marL="179388" indent="-161925">
              <a:spcBef>
                <a:spcPts val="600"/>
              </a:spcBef>
              <a:spcAft>
                <a:spcPts val="600"/>
              </a:spcAft>
              <a:defRPr/>
            </a:pPr>
            <a:r>
              <a:rPr lang="fr-FR" sz="1200" b="0" dirty="0"/>
              <a:t>Institut Laënnec – Sciences numériques et IA pour la santé</a:t>
            </a:r>
          </a:p>
          <a:p>
            <a:pPr marL="179388" indent="-161925">
              <a:spcBef>
                <a:spcPts val="600"/>
              </a:spcBef>
              <a:spcAft>
                <a:spcPts val="600"/>
              </a:spcAft>
              <a:defRPr/>
            </a:pPr>
            <a:r>
              <a:rPr lang="fr-FR" sz="1200" b="0" dirty="0"/>
              <a:t>Institut Origines – De la formation des planètes à l’émergence de la vie</a:t>
            </a:r>
          </a:p>
          <a:p>
            <a:pPr marL="17463" indent="0">
              <a:spcBef>
                <a:spcPts val="600"/>
              </a:spcBef>
              <a:spcAft>
                <a:spcPts val="600"/>
              </a:spcAft>
              <a:buNone/>
              <a:defRPr/>
            </a:pPr>
            <a:endParaRPr lang="en-US" sz="1200" b="0" dirty="0"/>
          </a:p>
          <a:p>
            <a:pPr marL="179388" indent="-161925">
              <a:spcBef>
                <a:spcPts val="600"/>
              </a:spcBef>
              <a:spcAft>
                <a:spcPts val="600"/>
              </a:spcAft>
              <a:defRPr/>
            </a:pPr>
            <a:endParaRPr lang="fr-FR" sz="1600" b="0" dirty="0"/>
          </a:p>
        </p:txBody>
      </p:sp>
      <p:sp>
        <p:nvSpPr>
          <p:cNvPr id="12" name="Espace réservé du contenu 1">
            <a:extLst>
              <a:ext uri="{FF2B5EF4-FFF2-40B4-BE49-F238E27FC236}">
                <a16:creationId xmlns:a16="http://schemas.microsoft.com/office/drawing/2014/main" id="{E6A20AB9-9740-4526-99D4-AE4D5A776AA9}"/>
              </a:ext>
            </a:extLst>
          </p:cNvPr>
          <p:cNvSpPr txBox="1">
            <a:spLocks/>
          </p:cNvSpPr>
          <p:nvPr/>
        </p:nvSpPr>
        <p:spPr bwMode="auto">
          <a:xfrm>
            <a:off x="4549139" y="5800304"/>
            <a:ext cx="4317943" cy="85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1400" b="1" kern="1200">
                <a:solidFill>
                  <a:schemeClr val="tx1"/>
                </a:solidFill>
                <a:latin typeface="Arial"/>
                <a:ea typeface="ＭＳ Ｐゴシック" charset="-128"/>
                <a:cs typeface="Arial"/>
              </a:defRPr>
            </a:lvl1pPr>
            <a:lvl2pPr marL="914400" indent="-457200" algn="l" defTabSz="457200" rtl="0" eaLnBrk="0" fontAlgn="base" hangingPunct="0">
              <a:spcBef>
                <a:spcPct val="20000"/>
              </a:spcBef>
              <a:spcAft>
                <a:spcPct val="0"/>
              </a:spcAft>
              <a:buClr>
                <a:srgbClr val="AFB1A5"/>
              </a:buClr>
              <a:buSzPct val="80000"/>
              <a:buAutoNum type="circleNumDbPlain"/>
              <a:defRPr sz="1400" kern="1200">
                <a:solidFill>
                  <a:schemeClr val="tx1"/>
                </a:solidFill>
                <a:latin typeface="Arial"/>
                <a:ea typeface="ＭＳ Ｐゴシック" charset="-128"/>
                <a:cs typeface="Arial"/>
              </a:defRPr>
            </a:lvl2pPr>
            <a:lvl3pPr marL="1200150" indent="-285750" algn="l" defTabSz="457200" rtl="0" eaLnBrk="0" fontAlgn="base" hangingPunct="0">
              <a:spcBef>
                <a:spcPct val="20000"/>
              </a:spcBef>
              <a:spcAft>
                <a:spcPct val="0"/>
              </a:spcAft>
              <a:buClr>
                <a:srgbClr val="AFB1A5"/>
              </a:buClr>
              <a:buFont typeface="Wingdings" charset="0"/>
              <a:buChar char=""/>
              <a:defRPr sz="1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AFB1A5"/>
              </a:buClr>
              <a:buSzPct val="130000"/>
              <a:buFont typeface="Arial" charset="0"/>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AFB1A5"/>
              </a:buClr>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79388" indent="-161925">
              <a:spcBef>
                <a:spcPts val="600"/>
              </a:spcBef>
              <a:spcAft>
                <a:spcPts val="600"/>
              </a:spcAft>
              <a:defRPr/>
            </a:pPr>
            <a:r>
              <a:rPr lang="en-US" sz="1200" b="0" dirty="0"/>
              <a:t>Sciences et technologies </a:t>
            </a:r>
            <a:r>
              <a:rPr lang="en-US" sz="1200" b="0" dirty="0" err="1"/>
              <a:t>avancées</a:t>
            </a:r>
            <a:endParaRPr lang="en-US" sz="1200" b="0" dirty="0"/>
          </a:p>
          <a:p>
            <a:pPr marL="179388" indent="-161925">
              <a:spcBef>
                <a:spcPts val="600"/>
              </a:spcBef>
              <a:spcAft>
                <a:spcPts val="600"/>
              </a:spcAft>
              <a:defRPr/>
            </a:pPr>
            <a:r>
              <a:rPr lang="en-US" sz="1200" b="0" dirty="0" err="1"/>
              <a:t>Humanités</a:t>
            </a:r>
            <a:endParaRPr lang="en-US" sz="1200" b="0" dirty="0"/>
          </a:p>
          <a:p>
            <a:pPr marL="179388" indent="-161925">
              <a:spcBef>
                <a:spcPts val="600"/>
              </a:spcBef>
              <a:spcAft>
                <a:spcPts val="600"/>
              </a:spcAft>
              <a:defRPr/>
            </a:pPr>
            <a:endParaRPr lang="en-US" sz="1200" b="0" dirty="0"/>
          </a:p>
          <a:p>
            <a:pPr marL="179388" indent="-161925">
              <a:spcBef>
                <a:spcPts val="600"/>
              </a:spcBef>
              <a:spcAft>
                <a:spcPts val="600"/>
              </a:spcAft>
              <a:defRPr/>
            </a:pPr>
            <a:endParaRPr lang="fr-FR" sz="1600" b="0" dirty="0"/>
          </a:p>
        </p:txBody>
      </p:sp>
    </p:spTree>
    <p:extLst>
      <p:ext uri="{BB962C8B-B14F-4D97-AF65-F5344CB8AC3E}">
        <p14:creationId xmlns:p14="http://schemas.microsoft.com/office/powerpoint/2010/main" val="2503820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22313" y="3144838"/>
            <a:ext cx="7772400" cy="1806575"/>
          </a:xfrm>
        </p:spPr>
        <p:txBody>
          <a:bodyPr/>
          <a:lstStyle/>
          <a:p>
            <a:pPr>
              <a:defRPr/>
            </a:pPr>
            <a:r>
              <a:rPr lang="fr-FR" dirty="0"/>
              <a:t>Une université labellisée</a:t>
            </a:r>
            <a:br>
              <a:rPr lang="fr-FR" dirty="0"/>
            </a:br>
            <a:r>
              <a:rPr lang="fr-FR" dirty="0"/>
              <a:t>Initiative d’excellence</a:t>
            </a:r>
          </a:p>
        </p:txBody>
      </p:sp>
      <p:sp>
        <p:nvSpPr>
          <p:cNvPr id="4" name="Espace réservé du pied de page 3"/>
          <p:cNvSpPr>
            <a:spLocks noGrp="1"/>
          </p:cNvSpPr>
          <p:nvPr>
            <p:ph type="ftr" sz="quarter" idx="10"/>
          </p:nvPr>
        </p:nvSpPr>
        <p:spPr/>
        <p:txBody>
          <a:bodyPr/>
          <a:lstStyle/>
          <a:p>
            <a:pPr>
              <a:defRPr/>
            </a:pPr>
            <a:r>
              <a:rPr lang="fr-FR"/>
              <a:t>Une force pour le territoire</a:t>
            </a:r>
          </a:p>
        </p:txBody>
      </p:sp>
      <p:sp>
        <p:nvSpPr>
          <p:cNvPr id="39939"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AC76F4-2CB1-2B43-B673-521B2D1B7751}" type="slidenum">
              <a:rPr lang="fr-FR" sz="800">
                <a:solidFill>
                  <a:schemeClr val="bg1"/>
                </a:solidFill>
                <a:cs typeface="Arial" charset="0"/>
              </a:rPr>
              <a:pPr/>
              <a:t>33</a:t>
            </a:fld>
            <a:endParaRPr lang="fr-FR" sz="800">
              <a:solidFill>
                <a:schemeClr val="bg1"/>
              </a:solidFill>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a:xfrm>
            <a:off x="457200" y="1600200"/>
            <a:ext cx="3135313" cy="4525963"/>
          </a:xfrm>
        </p:spPr>
        <p:txBody>
          <a:bodyPr anchor="ctr"/>
          <a:lstStyle/>
          <a:p>
            <a:pPr marL="0" indent="0" algn="ctr">
              <a:buFont typeface="Arial" charset="0"/>
              <a:buNone/>
              <a:defRPr/>
            </a:pPr>
            <a:r>
              <a:rPr lang="fr-FR" sz="2000" b="0" dirty="0"/>
              <a:t>Une dotation de </a:t>
            </a:r>
            <a:br>
              <a:rPr lang="fr-FR" sz="2000" b="0" dirty="0"/>
            </a:br>
            <a:r>
              <a:rPr lang="fr-FR" sz="2000" b="0" dirty="0"/>
              <a:t>750 M€ en capital</a:t>
            </a:r>
          </a:p>
          <a:p>
            <a:pPr marL="0" indent="0" algn="ctr">
              <a:buFont typeface="Arial" charset="0"/>
              <a:buNone/>
              <a:defRPr/>
            </a:pPr>
            <a:endParaRPr lang="fr-FR" sz="2000" b="0" dirty="0"/>
          </a:p>
          <a:p>
            <a:pPr marL="0" indent="0" algn="ctr">
              <a:buFont typeface="Arial" charset="0"/>
              <a:buNone/>
              <a:defRPr/>
            </a:pPr>
            <a:r>
              <a:rPr lang="fr-FR" sz="2000" dirty="0"/>
              <a:t>soit 26 M€/an</a:t>
            </a:r>
          </a:p>
          <a:p>
            <a:pPr>
              <a:defRPr/>
            </a:pPr>
            <a:endParaRPr lang="fr-FR" dirty="0"/>
          </a:p>
        </p:txBody>
      </p:sp>
      <p:sp>
        <p:nvSpPr>
          <p:cNvPr id="4" name="Titre 3"/>
          <p:cNvSpPr>
            <a:spLocks noGrp="1"/>
          </p:cNvSpPr>
          <p:nvPr>
            <p:ph type="title"/>
          </p:nvPr>
        </p:nvSpPr>
        <p:spPr/>
        <p:txBody>
          <a:bodyPr/>
          <a:lstStyle/>
          <a:p>
            <a:pPr>
              <a:defRPr/>
            </a:pPr>
            <a:r>
              <a:rPr lang="fr-FR" dirty="0"/>
              <a:t>Une des 3 </a:t>
            </a:r>
            <a:r>
              <a:rPr lang="fr-FR" dirty="0" err="1"/>
              <a:t>Idex</a:t>
            </a:r>
            <a:r>
              <a:rPr lang="fr-FR" dirty="0"/>
              <a:t> françaises pérennisées en 2016 </a:t>
            </a:r>
            <a:br>
              <a:rPr lang="fr-FR" dirty="0"/>
            </a:br>
            <a:r>
              <a:rPr lang="fr-FR" dirty="0"/>
              <a:t>à l’issue de la période probatoire</a:t>
            </a:r>
          </a:p>
        </p:txBody>
      </p:sp>
      <p:sp>
        <p:nvSpPr>
          <p:cNvPr id="5" name="Espace réservé du pied de page 4"/>
          <p:cNvSpPr>
            <a:spLocks noGrp="1"/>
          </p:cNvSpPr>
          <p:nvPr>
            <p:ph type="ftr" sz="quarter" idx="10"/>
          </p:nvPr>
        </p:nvSpPr>
        <p:spPr/>
        <p:txBody>
          <a:bodyPr/>
          <a:lstStyle/>
          <a:p>
            <a:pPr>
              <a:defRPr/>
            </a:pPr>
            <a:r>
              <a:rPr lang="fr-FR"/>
              <a:t>Une force pour le territoire / Une université Initiative d’excellence</a:t>
            </a:r>
          </a:p>
        </p:txBody>
      </p:sp>
      <p:sp>
        <p:nvSpPr>
          <p:cNvPr id="40964" name="Espace réservé du numéro de diapositive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EE06C3-CB94-0E48-8F09-E5FE7896582B}" type="slidenum">
              <a:rPr lang="fr-FR" sz="800">
                <a:solidFill>
                  <a:schemeClr val="bg1"/>
                </a:solidFill>
                <a:cs typeface="Arial" charset="0"/>
              </a:rPr>
              <a:pPr/>
              <a:t>34</a:t>
            </a:fld>
            <a:endParaRPr lang="fr-FR" sz="800">
              <a:solidFill>
                <a:schemeClr val="bg1"/>
              </a:solidFill>
              <a:cs typeface="Arial" charset="0"/>
            </a:endParaRPr>
          </a:p>
        </p:txBody>
      </p:sp>
      <p:cxnSp>
        <p:nvCxnSpPr>
          <p:cNvPr id="7" name="Connecteur droit 6"/>
          <p:cNvCxnSpPr/>
          <p:nvPr/>
        </p:nvCxnSpPr>
        <p:spPr>
          <a:xfrm flipH="1">
            <a:off x="5514975" y="1563688"/>
            <a:ext cx="3629025"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graphicFrame>
        <p:nvGraphicFramePr>
          <p:cNvPr id="11" name="Espace réservé du contenu 10"/>
          <p:cNvGraphicFramePr>
            <a:graphicFrameLocks noGrp="1"/>
          </p:cNvGraphicFramePr>
          <p:nvPr>
            <p:ph sz="half" idx="2"/>
          </p:nvPr>
        </p:nvGraphicFramePr>
        <p:xfrm>
          <a:off x="3826290" y="1563688"/>
          <a:ext cx="474414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68" name="Image 11" descr="logo_amidexCMJ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94300" y="3870325"/>
            <a:ext cx="2027238"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 name="Groupe 9">
            <a:extLst>
              <a:ext uri="{FF2B5EF4-FFF2-40B4-BE49-F238E27FC236}">
                <a16:creationId xmlns:a16="http://schemas.microsoft.com/office/drawing/2014/main" id="{899BEDC0-0D27-4A9D-BE16-5E6A56EBDC38}"/>
              </a:ext>
            </a:extLst>
          </p:cNvPr>
          <p:cNvGrpSpPr/>
          <p:nvPr/>
        </p:nvGrpSpPr>
        <p:grpSpPr>
          <a:xfrm>
            <a:off x="506413" y="6231146"/>
            <a:ext cx="8312263" cy="634540"/>
            <a:chOff x="506413" y="6231146"/>
            <a:chExt cx="8312263" cy="634540"/>
          </a:xfrm>
        </p:grpSpPr>
        <p:pic>
          <p:nvPicPr>
            <p:cNvPr id="19" name="Image 18">
              <a:extLst>
                <a:ext uri="{FF2B5EF4-FFF2-40B4-BE49-F238E27FC236}">
                  <a16:creationId xmlns:a16="http://schemas.microsoft.com/office/drawing/2014/main" id="{3EF00E65-8CC0-45AD-A895-09A8D906DCF5}"/>
                </a:ext>
              </a:extLst>
            </p:cNvPr>
            <p:cNvPicPr>
              <a:picLocks noChangeAspect="1"/>
            </p:cNvPicPr>
            <p:nvPr/>
          </p:nvPicPr>
          <p:blipFill>
            <a:blip r:embed="rId8"/>
            <a:stretch>
              <a:fillRect/>
            </a:stretch>
          </p:blipFill>
          <p:spPr>
            <a:xfrm>
              <a:off x="2306360" y="6314204"/>
              <a:ext cx="1655745" cy="551482"/>
            </a:xfrm>
            <a:prstGeom prst="rect">
              <a:avLst/>
            </a:prstGeom>
          </p:spPr>
        </p:pic>
        <p:pic>
          <p:nvPicPr>
            <p:cNvPr id="31" name="Image 15" descr="CEA_logo_quadri-sur-fond-roug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58869" y="6363858"/>
              <a:ext cx="518370" cy="421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Image 16" descr="logo_ird.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47945" y="6445219"/>
              <a:ext cx="1117083" cy="259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age 19" descr="Logo_sciencespoaix.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98388" y="6429028"/>
              <a:ext cx="741990" cy="29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Imag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13482" y="6333830"/>
              <a:ext cx="483816" cy="483816"/>
            </a:xfrm>
            <a:prstGeom prst="rect">
              <a:avLst/>
            </a:prstGeom>
          </p:spPr>
        </p:pic>
        <p:pic>
          <p:nvPicPr>
            <p:cNvPr id="36" name="Imag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96336" y="6396641"/>
              <a:ext cx="1022340" cy="395305"/>
            </a:xfrm>
            <a:prstGeom prst="rect">
              <a:avLst/>
            </a:prstGeom>
          </p:spPr>
        </p:pic>
        <p:pic>
          <p:nvPicPr>
            <p:cNvPr id="3" name="Imag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6413" y="6363858"/>
              <a:ext cx="1222557" cy="419046"/>
            </a:xfrm>
            <a:prstGeom prst="rect">
              <a:avLst/>
            </a:prstGeom>
          </p:spPr>
        </p:pic>
        <p:pic>
          <p:nvPicPr>
            <p:cNvPr id="6" name="Imag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19542" y="6231146"/>
              <a:ext cx="1149350" cy="586500"/>
            </a:xfrm>
            <a:prstGeom prst="rect">
              <a:avLst/>
            </a:prstGeom>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a:xfrm>
            <a:off x="457200" y="1600200"/>
            <a:ext cx="3135313" cy="4525963"/>
          </a:xfrm>
        </p:spPr>
        <p:txBody>
          <a:bodyPr anchor="ctr"/>
          <a:lstStyle/>
          <a:p>
            <a:pPr marL="0" indent="0" algn="r">
              <a:buFont typeface="Arial" charset="0"/>
              <a:buNone/>
              <a:defRPr/>
            </a:pPr>
            <a:endParaRPr lang="fr-FR" sz="2000" dirty="0"/>
          </a:p>
          <a:p>
            <a:pPr marL="0" indent="0" algn="r">
              <a:buFont typeface="Arial" charset="0"/>
              <a:buNone/>
              <a:defRPr/>
            </a:pPr>
            <a:r>
              <a:rPr lang="fr-FR" sz="1600" dirty="0"/>
              <a:t>5 axes stratégiques</a:t>
            </a:r>
          </a:p>
          <a:p>
            <a:pPr>
              <a:defRPr/>
            </a:pPr>
            <a:endParaRPr lang="fr-FR" dirty="0"/>
          </a:p>
        </p:txBody>
      </p:sp>
      <p:sp>
        <p:nvSpPr>
          <p:cNvPr id="4" name="Titre 3"/>
          <p:cNvSpPr>
            <a:spLocks noGrp="1"/>
          </p:cNvSpPr>
          <p:nvPr>
            <p:ph type="title"/>
          </p:nvPr>
        </p:nvSpPr>
        <p:spPr/>
        <p:txBody>
          <a:bodyPr/>
          <a:lstStyle/>
          <a:p>
            <a:pPr>
              <a:defRPr/>
            </a:pPr>
            <a:r>
              <a:rPr lang="fr-FR" dirty="0"/>
              <a:t>1 des 3 </a:t>
            </a:r>
            <a:r>
              <a:rPr lang="fr-FR" dirty="0" err="1"/>
              <a:t>Idex</a:t>
            </a:r>
            <a:r>
              <a:rPr lang="fr-FR" dirty="0"/>
              <a:t> françaises pérennisées en 2016 </a:t>
            </a:r>
            <a:br>
              <a:rPr lang="fr-FR" dirty="0"/>
            </a:br>
            <a:r>
              <a:rPr lang="fr-FR" dirty="0"/>
              <a:t>à l’issue de la période probatoire</a:t>
            </a:r>
          </a:p>
        </p:txBody>
      </p:sp>
      <p:sp>
        <p:nvSpPr>
          <p:cNvPr id="5" name="Espace réservé du pied de page 4"/>
          <p:cNvSpPr>
            <a:spLocks noGrp="1"/>
          </p:cNvSpPr>
          <p:nvPr>
            <p:ph type="ftr" sz="quarter" idx="10"/>
          </p:nvPr>
        </p:nvSpPr>
        <p:spPr/>
        <p:txBody>
          <a:bodyPr/>
          <a:lstStyle/>
          <a:p>
            <a:pPr>
              <a:defRPr/>
            </a:pPr>
            <a:r>
              <a:rPr lang="fr-FR"/>
              <a:t>Une force pour le territoire / Une université Initiative d’excellence</a:t>
            </a:r>
          </a:p>
        </p:txBody>
      </p:sp>
      <p:sp>
        <p:nvSpPr>
          <p:cNvPr id="41988" name="Espace réservé du numéro de diapositive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C40DF8-A4A6-CA4B-880A-020710174F60}" type="slidenum">
              <a:rPr lang="fr-FR" sz="800">
                <a:solidFill>
                  <a:schemeClr val="bg1"/>
                </a:solidFill>
                <a:cs typeface="Arial" charset="0"/>
              </a:rPr>
              <a:pPr/>
              <a:t>35</a:t>
            </a:fld>
            <a:endParaRPr lang="fr-FR" sz="800">
              <a:solidFill>
                <a:schemeClr val="bg1"/>
              </a:solidFill>
              <a:cs typeface="Arial" charset="0"/>
            </a:endParaRPr>
          </a:p>
        </p:txBody>
      </p:sp>
      <p:cxnSp>
        <p:nvCxnSpPr>
          <p:cNvPr id="7" name="Connecteur droit 6"/>
          <p:cNvCxnSpPr/>
          <p:nvPr/>
        </p:nvCxnSpPr>
        <p:spPr>
          <a:xfrm flipH="1">
            <a:off x="5514975" y="1563688"/>
            <a:ext cx="3629025"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graphicFrame>
        <p:nvGraphicFramePr>
          <p:cNvPr id="21" name="Espace réservé du contenu 20"/>
          <p:cNvGraphicFramePr>
            <a:graphicFrameLocks noGrp="1"/>
          </p:cNvGraphicFramePr>
          <p:nvPr>
            <p:ph sz="half" idx="2"/>
          </p:nvPr>
        </p:nvGraphicFramePr>
        <p:xfrm>
          <a:off x="4216626" y="1626370"/>
          <a:ext cx="416537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93" name="ZoneTexte 8"/>
          <p:cNvSpPr txBox="1">
            <a:spLocks noChangeArrowheads="1"/>
          </p:cNvSpPr>
          <p:nvPr/>
        </p:nvSpPr>
        <p:spPr bwMode="auto">
          <a:xfrm>
            <a:off x="227013" y="1858963"/>
            <a:ext cx="0" cy="15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fr-FR" sz="1000" b="1">
              <a:solidFill>
                <a:srgbClr val="FFFFFF"/>
              </a:solidFill>
              <a:latin typeface="Verdana" charset="0"/>
              <a:cs typeface="Arial" charset="0"/>
            </a:endParaRPr>
          </a:p>
        </p:txBody>
      </p:sp>
      <p:pic>
        <p:nvPicPr>
          <p:cNvPr id="41994" name="Image 21" descr="logo_amidexCMJ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52525" y="2878138"/>
            <a:ext cx="2973388"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0" name="Groupe 29">
            <a:extLst>
              <a:ext uri="{FF2B5EF4-FFF2-40B4-BE49-F238E27FC236}">
                <a16:creationId xmlns:a16="http://schemas.microsoft.com/office/drawing/2014/main" id="{6574E081-2B87-4D04-9DB0-B0855548A2BB}"/>
              </a:ext>
            </a:extLst>
          </p:cNvPr>
          <p:cNvGrpSpPr/>
          <p:nvPr/>
        </p:nvGrpSpPr>
        <p:grpSpPr>
          <a:xfrm>
            <a:off x="506413" y="6276116"/>
            <a:ext cx="8312263" cy="634540"/>
            <a:chOff x="506413" y="6231146"/>
            <a:chExt cx="8312263" cy="634540"/>
          </a:xfrm>
        </p:grpSpPr>
        <p:pic>
          <p:nvPicPr>
            <p:cNvPr id="31" name="Image 30">
              <a:extLst>
                <a:ext uri="{FF2B5EF4-FFF2-40B4-BE49-F238E27FC236}">
                  <a16:creationId xmlns:a16="http://schemas.microsoft.com/office/drawing/2014/main" id="{B638AEAA-2F22-4D45-AABB-AD785F99E9B7}"/>
                </a:ext>
              </a:extLst>
            </p:cNvPr>
            <p:cNvPicPr>
              <a:picLocks noChangeAspect="1"/>
            </p:cNvPicPr>
            <p:nvPr/>
          </p:nvPicPr>
          <p:blipFill>
            <a:blip r:embed="rId8"/>
            <a:stretch>
              <a:fillRect/>
            </a:stretch>
          </p:blipFill>
          <p:spPr>
            <a:xfrm>
              <a:off x="2306360" y="6314204"/>
              <a:ext cx="1655745" cy="551482"/>
            </a:xfrm>
            <a:prstGeom prst="rect">
              <a:avLst/>
            </a:prstGeom>
          </p:spPr>
        </p:pic>
        <p:pic>
          <p:nvPicPr>
            <p:cNvPr id="32" name="Image 15" descr="CEA_logo_quadri-sur-fond-rouge.png">
              <a:extLst>
                <a:ext uri="{FF2B5EF4-FFF2-40B4-BE49-F238E27FC236}">
                  <a16:creationId xmlns:a16="http://schemas.microsoft.com/office/drawing/2014/main" id="{3AC7FC7D-D7C5-4999-A6C2-20AD771B030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58869" y="6363858"/>
              <a:ext cx="518370" cy="421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Image 16" descr="logo_ird.png">
              <a:extLst>
                <a:ext uri="{FF2B5EF4-FFF2-40B4-BE49-F238E27FC236}">
                  <a16:creationId xmlns:a16="http://schemas.microsoft.com/office/drawing/2014/main" id="{C14CA25E-29A1-4ADF-9E8A-306AC825C0A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47945" y="6445219"/>
              <a:ext cx="1117083" cy="259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age 19" descr="Logo_sciencespoaix.png">
              <a:extLst>
                <a:ext uri="{FF2B5EF4-FFF2-40B4-BE49-F238E27FC236}">
                  <a16:creationId xmlns:a16="http://schemas.microsoft.com/office/drawing/2014/main" id="{E82565CF-61BD-44E6-B267-A1A1122FF8D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98388" y="6429028"/>
              <a:ext cx="741990" cy="29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Image 34">
              <a:extLst>
                <a:ext uri="{FF2B5EF4-FFF2-40B4-BE49-F238E27FC236}">
                  <a16:creationId xmlns:a16="http://schemas.microsoft.com/office/drawing/2014/main" id="{8AD53397-FC8D-418F-91D2-4144034CF3B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13482" y="6333830"/>
              <a:ext cx="483816" cy="483816"/>
            </a:xfrm>
            <a:prstGeom prst="rect">
              <a:avLst/>
            </a:prstGeom>
          </p:spPr>
        </p:pic>
        <p:pic>
          <p:nvPicPr>
            <p:cNvPr id="36" name="Image 35">
              <a:extLst>
                <a:ext uri="{FF2B5EF4-FFF2-40B4-BE49-F238E27FC236}">
                  <a16:creationId xmlns:a16="http://schemas.microsoft.com/office/drawing/2014/main" id="{9CCD287B-C249-4D05-9AAD-631D8F16E93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96336" y="6396641"/>
              <a:ext cx="1022340" cy="395305"/>
            </a:xfrm>
            <a:prstGeom prst="rect">
              <a:avLst/>
            </a:prstGeom>
          </p:spPr>
        </p:pic>
        <p:pic>
          <p:nvPicPr>
            <p:cNvPr id="37" name="Image 36">
              <a:extLst>
                <a:ext uri="{FF2B5EF4-FFF2-40B4-BE49-F238E27FC236}">
                  <a16:creationId xmlns:a16="http://schemas.microsoft.com/office/drawing/2014/main" id="{A6D91D5A-FCD5-446C-9C5A-F76CE06FED2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6413" y="6363858"/>
              <a:ext cx="1222557" cy="419046"/>
            </a:xfrm>
            <a:prstGeom prst="rect">
              <a:avLst/>
            </a:prstGeom>
          </p:spPr>
        </p:pic>
        <p:pic>
          <p:nvPicPr>
            <p:cNvPr id="38" name="Image 37">
              <a:extLst>
                <a:ext uri="{FF2B5EF4-FFF2-40B4-BE49-F238E27FC236}">
                  <a16:creationId xmlns:a16="http://schemas.microsoft.com/office/drawing/2014/main" id="{53A2AEAE-F71A-4627-9BFF-8F436429162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19542" y="6231146"/>
              <a:ext cx="1149350" cy="586500"/>
            </a:xfrm>
            <a:prstGeom prst="rect">
              <a:avLst/>
            </a:prstGeom>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04800" y="1443355"/>
            <a:ext cx="2407025" cy="3143301"/>
          </a:xfrm>
        </p:spPr>
        <p:txBody>
          <a:bodyPr anchor="ctr"/>
          <a:lstStyle/>
          <a:p>
            <a:pPr marL="0" indent="0">
              <a:buNone/>
              <a:defRPr/>
            </a:pPr>
            <a:r>
              <a:rPr lang="fr-FR" sz="1500" b="0" dirty="0"/>
              <a:t>PIA 2 :</a:t>
            </a:r>
          </a:p>
          <a:p>
            <a:pPr>
              <a:buFontTx/>
              <a:buChar char="-"/>
              <a:defRPr/>
            </a:pPr>
            <a:r>
              <a:rPr lang="fr-FR" sz="1500" b="0" dirty="0"/>
              <a:t>22 LABEX, </a:t>
            </a:r>
          </a:p>
          <a:p>
            <a:pPr>
              <a:buFontTx/>
              <a:buChar char="-"/>
              <a:defRPr/>
            </a:pPr>
            <a:r>
              <a:rPr lang="fr-FR" sz="1500" b="0" dirty="0"/>
              <a:t>11 </a:t>
            </a:r>
            <a:r>
              <a:rPr lang="fr-FR" sz="1500" b="0" dirty="0" err="1"/>
              <a:t>Equipex</a:t>
            </a:r>
            <a:r>
              <a:rPr lang="fr-FR" sz="1500" b="0" dirty="0"/>
              <a:t>, </a:t>
            </a:r>
          </a:p>
          <a:p>
            <a:pPr>
              <a:buFontTx/>
              <a:buChar char="-"/>
              <a:defRPr/>
            </a:pPr>
            <a:r>
              <a:rPr lang="fr-FR" sz="1500" b="0" dirty="0"/>
              <a:t>5 instituts Carnot </a:t>
            </a:r>
          </a:p>
          <a:p>
            <a:pPr>
              <a:buFontTx/>
              <a:buChar char="-"/>
              <a:defRPr/>
            </a:pPr>
            <a:r>
              <a:rPr lang="fr-FR" sz="1500" b="0" dirty="0"/>
              <a:t>2 instituts Convergence</a:t>
            </a:r>
          </a:p>
          <a:p>
            <a:pPr>
              <a:buFontTx/>
              <a:buChar char="-"/>
              <a:defRPr/>
            </a:pPr>
            <a:r>
              <a:rPr lang="fr-FR" sz="1500" b="0" dirty="0"/>
              <a:t>2 RHU</a:t>
            </a:r>
          </a:p>
          <a:p>
            <a:pPr>
              <a:buFontTx/>
              <a:buChar char="-"/>
              <a:defRPr/>
            </a:pPr>
            <a:r>
              <a:rPr lang="fr-FR" sz="1500" b="0" dirty="0"/>
              <a:t>1 SATT</a:t>
            </a:r>
          </a:p>
          <a:p>
            <a:pPr>
              <a:buFontTx/>
              <a:buChar char="-"/>
              <a:defRPr/>
            </a:pPr>
            <a:r>
              <a:rPr lang="fr-FR" sz="1500" b="0" dirty="0"/>
              <a:t>1 IHU</a:t>
            </a:r>
          </a:p>
          <a:p>
            <a:pPr>
              <a:buFontTx/>
              <a:buChar char="-"/>
              <a:defRPr/>
            </a:pPr>
            <a:r>
              <a:rPr lang="fr-FR" sz="1500" b="0" dirty="0"/>
              <a:t>2 EUR</a:t>
            </a:r>
          </a:p>
        </p:txBody>
      </p:sp>
      <p:sp>
        <p:nvSpPr>
          <p:cNvPr id="4" name="Titre 3"/>
          <p:cNvSpPr>
            <a:spLocks noGrp="1"/>
          </p:cNvSpPr>
          <p:nvPr>
            <p:ph type="title"/>
          </p:nvPr>
        </p:nvSpPr>
        <p:spPr/>
        <p:txBody>
          <a:bodyPr/>
          <a:lstStyle/>
          <a:p>
            <a:pPr>
              <a:defRPr/>
            </a:pPr>
            <a:r>
              <a:rPr lang="fr-FR" sz="2200" dirty="0"/>
              <a:t>Autres projets labellisés par le </a:t>
            </a:r>
            <a:br>
              <a:rPr lang="fr-FR" sz="2200" dirty="0"/>
            </a:br>
            <a:r>
              <a:rPr lang="fr-FR" sz="2200" dirty="0"/>
              <a:t>Programme Investissements d’Avenir</a:t>
            </a:r>
          </a:p>
        </p:txBody>
      </p:sp>
      <p:sp>
        <p:nvSpPr>
          <p:cNvPr id="5" name="Espace réservé du pied de page 4"/>
          <p:cNvSpPr>
            <a:spLocks noGrp="1"/>
          </p:cNvSpPr>
          <p:nvPr>
            <p:ph type="ftr" sz="quarter" idx="10"/>
          </p:nvPr>
        </p:nvSpPr>
        <p:spPr/>
        <p:txBody>
          <a:bodyPr/>
          <a:lstStyle/>
          <a:p>
            <a:pPr>
              <a:defRPr/>
            </a:pPr>
            <a:r>
              <a:rPr lang="fr-FR" dirty="0"/>
              <a:t>Une force pour le territoire / Une université Initiative d’excellence</a:t>
            </a:r>
          </a:p>
        </p:txBody>
      </p:sp>
      <p:sp>
        <p:nvSpPr>
          <p:cNvPr id="43012" name="Espace réservé du numéro de diapositive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4CB501-AAAE-C048-BE74-12A83C72CBB9}" type="slidenum">
              <a:rPr lang="fr-FR" sz="800">
                <a:solidFill>
                  <a:schemeClr val="bg1"/>
                </a:solidFill>
                <a:cs typeface="Arial" charset="0"/>
              </a:rPr>
              <a:pPr/>
              <a:t>36</a:t>
            </a:fld>
            <a:endParaRPr lang="fr-FR" sz="800">
              <a:solidFill>
                <a:schemeClr val="bg1"/>
              </a:solidFill>
              <a:cs typeface="Arial" charset="0"/>
            </a:endParaRPr>
          </a:p>
        </p:txBody>
      </p:sp>
      <p:cxnSp>
        <p:nvCxnSpPr>
          <p:cNvPr id="7" name="Connecteur droit 6"/>
          <p:cNvCxnSpPr>
            <a:cxnSpLocks/>
          </p:cNvCxnSpPr>
          <p:nvPr/>
        </p:nvCxnSpPr>
        <p:spPr>
          <a:xfrm flipH="1">
            <a:off x="5501640" y="1396048"/>
            <a:ext cx="3668008"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43016" name="ZoneTexte 8"/>
          <p:cNvSpPr txBox="1">
            <a:spLocks noChangeArrowheads="1"/>
          </p:cNvSpPr>
          <p:nvPr/>
        </p:nvSpPr>
        <p:spPr bwMode="auto">
          <a:xfrm>
            <a:off x="227013" y="1858963"/>
            <a:ext cx="0" cy="15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fr-FR" sz="1000" b="1">
              <a:solidFill>
                <a:srgbClr val="FFFFFF"/>
              </a:solidFill>
              <a:latin typeface="Verdana" charset="0"/>
              <a:cs typeface="Arial" charset="0"/>
            </a:endParaRPr>
          </a:p>
        </p:txBody>
      </p:sp>
      <p:sp>
        <p:nvSpPr>
          <p:cNvPr id="29" name="Espace réservé du contenu 1"/>
          <p:cNvSpPr txBox="1">
            <a:spLocks/>
          </p:cNvSpPr>
          <p:nvPr/>
        </p:nvSpPr>
        <p:spPr bwMode="auto">
          <a:xfrm>
            <a:off x="3932125" y="1870125"/>
            <a:ext cx="5012771" cy="4058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1400" b="1" kern="1200">
                <a:solidFill>
                  <a:schemeClr val="tx1"/>
                </a:solidFill>
                <a:latin typeface="Arial"/>
                <a:ea typeface="ＭＳ Ｐゴシック" charset="-128"/>
                <a:cs typeface="Arial"/>
              </a:defRPr>
            </a:lvl1pPr>
            <a:lvl2pPr marL="914400" indent="-457200" algn="l" defTabSz="457200" rtl="0" eaLnBrk="0" fontAlgn="base" hangingPunct="0">
              <a:spcBef>
                <a:spcPct val="20000"/>
              </a:spcBef>
              <a:spcAft>
                <a:spcPct val="0"/>
              </a:spcAft>
              <a:buClr>
                <a:srgbClr val="AFB1A5"/>
              </a:buClr>
              <a:buSzPct val="80000"/>
              <a:buAutoNum type="circleNumDbPlain"/>
              <a:defRPr sz="1400" kern="1200">
                <a:solidFill>
                  <a:schemeClr val="tx1"/>
                </a:solidFill>
                <a:latin typeface="Arial"/>
                <a:ea typeface="ＭＳ Ｐゴシック" charset="-128"/>
                <a:cs typeface="Arial"/>
              </a:defRPr>
            </a:lvl2pPr>
            <a:lvl3pPr marL="1200150" indent="-285750" algn="l" defTabSz="457200" rtl="0" eaLnBrk="0" fontAlgn="base" hangingPunct="0">
              <a:spcBef>
                <a:spcPct val="20000"/>
              </a:spcBef>
              <a:spcAft>
                <a:spcPct val="0"/>
              </a:spcAft>
              <a:buClr>
                <a:srgbClr val="AFB1A5"/>
              </a:buClr>
              <a:buFont typeface="Wingdings" charset="0"/>
              <a:buChar char=""/>
              <a:defRPr sz="1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AFB1A5"/>
              </a:buClr>
              <a:buSzPct val="130000"/>
              <a:buFont typeface="Arial" charset="0"/>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AFB1A5"/>
              </a:buClr>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1500" b="0" dirty="0"/>
              <a:t>PIA 3 : </a:t>
            </a:r>
            <a:r>
              <a:rPr lang="fr-FR" sz="1500" dirty="0"/>
              <a:t>5 grands projets </a:t>
            </a:r>
            <a:r>
              <a:rPr lang="fr-FR" sz="1500" b="0" dirty="0"/>
              <a:t>pour la réussite étudiante :</a:t>
            </a:r>
          </a:p>
          <a:p>
            <a:pPr>
              <a:buFontTx/>
              <a:buChar char="-"/>
              <a:defRPr/>
            </a:pPr>
            <a:r>
              <a:rPr lang="fr-FR" sz="1500" dirty="0"/>
              <a:t>DREAM-U</a:t>
            </a:r>
            <a:r>
              <a:rPr lang="fr-FR" sz="1500" b="0" dirty="0"/>
              <a:t> « Dessine ton </a:t>
            </a:r>
            <a:r>
              <a:rPr lang="fr-FR" sz="1500" b="0" dirty="0" err="1"/>
              <a:t>PaRcours</a:t>
            </a:r>
            <a:r>
              <a:rPr lang="fr-FR" sz="1500" b="0" dirty="0"/>
              <a:t> vers la </a:t>
            </a:r>
            <a:r>
              <a:rPr lang="fr-FR" sz="1500" b="0" dirty="0" err="1"/>
              <a:t>REussite</a:t>
            </a:r>
            <a:r>
              <a:rPr lang="fr-FR" sz="1500" b="0" dirty="0"/>
              <a:t> à </a:t>
            </a:r>
            <a:r>
              <a:rPr lang="fr-FR" sz="1500" b="0" dirty="0" err="1"/>
              <a:t>AixMarseille</a:t>
            </a:r>
            <a:r>
              <a:rPr lang="fr-FR" sz="1500" b="0" dirty="0"/>
              <a:t> Université »</a:t>
            </a:r>
            <a:br>
              <a:rPr lang="fr-FR" sz="1500" b="0" dirty="0"/>
            </a:br>
            <a:r>
              <a:rPr lang="fr-FR" sz="1500" b="0" dirty="0"/>
              <a:t>Financement de 10 400 000€ pour 10 ans</a:t>
            </a:r>
          </a:p>
          <a:p>
            <a:pPr>
              <a:buFontTx/>
              <a:buChar char="-"/>
              <a:defRPr/>
            </a:pPr>
            <a:r>
              <a:rPr lang="fr-FR" sz="1500" dirty="0"/>
              <a:t>PANORAMA</a:t>
            </a:r>
            <a:r>
              <a:rPr lang="fr-FR" sz="1500" b="0" dirty="0"/>
              <a:t> « Pour </a:t>
            </a:r>
            <a:r>
              <a:rPr lang="fr-FR" sz="1500" b="0" dirty="0" err="1"/>
              <a:t>l’AccompagNement</a:t>
            </a:r>
            <a:r>
              <a:rPr lang="fr-FR" sz="1500" b="0" dirty="0"/>
              <a:t> à l’Orientation et à la Réussite à Aix-Marseille Avignon et Toulon »</a:t>
            </a:r>
            <a:br>
              <a:rPr lang="fr-FR" sz="1500" b="0" dirty="0"/>
            </a:br>
            <a:r>
              <a:rPr lang="fr-FR" sz="1500" b="0" dirty="0"/>
              <a:t>Financement 7 500 000 € pour 10 ans</a:t>
            </a:r>
          </a:p>
          <a:p>
            <a:pPr>
              <a:buFontTx/>
              <a:buChar char="-"/>
              <a:defRPr/>
            </a:pPr>
            <a:r>
              <a:rPr lang="en-US" sz="1500" dirty="0"/>
              <a:t>TIGER</a:t>
            </a:r>
            <a:r>
              <a:rPr lang="en-US" sz="1500" b="0" dirty="0"/>
              <a:t> « Transform and Innovate in Graduate Education with Research »</a:t>
            </a:r>
            <a:br>
              <a:rPr lang="en-US" sz="1500" b="0" dirty="0"/>
            </a:br>
            <a:r>
              <a:rPr lang="en-US" sz="1500" b="0" dirty="0"/>
              <a:t>F</a:t>
            </a:r>
            <a:r>
              <a:rPr lang="fr-FR" sz="1500" b="0" dirty="0" err="1"/>
              <a:t>inancement</a:t>
            </a:r>
            <a:r>
              <a:rPr lang="fr-FR" sz="1500" b="0" dirty="0"/>
              <a:t> de 23 000 000 € pour 9 ans</a:t>
            </a:r>
            <a:endParaRPr lang="en-US" sz="1500" b="0" dirty="0"/>
          </a:p>
          <a:p>
            <a:pPr>
              <a:buFontTx/>
              <a:buChar char="-"/>
              <a:defRPr/>
            </a:pPr>
            <a:r>
              <a:rPr lang="en-US" sz="1500" dirty="0" err="1"/>
              <a:t>IDeAL</a:t>
            </a:r>
            <a:r>
              <a:rPr lang="en-US" sz="1500" dirty="0"/>
              <a:t> </a:t>
            </a:r>
            <a:r>
              <a:rPr lang="en-US" sz="1500" b="0" dirty="0"/>
              <a:t>« Integration and Development at Aix-Marseille through Learning » F</a:t>
            </a:r>
            <a:r>
              <a:rPr lang="fr-FR" sz="1500" b="0" dirty="0" err="1"/>
              <a:t>inancement</a:t>
            </a:r>
            <a:r>
              <a:rPr lang="fr-FR" sz="1500" b="0" dirty="0"/>
              <a:t> de 19 000 000 € pour 9 ans</a:t>
            </a:r>
            <a:endParaRPr lang="en-US" sz="1500" b="0" dirty="0"/>
          </a:p>
          <a:p>
            <a:pPr>
              <a:buFontTx/>
              <a:buChar char="-"/>
              <a:defRPr/>
            </a:pPr>
            <a:r>
              <a:rPr lang="fr-FR" sz="1500" dirty="0"/>
              <a:t>AMPIRIC</a:t>
            </a:r>
            <a:r>
              <a:rPr lang="fr-FR" sz="1500" b="0" dirty="0"/>
              <a:t> « Aix-Marseille – Pôle d’Innovation, de Recherche, d’Enseignement pour l’Éducation » </a:t>
            </a:r>
            <a:br>
              <a:rPr lang="fr-FR" sz="1500" b="0" dirty="0"/>
            </a:br>
            <a:r>
              <a:rPr lang="fr-FR" sz="1500" b="0" dirty="0"/>
              <a:t>Financement de 9 900 000 € pour 10 ans</a:t>
            </a:r>
            <a:br>
              <a:rPr lang="fr-FR" b="0" dirty="0"/>
            </a:br>
            <a:r>
              <a:rPr lang="fr-FR" sz="900" b="0" dirty="0" err="1">
                <a:solidFill>
                  <a:schemeClr val="bg1"/>
                </a:solidFill>
              </a:rPr>
              <a:t>kd</a:t>
            </a:r>
            <a:endParaRPr lang="fr-FR" b="0" dirty="0">
              <a:solidFill>
                <a:schemeClr val="bg1"/>
              </a:solidFill>
            </a:endParaRPr>
          </a:p>
          <a:p>
            <a:pPr marL="0" indent="0" algn="ctr">
              <a:buNone/>
              <a:defRPr/>
            </a:pPr>
            <a:r>
              <a:rPr lang="fr-FR" sz="1200" b="0" dirty="0"/>
              <a:t>+ d’infos  </a:t>
            </a:r>
            <a:r>
              <a:rPr lang="fr-FR" sz="1200" b="0" dirty="0">
                <a:hlinkClick r:id="rId2"/>
              </a:rPr>
              <a:t>http://url.univ-amu.fr/lettreamu_projets-structurants</a:t>
            </a:r>
            <a:r>
              <a:rPr lang="fr-FR" sz="1200" b="0" dirty="0"/>
              <a:t> </a:t>
            </a:r>
          </a:p>
        </p:txBody>
      </p:sp>
      <p:grpSp>
        <p:nvGrpSpPr>
          <p:cNvPr id="21" name="Groupe 20">
            <a:extLst>
              <a:ext uri="{FF2B5EF4-FFF2-40B4-BE49-F238E27FC236}">
                <a16:creationId xmlns:a16="http://schemas.microsoft.com/office/drawing/2014/main" id="{B178054E-A49F-43D6-8C0F-400C2DE9B12E}"/>
              </a:ext>
            </a:extLst>
          </p:cNvPr>
          <p:cNvGrpSpPr/>
          <p:nvPr/>
        </p:nvGrpSpPr>
        <p:grpSpPr>
          <a:xfrm>
            <a:off x="476433" y="6247386"/>
            <a:ext cx="8312263" cy="634540"/>
            <a:chOff x="506413" y="6231146"/>
            <a:chExt cx="8312263" cy="634540"/>
          </a:xfrm>
        </p:grpSpPr>
        <p:pic>
          <p:nvPicPr>
            <p:cNvPr id="22" name="Image 21">
              <a:extLst>
                <a:ext uri="{FF2B5EF4-FFF2-40B4-BE49-F238E27FC236}">
                  <a16:creationId xmlns:a16="http://schemas.microsoft.com/office/drawing/2014/main" id="{FCE71EF0-973E-4CF9-9D56-F03E9D56EEE0}"/>
                </a:ext>
              </a:extLst>
            </p:cNvPr>
            <p:cNvPicPr>
              <a:picLocks noChangeAspect="1"/>
            </p:cNvPicPr>
            <p:nvPr/>
          </p:nvPicPr>
          <p:blipFill>
            <a:blip r:embed="rId3"/>
            <a:stretch>
              <a:fillRect/>
            </a:stretch>
          </p:blipFill>
          <p:spPr>
            <a:xfrm>
              <a:off x="2306360" y="6314204"/>
              <a:ext cx="1655745" cy="551482"/>
            </a:xfrm>
            <a:prstGeom prst="rect">
              <a:avLst/>
            </a:prstGeom>
          </p:spPr>
        </p:pic>
        <p:pic>
          <p:nvPicPr>
            <p:cNvPr id="23" name="Image 15" descr="CEA_logo_quadri-sur-fond-rouge.png">
              <a:extLst>
                <a:ext uri="{FF2B5EF4-FFF2-40B4-BE49-F238E27FC236}">
                  <a16:creationId xmlns:a16="http://schemas.microsoft.com/office/drawing/2014/main" id="{06AD746E-C311-4854-8430-EF70533D28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8869" y="6363858"/>
              <a:ext cx="518370" cy="421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Image 16" descr="logo_ird.png">
              <a:extLst>
                <a:ext uri="{FF2B5EF4-FFF2-40B4-BE49-F238E27FC236}">
                  <a16:creationId xmlns:a16="http://schemas.microsoft.com/office/drawing/2014/main" id="{65FF8F84-85A2-4784-BAAC-278C97AF48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47945" y="6445219"/>
              <a:ext cx="1117083" cy="259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Image 19" descr="Logo_sciencespoaix.png">
              <a:extLst>
                <a:ext uri="{FF2B5EF4-FFF2-40B4-BE49-F238E27FC236}">
                  <a16:creationId xmlns:a16="http://schemas.microsoft.com/office/drawing/2014/main" id="{C3BBD177-6FD3-4A97-94CA-C415BBE2FC7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98388" y="6429028"/>
              <a:ext cx="741990" cy="29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Image 25">
              <a:extLst>
                <a:ext uri="{FF2B5EF4-FFF2-40B4-BE49-F238E27FC236}">
                  <a16:creationId xmlns:a16="http://schemas.microsoft.com/office/drawing/2014/main" id="{F080D487-514E-44A5-8D57-A817CD7E1E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3482" y="6333830"/>
              <a:ext cx="483816" cy="483816"/>
            </a:xfrm>
            <a:prstGeom prst="rect">
              <a:avLst/>
            </a:prstGeom>
          </p:spPr>
        </p:pic>
        <p:pic>
          <p:nvPicPr>
            <p:cNvPr id="27" name="Image 26">
              <a:extLst>
                <a:ext uri="{FF2B5EF4-FFF2-40B4-BE49-F238E27FC236}">
                  <a16:creationId xmlns:a16="http://schemas.microsoft.com/office/drawing/2014/main" id="{FF454866-3FCD-4F0D-8775-3BEE6E99AC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6336" y="6396641"/>
              <a:ext cx="1022340" cy="395305"/>
            </a:xfrm>
            <a:prstGeom prst="rect">
              <a:avLst/>
            </a:prstGeom>
          </p:spPr>
        </p:pic>
        <p:pic>
          <p:nvPicPr>
            <p:cNvPr id="38" name="Image 37">
              <a:extLst>
                <a:ext uri="{FF2B5EF4-FFF2-40B4-BE49-F238E27FC236}">
                  <a16:creationId xmlns:a16="http://schemas.microsoft.com/office/drawing/2014/main" id="{D37F2729-2BB3-4390-A190-E663D0D116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413" y="6363858"/>
              <a:ext cx="1222557" cy="419046"/>
            </a:xfrm>
            <a:prstGeom prst="rect">
              <a:avLst/>
            </a:prstGeom>
          </p:spPr>
        </p:pic>
        <p:pic>
          <p:nvPicPr>
            <p:cNvPr id="39" name="Image 38">
              <a:extLst>
                <a:ext uri="{FF2B5EF4-FFF2-40B4-BE49-F238E27FC236}">
                  <a16:creationId xmlns:a16="http://schemas.microsoft.com/office/drawing/2014/main" id="{D62BF09A-5DB8-4AFC-9C1D-85390168A4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19542" y="6231146"/>
              <a:ext cx="1149350" cy="586500"/>
            </a:xfrm>
            <a:prstGeom prst="rect">
              <a:avLst/>
            </a:prstGeom>
          </p:spPr>
        </p:pic>
      </p:grpSp>
      <p:sp>
        <p:nvSpPr>
          <p:cNvPr id="40" name="Espace réservé du contenu 1">
            <a:extLst>
              <a:ext uri="{FF2B5EF4-FFF2-40B4-BE49-F238E27FC236}">
                <a16:creationId xmlns:a16="http://schemas.microsoft.com/office/drawing/2014/main" id="{110E7713-AFE3-4A07-9A48-760C7E07E93F}"/>
              </a:ext>
            </a:extLst>
          </p:cNvPr>
          <p:cNvSpPr txBox="1">
            <a:spLocks/>
          </p:cNvSpPr>
          <p:nvPr/>
        </p:nvSpPr>
        <p:spPr bwMode="auto">
          <a:xfrm>
            <a:off x="293052" y="4663443"/>
            <a:ext cx="3730307" cy="1492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1400" b="1" kern="1200">
                <a:solidFill>
                  <a:schemeClr val="tx1"/>
                </a:solidFill>
                <a:latin typeface="Arial"/>
                <a:ea typeface="ＭＳ Ｐゴシック" charset="-128"/>
                <a:cs typeface="Arial"/>
              </a:defRPr>
            </a:lvl1pPr>
            <a:lvl2pPr marL="914400" indent="-457200" algn="l" defTabSz="457200" rtl="0" eaLnBrk="0" fontAlgn="base" hangingPunct="0">
              <a:spcBef>
                <a:spcPct val="20000"/>
              </a:spcBef>
              <a:spcAft>
                <a:spcPct val="0"/>
              </a:spcAft>
              <a:buClr>
                <a:srgbClr val="AFB1A5"/>
              </a:buClr>
              <a:buSzPct val="80000"/>
              <a:buAutoNum type="circleNumDbPlain"/>
              <a:defRPr sz="1400" kern="1200">
                <a:solidFill>
                  <a:schemeClr val="tx1"/>
                </a:solidFill>
                <a:latin typeface="Arial"/>
                <a:ea typeface="ＭＳ Ｐゴシック" charset="-128"/>
                <a:cs typeface="Arial"/>
              </a:defRPr>
            </a:lvl2pPr>
            <a:lvl3pPr marL="1200150" indent="-285750" algn="l" defTabSz="457200" rtl="0" eaLnBrk="0" fontAlgn="base" hangingPunct="0">
              <a:spcBef>
                <a:spcPct val="20000"/>
              </a:spcBef>
              <a:spcAft>
                <a:spcPct val="0"/>
              </a:spcAft>
              <a:buClr>
                <a:srgbClr val="AFB1A5"/>
              </a:buClr>
              <a:buFont typeface="Wingdings" charset="0"/>
              <a:buChar char=""/>
              <a:defRPr sz="1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AFB1A5"/>
              </a:buClr>
              <a:buSzPct val="130000"/>
              <a:buFont typeface="Arial" charset="0"/>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AFB1A5"/>
              </a:buClr>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1600" b="0" dirty="0"/>
              <a:t>PIA 4 : 1 </a:t>
            </a:r>
            <a:r>
              <a:rPr lang="fr-FR" sz="1600" dirty="0"/>
              <a:t>projet structurant </a:t>
            </a:r>
            <a:r>
              <a:rPr lang="fr-FR" sz="1600" b="0" dirty="0"/>
              <a:t>pour participer à la création de valeurs sur le territoire métropolitain</a:t>
            </a:r>
          </a:p>
          <a:p>
            <a:pPr>
              <a:buFontTx/>
              <a:buChar char="-"/>
              <a:defRPr/>
            </a:pPr>
            <a:r>
              <a:rPr lang="fr-FR" sz="1500" dirty="0"/>
              <a:t>CISAM+ </a:t>
            </a:r>
          </a:p>
          <a:p>
            <a:pPr marL="0" indent="0">
              <a:buNone/>
              <a:defRPr/>
            </a:pPr>
            <a:r>
              <a:rPr lang="fr-FR" sz="1500" b="0" dirty="0"/>
              <a:t>Financement de 40 000 000€ pour 10 ans</a:t>
            </a:r>
          </a:p>
          <a:p>
            <a:pPr marL="0" indent="0">
              <a:buNone/>
              <a:defRPr/>
            </a:pPr>
            <a:endParaRPr lang="fr-FR" sz="900" b="0" dirty="0">
              <a:solidFill>
                <a:schemeClr val="bg1"/>
              </a:solidFill>
            </a:endParaRPr>
          </a:p>
          <a:p>
            <a:pPr marL="0" indent="0">
              <a:buNone/>
              <a:defRPr/>
            </a:pPr>
            <a:r>
              <a:rPr lang="fr-FR" sz="1200" b="0" dirty="0"/>
              <a:t>+ d’infos  </a:t>
            </a:r>
            <a:r>
              <a:rPr lang="fr-FR" sz="1200" b="0" dirty="0">
                <a:hlinkClick r:id="rId11"/>
              </a:rPr>
              <a:t>http://url.univ-amu.fr/lettre-amu_cisamplus</a:t>
            </a:r>
            <a:r>
              <a:rPr lang="fr-FR" sz="1200" b="0" dirty="0"/>
              <a:t> </a:t>
            </a:r>
          </a:p>
          <a:p>
            <a:pPr marL="0" indent="0">
              <a:buNone/>
              <a:defRPr/>
            </a:pPr>
            <a:endParaRPr lang="fr-FR" sz="1500" dirty="0"/>
          </a:p>
        </p:txBody>
      </p:sp>
      <p:pic>
        <p:nvPicPr>
          <p:cNvPr id="9" name="Image 8">
            <a:extLst>
              <a:ext uri="{FF2B5EF4-FFF2-40B4-BE49-F238E27FC236}">
                <a16:creationId xmlns:a16="http://schemas.microsoft.com/office/drawing/2014/main" id="{9E243129-91E2-4E17-8E44-46EF886BB65B}"/>
              </a:ext>
            </a:extLst>
          </p:cNvPr>
          <p:cNvPicPr>
            <a:picLocks noChangeAspect="1"/>
          </p:cNvPicPr>
          <p:nvPr/>
        </p:nvPicPr>
        <p:blipFill>
          <a:blip r:embed="rId12"/>
          <a:stretch>
            <a:fillRect/>
          </a:stretch>
        </p:blipFill>
        <p:spPr>
          <a:xfrm>
            <a:off x="6866918" y="388151"/>
            <a:ext cx="919584" cy="90244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defRPr/>
            </a:pPr>
            <a:r>
              <a:rPr lang="fr-FR" dirty="0"/>
              <a:t>La fondation AMU</a:t>
            </a:r>
          </a:p>
        </p:txBody>
      </p:sp>
      <p:sp>
        <p:nvSpPr>
          <p:cNvPr id="4" name="Espace réservé du pied de page 3"/>
          <p:cNvSpPr>
            <a:spLocks noGrp="1"/>
          </p:cNvSpPr>
          <p:nvPr>
            <p:ph type="ftr" sz="quarter" idx="10"/>
          </p:nvPr>
        </p:nvSpPr>
        <p:spPr/>
        <p:txBody>
          <a:bodyPr/>
          <a:lstStyle/>
          <a:p>
            <a:pPr>
              <a:defRPr/>
            </a:pPr>
            <a:r>
              <a:rPr lang="fr-FR" dirty="0"/>
              <a:t>Une force pour le territoire / Une université Initiative d’excellence</a:t>
            </a:r>
          </a:p>
        </p:txBody>
      </p:sp>
      <p:sp>
        <p:nvSpPr>
          <p:cNvPr id="44035"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15D133-3377-294A-9977-4A90FCA5681B}" type="slidenum">
              <a:rPr lang="fr-FR" sz="800">
                <a:solidFill>
                  <a:schemeClr val="bg1"/>
                </a:solidFill>
                <a:cs typeface="Arial" charset="0"/>
              </a:rPr>
              <a:pPr/>
              <a:t>37</a:t>
            </a:fld>
            <a:endParaRPr lang="fr-FR" sz="800">
              <a:solidFill>
                <a:schemeClr val="bg1"/>
              </a:solidFill>
              <a:cs typeface="Arial" charset="0"/>
            </a:endParaRPr>
          </a:p>
        </p:txBody>
      </p:sp>
      <p:cxnSp>
        <p:nvCxnSpPr>
          <p:cNvPr id="6" name="Connecteur droit 5"/>
          <p:cNvCxnSpPr/>
          <p:nvPr/>
        </p:nvCxnSpPr>
        <p:spPr>
          <a:xfrm flipH="1">
            <a:off x="3165475" y="1165225"/>
            <a:ext cx="5978525"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0" name="Rectangle 9"/>
          <p:cNvSpPr>
            <a:spLocks noChangeArrowheads="1"/>
          </p:cNvSpPr>
          <p:nvPr/>
        </p:nvSpPr>
        <p:spPr bwMode="auto">
          <a:xfrm>
            <a:off x="1152525" y="4570413"/>
            <a:ext cx="2913063" cy="1206500"/>
          </a:xfrm>
          <a:prstGeom prst="rect">
            <a:avLst/>
          </a:prstGeom>
          <a:solidFill>
            <a:srgbClr val="C43771"/>
          </a:solidFill>
          <a:ln w="9525">
            <a:noFill/>
            <a:miter lim="800000"/>
            <a:headEnd/>
            <a:tailEnd/>
          </a:ln>
          <a:effectLst/>
        </p:spPr>
        <p:txBody>
          <a:bodyPr anchor="ctr"/>
          <a:lstStyle/>
          <a:p>
            <a:pPr algn="ctr">
              <a:defRPr/>
            </a:pPr>
            <a:r>
              <a:rPr lang="fr-FR" sz="2400" dirty="0">
                <a:solidFill>
                  <a:schemeClr val="lt1"/>
                </a:solidFill>
                <a:latin typeface="Arial"/>
                <a:ea typeface="+mn-ea"/>
                <a:cs typeface="Arial"/>
              </a:rPr>
              <a:t>Fonds issus de la dotation IDEX</a:t>
            </a:r>
          </a:p>
        </p:txBody>
      </p:sp>
      <p:sp>
        <p:nvSpPr>
          <p:cNvPr id="11" name="Rectangle 10"/>
          <p:cNvSpPr>
            <a:spLocks noChangeArrowheads="1"/>
          </p:cNvSpPr>
          <p:nvPr/>
        </p:nvSpPr>
        <p:spPr bwMode="auto">
          <a:xfrm>
            <a:off x="4770438" y="4570413"/>
            <a:ext cx="2913062" cy="1206500"/>
          </a:xfrm>
          <a:prstGeom prst="rect">
            <a:avLst/>
          </a:prstGeom>
          <a:solidFill>
            <a:srgbClr val="EA9534"/>
          </a:solidFill>
          <a:ln w="9525">
            <a:noFill/>
            <a:miter lim="800000"/>
            <a:headEnd/>
            <a:tailEnd/>
          </a:ln>
          <a:effectLst/>
        </p:spPr>
        <p:txBody>
          <a:bodyPr anchor="ctr"/>
          <a:lstStyle/>
          <a:p>
            <a:pPr algn="ctr">
              <a:defRPr/>
            </a:pPr>
            <a:r>
              <a:rPr lang="fr-FR" sz="2400" dirty="0">
                <a:solidFill>
                  <a:schemeClr val="lt1"/>
                </a:solidFill>
                <a:latin typeface="Arial"/>
                <a:ea typeface="+mn-ea"/>
                <a:cs typeface="Arial"/>
              </a:rPr>
              <a:t>Fonds partenariaux</a:t>
            </a:r>
          </a:p>
        </p:txBody>
      </p:sp>
      <p:cxnSp>
        <p:nvCxnSpPr>
          <p:cNvPr id="44040" name="Connecteur droit 11"/>
          <p:cNvCxnSpPr>
            <a:cxnSpLocks noChangeShapeType="1"/>
            <a:stCxn id="10" idx="0"/>
          </p:cNvCxnSpPr>
          <p:nvPr/>
        </p:nvCxnSpPr>
        <p:spPr bwMode="auto">
          <a:xfrm flipV="1">
            <a:off x="2609850" y="3430588"/>
            <a:ext cx="1195388" cy="1139825"/>
          </a:xfrm>
          <a:prstGeom prst="line">
            <a:avLst/>
          </a:prstGeom>
          <a:noFill/>
          <a:ln w="25400">
            <a:solidFill>
              <a:srgbClr val="C43771"/>
            </a:solidFill>
            <a:round/>
            <a:headEnd/>
            <a:tailEnd type="triangle" w="med" len="med"/>
          </a:ln>
          <a:extLst>
            <a:ext uri="{909E8E84-426E-40dd-AFC4-6F175D3DCCD1}">
              <a14:hiddenFill xmlns="" xmlns:a14="http://schemas.microsoft.com/office/drawing/2010/main">
                <a:noFill/>
              </a14:hiddenFill>
            </a:ext>
          </a:extLst>
        </p:spPr>
      </p:cxnSp>
      <p:cxnSp>
        <p:nvCxnSpPr>
          <p:cNvPr id="44041" name="Connecteur droit 12"/>
          <p:cNvCxnSpPr>
            <a:cxnSpLocks noChangeShapeType="1"/>
            <a:stCxn id="11" idx="0"/>
          </p:cNvCxnSpPr>
          <p:nvPr/>
        </p:nvCxnSpPr>
        <p:spPr bwMode="auto">
          <a:xfrm flipH="1" flipV="1">
            <a:off x="5075238" y="3430588"/>
            <a:ext cx="1152525" cy="1139825"/>
          </a:xfrm>
          <a:prstGeom prst="line">
            <a:avLst/>
          </a:prstGeom>
          <a:noFill/>
          <a:ln w="25400">
            <a:solidFill>
              <a:srgbClr val="EA9534"/>
            </a:solidFill>
            <a:round/>
            <a:headEnd/>
            <a:tailEnd type="triangle" w="med" len="med"/>
          </a:ln>
          <a:extLst>
            <a:ext uri="{909E8E84-426E-40dd-AFC4-6F175D3DCCD1}">
              <a14:hiddenFill xmlns="" xmlns:a14="http://schemas.microsoft.com/office/drawing/2010/main">
                <a:noFill/>
              </a14:hiddenFill>
            </a:ext>
          </a:extLst>
        </p:spPr>
      </p:cxnSp>
      <p:pic>
        <p:nvPicPr>
          <p:cNvPr id="44042" name="Image 13" descr="logo_amidexCMJ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2339975"/>
            <a:ext cx="3241675"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22313" y="3144838"/>
            <a:ext cx="7772400" cy="1806575"/>
          </a:xfrm>
        </p:spPr>
        <p:txBody>
          <a:bodyPr>
            <a:noAutofit/>
          </a:bodyPr>
          <a:lstStyle/>
          <a:p>
            <a:pPr>
              <a:defRPr/>
            </a:pPr>
            <a:r>
              <a:rPr lang="fr-FR" dirty="0"/>
              <a:t>Une université de rang mondial ancrée dans son espace </a:t>
            </a:r>
            <a:br>
              <a:rPr lang="fr-FR" dirty="0"/>
            </a:br>
            <a:r>
              <a:rPr lang="fr-FR" dirty="0"/>
              <a:t>euro-méditerranéen</a:t>
            </a:r>
          </a:p>
        </p:txBody>
      </p:sp>
      <p:sp>
        <p:nvSpPr>
          <p:cNvPr id="4" name="Espace réservé du pied de page 3"/>
          <p:cNvSpPr>
            <a:spLocks noGrp="1"/>
          </p:cNvSpPr>
          <p:nvPr>
            <p:ph type="ftr" sz="quarter" idx="10"/>
          </p:nvPr>
        </p:nvSpPr>
        <p:spPr/>
        <p:txBody>
          <a:bodyPr/>
          <a:lstStyle/>
          <a:p>
            <a:pPr>
              <a:defRPr/>
            </a:pPr>
            <a:r>
              <a:rPr lang="fr-FR"/>
              <a:t>Une force pour le territoire</a:t>
            </a:r>
          </a:p>
        </p:txBody>
      </p:sp>
      <p:sp>
        <p:nvSpPr>
          <p:cNvPr id="45059"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920057-7B03-234C-9875-017124C4DC1D}" type="slidenum">
              <a:rPr lang="fr-FR" sz="800">
                <a:solidFill>
                  <a:schemeClr val="bg1"/>
                </a:solidFill>
                <a:cs typeface="Arial" charset="0"/>
              </a:rPr>
              <a:pPr/>
              <a:t>38</a:t>
            </a:fld>
            <a:endParaRPr lang="fr-FR" sz="800">
              <a:solidFill>
                <a:schemeClr val="bg1"/>
              </a:solidFill>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003" t="1590" r="16734" b="4747"/>
          <a:stretch/>
        </p:blipFill>
        <p:spPr>
          <a:xfrm>
            <a:off x="5241928" y="3824291"/>
            <a:ext cx="2927350" cy="2936875"/>
          </a:xfrm>
          <a:prstGeom prst="ellipse">
            <a:avLst/>
          </a:prstGeom>
          <a:ln cap="rnd">
            <a:prstDash val="sysDot"/>
            <a:round/>
          </a:ln>
          <a:scene3d>
            <a:camera prst="orthographicFront"/>
            <a:lightRig rig="contrasting" dir="t">
              <a:rot lat="0" lon="0" rev="3000000"/>
            </a:lightRig>
          </a:scene3d>
          <a:sp3d contourW="7620">
            <a:bevelT w="95250" h="31750"/>
            <a:contourClr>
              <a:srgbClr val="333333"/>
            </a:contourClr>
          </a:sp3d>
        </p:spPr>
      </p:pic>
      <p:pic>
        <p:nvPicPr>
          <p:cNvPr id="52230" name="Image 5"/>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409" b="-1026"/>
          <a:stretch/>
        </p:blipFill>
        <p:spPr>
          <a:xfrm>
            <a:off x="2094271" y="836614"/>
            <a:ext cx="6459178" cy="3236174"/>
          </a:xfrm>
          <a:effectLst>
            <a:outerShdw blurRad="50800" dist="38100" dir="2700000" algn="tl" rotWithShape="0">
              <a:prstClr val="black">
                <a:alpha val="40000"/>
              </a:prstClr>
            </a:outerShdw>
          </a:effectLst>
        </p:spPr>
      </p:pic>
      <p:grpSp>
        <p:nvGrpSpPr>
          <p:cNvPr id="46084" name="Grouper 28"/>
          <p:cNvGrpSpPr>
            <a:grpSpLocks/>
          </p:cNvGrpSpPr>
          <p:nvPr/>
        </p:nvGrpSpPr>
        <p:grpSpPr bwMode="auto">
          <a:xfrm>
            <a:off x="3216282" y="4776788"/>
            <a:ext cx="1958975" cy="869950"/>
            <a:chOff x="3216146" y="5146715"/>
            <a:chExt cx="1959053" cy="870336"/>
          </a:xfrm>
        </p:grpSpPr>
        <p:sp>
          <p:nvSpPr>
            <p:cNvPr id="32" name="Légende encadrée avec une bordure 2 31"/>
            <p:cNvSpPr/>
            <p:nvPr/>
          </p:nvSpPr>
          <p:spPr>
            <a:xfrm rot="16200000" flipH="1">
              <a:off x="3760505" y="4602356"/>
              <a:ext cx="870336" cy="1959053"/>
            </a:xfrm>
            <a:prstGeom prst="accentBorderCallout2">
              <a:avLst>
                <a:gd name="adj1" fmla="val 49533"/>
                <a:gd name="adj2" fmla="val -5207"/>
                <a:gd name="adj3" fmla="val 56257"/>
                <a:gd name="adj4" fmla="val -26048"/>
                <a:gd name="adj5" fmla="val 56933"/>
                <a:gd name="adj6" fmla="val -100866"/>
              </a:avLst>
            </a:prstGeom>
            <a:noFill/>
            <a:ln>
              <a:solidFill>
                <a:srgbClr val="252E4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nvGrpSpPr>
            <p:cNvPr id="46094" name="Grouper 14"/>
            <p:cNvGrpSpPr>
              <a:grpSpLocks/>
            </p:cNvGrpSpPr>
            <p:nvPr/>
          </p:nvGrpSpPr>
          <p:grpSpPr bwMode="auto">
            <a:xfrm>
              <a:off x="3289174" y="5201140"/>
              <a:ext cx="1819201" cy="734560"/>
              <a:chOff x="3222721" y="5232415"/>
              <a:chExt cx="1819201" cy="734560"/>
            </a:xfrm>
          </p:grpSpPr>
          <p:sp>
            <p:nvSpPr>
              <p:cNvPr id="46095" name="ZoneTexte 10"/>
              <p:cNvSpPr txBox="1">
                <a:spLocks noChangeArrowheads="1"/>
              </p:cNvSpPr>
              <p:nvPr/>
            </p:nvSpPr>
            <p:spPr bwMode="auto">
              <a:xfrm>
                <a:off x="3471262" y="5232415"/>
                <a:ext cx="1570660" cy="734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20000"/>
                  </a:lnSpc>
                </a:pPr>
                <a:r>
                  <a:rPr lang="fr-FR" sz="800" dirty="0">
                    <a:cs typeface="Arial" charset="0"/>
                  </a:rPr>
                  <a:t>Université partenaire</a:t>
                </a:r>
              </a:p>
              <a:p>
                <a:pPr>
                  <a:lnSpc>
                    <a:spcPct val="120000"/>
                  </a:lnSpc>
                </a:pPr>
                <a:r>
                  <a:rPr lang="fr-FR" sz="800" dirty="0">
                    <a:cs typeface="Arial" charset="0"/>
                  </a:rPr>
                  <a:t>Université partenaire d’un diplôme</a:t>
                </a:r>
              </a:p>
              <a:p>
                <a:pPr>
                  <a:lnSpc>
                    <a:spcPct val="120000"/>
                  </a:lnSpc>
                </a:pPr>
                <a:endParaRPr lang="fr-FR" sz="800" dirty="0">
                  <a:cs typeface="Arial" charset="0"/>
                </a:endParaRPr>
              </a:p>
              <a:p>
                <a:pPr>
                  <a:lnSpc>
                    <a:spcPct val="120000"/>
                  </a:lnSpc>
                </a:pPr>
                <a:r>
                  <a:rPr lang="fr-FR" sz="800" dirty="0">
                    <a:cs typeface="Arial" charset="0"/>
                  </a:rPr>
                  <a:t>Pays avec accord de coopération</a:t>
                </a:r>
              </a:p>
              <a:p>
                <a:pPr>
                  <a:lnSpc>
                    <a:spcPct val="120000"/>
                  </a:lnSpc>
                </a:pPr>
                <a:r>
                  <a:rPr lang="fr-FR" sz="800" dirty="0">
                    <a:cs typeface="Arial" charset="0"/>
                  </a:rPr>
                  <a:t>Pays sans accord de coopération</a:t>
                </a:r>
              </a:p>
            </p:txBody>
          </p:sp>
          <p:sp>
            <p:nvSpPr>
              <p:cNvPr id="16" name="Rectangle 15"/>
              <p:cNvSpPr>
                <a:spLocks noChangeAspect="1"/>
              </p:cNvSpPr>
              <p:nvPr/>
            </p:nvSpPr>
            <p:spPr>
              <a:xfrm>
                <a:off x="3278293" y="5411455"/>
                <a:ext cx="107954" cy="107998"/>
              </a:xfrm>
              <a:prstGeom prst="rect">
                <a:avLst/>
              </a:prstGeom>
              <a:solidFill>
                <a:srgbClr val="DB8C31"/>
              </a:solidFill>
              <a:ln w="12700" cmpd="sng">
                <a:solidFill>
                  <a:srgbClr val="EDBF8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fr-FR"/>
              </a:p>
            </p:txBody>
          </p:sp>
          <p:sp>
            <p:nvSpPr>
              <p:cNvPr id="17" name="Ellipse 16"/>
              <p:cNvSpPr>
                <a:spLocks noChangeAspect="1"/>
              </p:cNvSpPr>
              <p:nvPr/>
            </p:nvSpPr>
            <p:spPr>
              <a:xfrm>
                <a:off x="3278293" y="5262164"/>
                <a:ext cx="107954" cy="107998"/>
              </a:xfrm>
              <a:prstGeom prst="ellipse">
                <a:avLst/>
              </a:prstGeom>
              <a:solidFill>
                <a:srgbClr val="C43771"/>
              </a:solidFill>
              <a:ln w="12700" cmpd="sng">
                <a:solidFill>
                  <a:srgbClr val="DE91AB"/>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fr-FR"/>
              </a:p>
            </p:txBody>
          </p:sp>
          <p:sp>
            <p:nvSpPr>
              <p:cNvPr id="20" name="Rectangle 19"/>
              <p:cNvSpPr>
                <a:spLocks/>
              </p:cNvSpPr>
              <p:nvPr/>
            </p:nvSpPr>
            <p:spPr>
              <a:xfrm>
                <a:off x="3222721" y="5694156"/>
                <a:ext cx="215909" cy="107998"/>
              </a:xfrm>
              <a:prstGeom prst="rect">
                <a:avLst/>
              </a:prstGeom>
              <a:solidFill>
                <a:srgbClr val="252E44"/>
              </a:solidFill>
              <a:ln w="12700" cmpd="sng">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fr-FR"/>
              </a:p>
            </p:txBody>
          </p:sp>
          <p:sp>
            <p:nvSpPr>
              <p:cNvPr id="21" name="Rectangle 20"/>
              <p:cNvSpPr>
                <a:spLocks/>
              </p:cNvSpPr>
              <p:nvPr/>
            </p:nvSpPr>
            <p:spPr>
              <a:xfrm>
                <a:off x="3222721" y="5846624"/>
                <a:ext cx="215909" cy="107998"/>
              </a:xfrm>
              <a:prstGeom prst="rect">
                <a:avLst/>
              </a:prstGeom>
              <a:solidFill>
                <a:srgbClr val="0097AA"/>
              </a:solidFill>
              <a:ln w="12700" cmpd="sng">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fr-FR"/>
              </a:p>
            </p:txBody>
          </p:sp>
        </p:grpSp>
      </p:grpSp>
      <p:grpSp>
        <p:nvGrpSpPr>
          <p:cNvPr id="46085" name="Grouper 27"/>
          <p:cNvGrpSpPr>
            <a:grpSpLocks/>
          </p:cNvGrpSpPr>
          <p:nvPr/>
        </p:nvGrpSpPr>
        <p:grpSpPr bwMode="auto">
          <a:xfrm>
            <a:off x="3213100" y="5708650"/>
            <a:ext cx="1619250" cy="669925"/>
            <a:chOff x="3888846" y="6186714"/>
            <a:chExt cx="1618782" cy="671286"/>
          </a:xfrm>
        </p:grpSpPr>
        <p:grpSp>
          <p:nvGrpSpPr>
            <p:cNvPr id="46088" name="Grouper 13"/>
            <p:cNvGrpSpPr>
              <a:grpSpLocks/>
            </p:cNvGrpSpPr>
            <p:nvPr/>
          </p:nvGrpSpPr>
          <p:grpSpPr bwMode="auto">
            <a:xfrm>
              <a:off x="3942004" y="6280075"/>
              <a:ext cx="1513991" cy="440524"/>
              <a:chOff x="3381789" y="6372220"/>
              <a:chExt cx="1513991" cy="440524"/>
            </a:xfrm>
          </p:grpSpPr>
          <p:sp>
            <p:nvSpPr>
              <p:cNvPr id="46090" name="ZoneTexte 21"/>
              <p:cNvSpPr txBox="1">
                <a:spLocks noChangeArrowheads="1"/>
              </p:cNvSpPr>
              <p:nvPr/>
            </p:nvSpPr>
            <p:spPr bwMode="auto">
              <a:xfrm>
                <a:off x="3629991" y="6372220"/>
                <a:ext cx="1265789" cy="439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20000"/>
                  </a:lnSpc>
                </a:pPr>
                <a:r>
                  <a:rPr lang="fr-FR" sz="800">
                    <a:cs typeface="Arial" charset="0"/>
                  </a:rPr>
                  <a:t>Partenaire ERASMUS</a:t>
                </a:r>
              </a:p>
              <a:p>
                <a:pPr>
                  <a:lnSpc>
                    <a:spcPct val="120000"/>
                  </a:lnSpc>
                </a:pPr>
                <a:endParaRPr lang="fr-FR" sz="800">
                  <a:cs typeface="Arial" charset="0"/>
                </a:endParaRPr>
              </a:p>
              <a:p>
                <a:pPr>
                  <a:lnSpc>
                    <a:spcPct val="120000"/>
                  </a:lnSpc>
                </a:pPr>
                <a:r>
                  <a:rPr lang="fr-FR" sz="800">
                    <a:cs typeface="Arial" charset="0"/>
                  </a:rPr>
                  <a:t>Pays du consortium Téthys</a:t>
                </a:r>
              </a:p>
            </p:txBody>
          </p:sp>
          <p:sp>
            <p:nvSpPr>
              <p:cNvPr id="25" name="Rectangle 24"/>
              <p:cNvSpPr>
                <a:spLocks/>
              </p:cNvSpPr>
              <p:nvPr/>
            </p:nvSpPr>
            <p:spPr>
              <a:xfrm>
                <a:off x="3381004" y="6705173"/>
                <a:ext cx="215838" cy="108169"/>
              </a:xfrm>
              <a:prstGeom prst="rect">
                <a:avLst/>
              </a:prstGeom>
              <a:solidFill>
                <a:srgbClr val="71B34D"/>
              </a:solidFill>
              <a:ln w="12700" cmpd="sng">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fr-FR"/>
              </a:p>
            </p:txBody>
          </p:sp>
          <p:sp>
            <p:nvSpPr>
              <p:cNvPr id="27" name="Triangle isocèle 26"/>
              <p:cNvSpPr>
                <a:spLocks noChangeAspect="1"/>
              </p:cNvSpPr>
              <p:nvPr/>
            </p:nvSpPr>
            <p:spPr>
              <a:xfrm>
                <a:off x="3469879" y="6399754"/>
                <a:ext cx="107919" cy="108169"/>
              </a:xfrm>
              <a:prstGeom prst="triangle">
                <a:avLst/>
              </a:prstGeom>
              <a:solidFill>
                <a:srgbClr val="252E44"/>
              </a:solidFill>
              <a:ln w="12700" cmpd="sng">
                <a:solidFill>
                  <a:srgbClr val="6D6F82"/>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fr-FR"/>
              </a:p>
            </p:txBody>
          </p:sp>
        </p:grpSp>
        <p:sp>
          <p:nvSpPr>
            <p:cNvPr id="19" name="Légende encadrée avec une bordure 2 18"/>
            <p:cNvSpPr/>
            <p:nvPr/>
          </p:nvSpPr>
          <p:spPr>
            <a:xfrm flipH="1" flipV="1">
              <a:off x="3888846" y="6186714"/>
              <a:ext cx="1618782" cy="671286"/>
            </a:xfrm>
            <a:prstGeom prst="accentBorderCallout2">
              <a:avLst>
                <a:gd name="adj1" fmla="val 49750"/>
                <a:gd name="adj2" fmla="val -3850"/>
                <a:gd name="adj3" fmla="val 26858"/>
                <a:gd name="adj4" fmla="val -16107"/>
                <a:gd name="adj5" fmla="val 112500"/>
                <a:gd name="adj6" fmla="val -46667"/>
              </a:avLst>
            </a:prstGeom>
            <a:noFill/>
            <a:ln>
              <a:solidFill>
                <a:srgbClr val="252E4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dirty="0"/>
                <a:t>                   </a:t>
              </a:r>
            </a:p>
          </p:txBody>
        </p:sp>
      </p:grpSp>
      <p:sp>
        <p:nvSpPr>
          <p:cNvPr id="4" name="Espace réservé du pied de page 3"/>
          <p:cNvSpPr>
            <a:spLocks noGrp="1"/>
          </p:cNvSpPr>
          <p:nvPr>
            <p:ph type="ftr" sz="quarter" idx="10"/>
          </p:nvPr>
        </p:nvSpPr>
        <p:spPr/>
        <p:txBody>
          <a:bodyPr/>
          <a:lstStyle/>
          <a:p>
            <a:pPr>
              <a:defRPr/>
            </a:pPr>
            <a:r>
              <a:rPr lang="fr-FR"/>
              <a:t>Une force pour le territoire / Une université de rang mondial ancrée dans son espace </a:t>
            </a:r>
            <a:br>
              <a:rPr lang="fr-FR"/>
            </a:br>
            <a:r>
              <a:rPr lang="fr-FR"/>
              <a:t>euro-méditerranéen</a:t>
            </a:r>
          </a:p>
        </p:txBody>
      </p:sp>
      <p:sp>
        <p:nvSpPr>
          <p:cNvPr id="46087"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C5CEEEA-70F7-DA45-A891-24AF4FE1E4E7}" type="slidenum">
              <a:rPr lang="fr-FR" sz="800">
                <a:solidFill>
                  <a:schemeClr val="bg1"/>
                </a:solidFill>
                <a:cs typeface="Arial" charset="0"/>
              </a:rPr>
              <a:pPr/>
              <a:t>39</a:t>
            </a:fld>
            <a:endParaRPr lang="fr-FR" sz="800">
              <a:solidFill>
                <a:schemeClr val="bg1"/>
              </a:solidFill>
              <a:cs typeface="Arial" charset="0"/>
            </a:endParaRPr>
          </a:p>
        </p:txBody>
      </p:sp>
      <p:sp>
        <p:nvSpPr>
          <p:cNvPr id="23" name="ZoneTexte 12"/>
          <p:cNvSpPr txBox="1">
            <a:spLocks noChangeArrowheads="1"/>
          </p:cNvSpPr>
          <p:nvPr/>
        </p:nvSpPr>
        <p:spPr bwMode="auto">
          <a:xfrm>
            <a:off x="125913" y="1774821"/>
            <a:ext cx="2999196" cy="528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marL="103188" indent="-1031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763"/>
              </a:lnSpc>
              <a:spcBef>
                <a:spcPts val="1000"/>
              </a:spcBef>
              <a:buFont typeface="Arial" charset="0"/>
              <a:buChar char="•"/>
            </a:pPr>
            <a:r>
              <a:rPr lang="fr-FR" sz="1800" b="1" dirty="0">
                <a:solidFill>
                  <a:srgbClr val="252E44"/>
                </a:solidFill>
                <a:cs typeface="Arial" charset="0"/>
              </a:rPr>
              <a:t> 350 </a:t>
            </a:r>
            <a:r>
              <a:rPr lang="fr-FR" sz="1200" dirty="0">
                <a:solidFill>
                  <a:srgbClr val="252E44"/>
                </a:solidFill>
                <a:cs typeface="Arial" charset="0"/>
              </a:rPr>
              <a:t>accords de coopération internationales</a:t>
            </a:r>
          </a:p>
          <a:p>
            <a:pPr eaLnBrk="1" hangingPunct="1">
              <a:lnSpc>
                <a:spcPts val="1763"/>
              </a:lnSpc>
              <a:spcBef>
                <a:spcPts val="1000"/>
              </a:spcBef>
              <a:buFont typeface="Arial" charset="0"/>
              <a:buChar char="•"/>
            </a:pPr>
            <a:r>
              <a:rPr lang="fr-FR" sz="1800" b="1" dirty="0">
                <a:solidFill>
                  <a:srgbClr val="252E44"/>
                </a:solidFill>
                <a:cs typeface="Arial" charset="0"/>
              </a:rPr>
              <a:t> 367 </a:t>
            </a:r>
            <a:r>
              <a:rPr lang="fr-FR" sz="1200" dirty="0">
                <a:solidFill>
                  <a:srgbClr val="252E44"/>
                </a:solidFill>
                <a:cs typeface="Arial" charset="0"/>
              </a:rPr>
              <a:t>partenaires</a:t>
            </a:r>
            <a:r>
              <a:rPr lang="fr-FR" sz="1800" b="1" dirty="0">
                <a:solidFill>
                  <a:srgbClr val="252E44"/>
                </a:solidFill>
                <a:cs typeface="Arial" charset="0"/>
              </a:rPr>
              <a:t> </a:t>
            </a:r>
            <a:r>
              <a:rPr lang="fr-FR" sz="1200" dirty="0">
                <a:solidFill>
                  <a:srgbClr val="252E44"/>
                </a:solidFill>
                <a:cs typeface="Arial" charset="0"/>
              </a:rPr>
              <a:t>Erasmus+ </a:t>
            </a:r>
          </a:p>
          <a:p>
            <a:pPr eaLnBrk="1" hangingPunct="1">
              <a:lnSpc>
                <a:spcPts val="1763"/>
              </a:lnSpc>
              <a:spcBef>
                <a:spcPts val="1000"/>
              </a:spcBef>
              <a:buFont typeface="Arial" charset="0"/>
              <a:buChar char="•"/>
            </a:pPr>
            <a:r>
              <a:rPr lang="fr-FR" sz="1800" b="1" dirty="0">
                <a:solidFill>
                  <a:srgbClr val="252E44"/>
                </a:solidFill>
                <a:cs typeface="Arial" charset="0"/>
              </a:rPr>
              <a:t> près de 30 </a:t>
            </a:r>
            <a:r>
              <a:rPr lang="fr-FR" sz="1200" dirty="0">
                <a:solidFill>
                  <a:srgbClr val="252E44"/>
                </a:solidFill>
                <a:cs typeface="Arial" charset="0"/>
              </a:rPr>
              <a:t>projets Erasmus+ and Erasmus </a:t>
            </a:r>
            <a:r>
              <a:rPr lang="fr-FR" sz="1200" dirty="0" err="1">
                <a:solidFill>
                  <a:srgbClr val="252E44"/>
                </a:solidFill>
                <a:cs typeface="Arial" charset="0"/>
              </a:rPr>
              <a:t>mundus</a:t>
            </a:r>
            <a:r>
              <a:rPr lang="fr-FR" sz="1200" dirty="0">
                <a:solidFill>
                  <a:srgbClr val="252E44"/>
                </a:solidFill>
                <a:cs typeface="Arial" charset="0"/>
              </a:rPr>
              <a:t> </a:t>
            </a:r>
          </a:p>
          <a:p>
            <a:pPr eaLnBrk="1" hangingPunct="1">
              <a:lnSpc>
                <a:spcPts val="1763"/>
              </a:lnSpc>
              <a:spcBef>
                <a:spcPts val="1000"/>
              </a:spcBef>
              <a:buFont typeface="Arial" charset="0"/>
              <a:buChar char="•"/>
            </a:pPr>
            <a:r>
              <a:rPr lang="fr-FR" sz="1800" b="1" dirty="0">
                <a:solidFill>
                  <a:srgbClr val="252E44"/>
                </a:solidFill>
                <a:cs typeface="Arial" charset="0"/>
              </a:rPr>
              <a:t>+ de 1 100 </a:t>
            </a:r>
            <a:r>
              <a:rPr lang="fr-FR" sz="1200" dirty="0">
                <a:solidFill>
                  <a:srgbClr val="252E44"/>
                </a:solidFill>
                <a:cs typeface="Arial" charset="0"/>
              </a:rPr>
              <a:t>étudiants sortants, au sein de </a:t>
            </a:r>
            <a:r>
              <a:rPr lang="fr-FR" sz="1800" b="1" dirty="0">
                <a:solidFill>
                  <a:srgbClr val="252E44"/>
                </a:solidFill>
                <a:cs typeface="Arial" charset="0"/>
              </a:rPr>
              <a:t>590</a:t>
            </a:r>
            <a:r>
              <a:rPr lang="fr-FR" sz="1200" dirty="0">
                <a:solidFill>
                  <a:srgbClr val="252E44"/>
                </a:solidFill>
                <a:cs typeface="Arial" charset="0"/>
              </a:rPr>
              <a:t> établissement partenaires dans </a:t>
            </a:r>
            <a:r>
              <a:rPr lang="fr-FR" sz="1800" b="1" dirty="0">
                <a:solidFill>
                  <a:srgbClr val="252E44"/>
                </a:solidFill>
                <a:cs typeface="Arial" charset="0"/>
              </a:rPr>
              <a:t>62</a:t>
            </a:r>
            <a:r>
              <a:rPr lang="fr-FR" sz="1200" dirty="0">
                <a:solidFill>
                  <a:srgbClr val="252E44"/>
                </a:solidFill>
                <a:cs typeface="Arial" charset="0"/>
              </a:rPr>
              <a:t> pays</a:t>
            </a:r>
          </a:p>
          <a:p>
            <a:pPr eaLnBrk="1" hangingPunct="1">
              <a:lnSpc>
                <a:spcPts val="1763"/>
              </a:lnSpc>
              <a:spcBef>
                <a:spcPts val="1000"/>
              </a:spcBef>
              <a:buFont typeface="Arial" charset="0"/>
              <a:buChar char="•"/>
            </a:pPr>
            <a:r>
              <a:rPr lang="fr-FR" sz="1800" b="1" dirty="0">
                <a:solidFill>
                  <a:srgbClr val="252E44"/>
                </a:solidFill>
                <a:cs typeface="Arial" charset="0"/>
              </a:rPr>
              <a:t> + de 40 </a:t>
            </a:r>
            <a:r>
              <a:rPr lang="fr-FR" sz="1200" dirty="0">
                <a:solidFill>
                  <a:srgbClr val="252E44"/>
                </a:solidFill>
                <a:cs typeface="Arial" charset="0"/>
              </a:rPr>
              <a:t>diplômes en partenariat international</a:t>
            </a:r>
          </a:p>
          <a:p>
            <a:pPr>
              <a:lnSpc>
                <a:spcPts val="1763"/>
              </a:lnSpc>
              <a:spcBef>
                <a:spcPts val="1000"/>
              </a:spcBef>
              <a:buFont typeface="Arial" charset="0"/>
              <a:buChar char="•"/>
            </a:pPr>
            <a:r>
              <a:rPr lang="fr-FR" sz="1800" b="1" dirty="0">
                <a:solidFill>
                  <a:srgbClr val="252E44"/>
                </a:solidFill>
                <a:cs typeface="Arial" charset="0"/>
              </a:rPr>
              <a:t> 22 </a:t>
            </a:r>
            <a:r>
              <a:rPr lang="fr-FR" sz="1200" dirty="0">
                <a:solidFill>
                  <a:srgbClr val="252E44"/>
                </a:solidFill>
                <a:cs typeface="Arial" charset="0"/>
              </a:rPr>
              <a:t>laboratoires internationaux</a:t>
            </a:r>
          </a:p>
          <a:p>
            <a:pPr eaLnBrk="1" hangingPunct="1">
              <a:lnSpc>
                <a:spcPts val="1763"/>
              </a:lnSpc>
              <a:spcBef>
                <a:spcPts val="1000"/>
              </a:spcBef>
              <a:buFont typeface="Arial" charset="0"/>
              <a:buChar char="•"/>
            </a:pPr>
            <a:r>
              <a:rPr lang="fr-FR" sz="1800" b="1" dirty="0">
                <a:solidFill>
                  <a:srgbClr val="252E44"/>
                </a:solidFill>
                <a:cs typeface="Arial" charset="0"/>
              </a:rPr>
              <a:t> 1 </a:t>
            </a:r>
            <a:r>
              <a:rPr lang="fr-FR" sz="1200" dirty="0">
                <a:solidFill>
                  <a:srgbClr val="252E44"/>
                </a:solidFill>
                <a:cs typeface="Arial" charset="0"/>
              </a:rPr>
              <a:t>institut franco-chinois «WUT-AMU» à Wuhan (Chine)</a:t>
            </a:r>
          </a:p>
          <a:p>
            <a:pPr eaLnBrk="1" hangingPunct="1">
              <a:lnSpc>
                <a:spcPts val="1763"/>
              </a:lnSpc>
              <a:spcBef>
                <a:spcPts val="1000"/>
              </a:spcBef>
              <a:buFont typeface="Arial" charset="0"/>
              <a:buChar char="•"/>
            </a:pPr>
            <a:r>
              <a:rPr lang="fr-FR" sz="1200" dirty="0">
                <a:solidFill>
                  <a:srgbClr val="252E44"/>
                </a:solidFill>
                <a:cs typeface="Arial" charset="0"/>
              </a:rPr>
              <a:t> Création d’</a:t>
            </a:r>
            <a:r>
              <a:rPr lang="fr-FR" sz="1800" b="1" dirty="0">
                <a:solidFill>
                  <a:srgbClr val="252E44"/>
                </a:solidFill>
                <a:cs typeface="Arial" charset="0"/>
              </a:rPr>
              <a:t>1 </a:t>
            </a:r>
            <a:r>
              <a:rPr lang="fr-FR" sz="1200" dirty="0">
                <a:solidFill>
                  <a:srgbClr val="252E44"/>
                </a:solidFill>
                <a:cs typeface="Arial" charset="0"/>
              </a:rPr>
              <a:t>université civique européenne (CIVIS) </a:t>
            </a:r>
          </a:p>
          <a:p>
            <a:pPr eaLnBrk="1" hangingPunct="1">
              <a:lnSpc>
                <a:spcPts val="1763"/>
              </a:lnSpc>
              <a:spcBef>
                <a:spcPts val="1000"/>
              </a:spcBef>
              <a:buFont typeface="Arial" charset="0"/>
              <a:buChar char="•"/>
            </a:pPr>
            <a:r>
              <a:rPr lang="fr-FR" sz="1200" dirty="0">
                <a:solidFill>
                  <a:srgbClr val="252E44"/>
                </a:solidFill>
                <a:cs typeface="Arial" charset="0"/>
              </a:rPr>
              <a:t> </a:t>
            </a:r>
            <a:r>
              <a:rPr lang="fr-FR" sz="1800" b="1" dirty="0">
                <a:solidFill>
                  <a:srgbClr val="252E44"/>
                </a:solidFill>
                <a:cs typeface="Arial" charset="0"/>
              </a:rPr>
              <a:t>1</a:t>
            </a:r>
            <a:r>
              <a:rPr lang="fr-FR" sz="1200" dirty="0">
                <a:solidFill>
                  <a:srgbClr val="252E44"/>
                </a:solidFill>
                <a:cs typeface="Arial" charset="0"/>
              </a:rPr>
              <a:t> représentation permanente d’Aix-Marseille Université à Bruxelles (Belgique)</a:t>
            </a:r>
          </a:p>
          <a:p>
            <a:pPr eaLnBrk="1" hangingPunct="1">
              <a:lnSpc>
                <a:spcPts val="1763"/>
              </a:lnSpc>
              <a:spcBef>
                <a:spcPts val="1000"/>
              </a:spcBef>
              <a:buFont typeface="Arial" charset="0"/>
              <a:buChar char="•"/>
            </a:pPr>
            <a:endParaRPr lang="fr-FR" sz="1200" dirty="0">
              <a:solidFill>
                <a:srgbClr val="71B34D"/>
              </a:solidFill>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1"/>
          <p:cNvSpPr>
            <a:spLocks noGrp="1"/>
          </p:cNvSpPr>
          <p:nvPr>
            <p:ph idx="1"/>
          </p:nvPr>
        </p:nvSpPr>
        <p:spPr>
          <a:xfrm>
            <a:off x="457200" y="1279071"/>
            <a:ext cx="8526780" cy="5497286"/>
          </a:xfrm>
        </p:spPr>
        <p:txBody>
          <a:bodyPr/>
          <a:lstStyle/>
          <a:p>
            <a:pPr marL="628650" indent="-179388"/>
            <a:r>
              <a:rPr lang="fr-FR" altLang="fr-FR" sz="2000" dirty="0">
                <a:solidFill>
                  <a:srgbClr val="0097AA"/>
                </a:solidFill>
                <a:latin typeface="Arial" panose="020B0604020202020204" pitchFamily="34" charset="0"/>
                <a:cs typeface="Arial" panose="020B0604020202020204" pitchFamily="34" charset="0"/>
              </a:rPr>
              <a:t>+ de 80 000 </a:t>
            </a:r>
            <a:r>
              <a:rPr lang="fr-FR" altLang="fr-FR" sz="1800" b="0" dirty="0">
                <a:solidFill>
                  <a:srgbClr val="0097AA"/>
                </a:solidFill>
                <a:latin typeface="Arial" panose="020B0604020202020204" pitchFamily="34" charset="0"/>
                <a:cs typeface="Arial" panose="020B0604020202020204" pitchFamily="34" charset="0"/>
              </a:rPr>
              <a:t>étudiants dont </a:t>
            </a:r>
            <a:r>
              <a:rPr lang="fr-FR" altLang="fr-FR" sz="1800" dirty="0">
                <a:solidFill>
                  <a:srgbClr val="0097AA"/>
                </a:solidFill>
                <a:latin typeface="Arial" panose="020B0604020202020204" pitchFamily="34" charset="0"/>
                <a:cs typeface="Arial" panose="020B0604020202020204" pitchFamily="34" charset="0"/>
              </a:rPr>
              <a:t>10 000 </a:t>
            </a:r>
            <a:r>
              <a:rPr lang="fr-FR" altLang="fr-FR" sz="1800" b="0" dirty="0">
                <a:solidFill>
                  <a:srgbClr val="0097AA"/>
                </a:solidFill>
                <a:latin typeface="Arial" panose="020B0604020202020204" pitchFamily="34" charset="0"/>
                <a:cs typeface="Arial" panose="020B0604020202020204" pitchFamily="34" charset="0"/>
              </a:rPr>
              <a:t>étudiants internationaux</a:t>
            </a:r>
          </a:p>
          <a:p>
            <a:pPr marL="628650" indent="-179388"/>
            <a:r>
              <a:rPr lang="fr-FR" altLang="fr-FR" sz="1800" dirty="0">
                <a:solidFill>
                  <a:srgbClr val="0097AA"/>
                </a:solidFill>
                <a:latin typeface="Arial" panose="020B0604020202020204" pitchFamily="34" charset="0"/>
                <a:cs typeface="Arial" panose="020B0604020202020204" pitchFamily="34" charset="0"/>
              </a:rPr>
              <a:t>+ de 3 000 </a:t>
            </a:r>
            <a:r>
              <a:rPr lang="fr-FR" altLang="fr-FR" sz="1800" b="0" dirty="0">
                <a:solidFill>
                  <a:srgbClr val="0097AA"/>
                </a:solidFill>
                <a:latin typeface="Arial" panose="020B0604020202020204" pitchFamily="34" charset="0"/>
                <a:cs typeface="Arial" panose="020B0604020202020204" pitchFamily="34" charset="0"/>
              </a:rPr>
              <a:t>doctorants dont 39,5 % internationaux (105 pays)</a:t>
            </a:r>
          </a:p>
          <a:p>
            <a:pPr marL="628650" indent="-179388"/>
            <a:r>
              <a:rPr lang="fr-FR" altLang="fr-FR" sz="2000" dirty="0">
                <a:solidFill>
                  <a:srgbClr val="E88D23"/>
                </a:solidFill>
                <a:latin typeface="Arial" panose="020B0604020202020204" pitchFamily="34" charset="0"/>
                <a:cs typeface="Arial" panose="020B0604020202020204" pitchFamily="34" charset="0"/>
              </a:rPr>
              <a:t>8 000 </a:t>
            </a:r>
            <a:r>
              <a:rPr lang="fr-FR" altLang="fr-FR" sz="1800" b="0" dirty="0">
                <a:solidFill>
                  <a:srgbClr val="E88D23"/>
                </a:solidFill>
                <a:latin typeface="Arial" panose="020B0604020202020204" pitchFamily="34" charset="0"/>
                <a:cs typeface="Arial" panose="020B0604020202020204" pitchFamily="34" charset="0"/>
              </a:rPr>
              <a:t>personnels dont </a:t>
            </a:r>
            <a:r>
              <a:rPr lang="fr-FR" altLang="fr-FR" sz="2000" dirty="0">
                <a:solidFill>
                  <a:srgbClr val="E88D23"/>
                </a:solidFill>
                <a:latin typeface="Arial" panose="020B0604020202020204" pitchFamily="34" charset="0"/>
                <a:cs typeface="Arial" panose="020B0604020202020204" pitchFamily="34" charset="0"/>
              </a:rPr>
              <a:t>4 400 </a:t>
            </a:r>
            <a:r>
              <a:rPr lang="fr-FR" altLang="fr-FR" sz="1800" b="0" dirty="0">
                <a:solidFill>
                  <a:srgbClr val="E88D23"/>
                </a:solidFill>
                <a:latin typeface="Arial" panose="020B0604020202020204" pitchFamily="34" charset="0"/>
                <a:cs typeface="Arial" panose="020B0604020202020204" pitchFamily="34" charset="0"/>
              </a:rPr>
              <a:t>enseignants-chercheurs</a:t>
            </a:r>
          </a:p>
          <a:p>
            <a:pPr marL="628650" indent="-179388"/>
            <a:r>
              <a:rPr lang="fr-FR" altLang="fr-FR" sz="2000" dirty="0">
                <a:solidFill>
                  <a:srgbClr val="E88D23"/>
                </a:solidFill>
                <a:latin typeface="Arial" panose="020B0604020202020204" pitchFamily="34" charset="0"/>
                <a:cs typeface="Arial" panose="020B0604020202020204" pitchFamily="34" charset="0"/>
              </a:rPr>
              <a:t>17</a:t>
            </a:r>
            <a:r>
              <a:rPr lang="fr-FR" altLang="fr-FR" sz="1800" dirty="0">
                <a:solidFill>
                  <a:srgbClr val="E88D23"/>
                </a:solidFill>
                <a:latin typeface="Arial" panose="020B0604020202020204" pitchFamily="34" charset="0"/>
                <a:cs typeface="Arial" panose="020B0604020202020204" pitchFamily="34" charset="0"/>
              </a:rPr>
              <a:t> </a:t>
            </a:r>
            <a:r>
              <a:rPr lang="fr-FR" altLang="fr-FR" sz="1800" b="0" dirty="0">
                <a:solidFill>
                  <a:srgbClr val="E88D23"/>
                </a:solidFill>
                <a:latin typeface="Arial" panose="020B0604020202020204" pitchFamily="34" charset="0"/>
                <a:cs typeface="Arial" panose="020B0604020202020204" pitchFamily="34" charset="0"/>
              </a:rPr>
              <a:t>facultés, écoles ou instituts</a:t>
            </a:r>
          </a:p>
          <a:p>
            <a:pPr marL="628650" indent="-179388"/>
            <a:r>
              <a:rPr lang="fr-FR" altLang="fr-FR" sz="2000" dirty="0">
                <a:solidFill>
                  <a:schemeClr val="accent6">
                    <a:lumMod val="75000"/>
                  </a:schemeClr>
                </a:solidFill>
                <a:latin typeface="Arial" panose="020B0604020202020204" pitchFamily="34" charset="0"/>
                <a:cs typeface="Arial" panose="020B0604020202020204" pitchFamily="34" charset="0"/>
              </a:rPr>
              <a:t>18</a:t>
            </a:r>
            <a:r>
              <a:rPr lang="fr-FR" altLang="fr-FR" sz="1800" b="0" dirty="0">
                <a:solidFill>
                  <a:schemeClr val="accent6">
                    <a:lumMod val="75000"/>
                  </a:schemeClr>
                </a:solidFill>
                <a:latin typeface="Arial" panose="020B0604020202020204" pitchFamily="34" charset="0"/>
                <a:cs typeface="Arial" panose="020B0604020202020204" pitchFamily="34" charset="0"/>
              </a:rPr>
              <a:t> instituts d’établissement</a:t>
            </a:r>
          </a:p>
          <a:p>
            <a:pPr marL="628650" indent="-179388"/>
            <a:r>
              <a:rPr lang="fr-FR" altLang="fr-FR" sz="2000" dirty="0">
                <a:solidFill>
                  <a:schemeClr val="accent6">
                    <a:lumMod val="75000"/>
                  </a:schemeClr>
                </a:solidFill>
                <a:latin typeface="Arial" panose="020B0604020202020204" pitchFamily="34" charset="0"/>
                <a:cs typeface="Arial" panose="020B0604020202020204" pitchFamily="34" charset="0"/>
              </a:rPr>
              <a:t>1 </a:t>
            </a:r>
            <a:r>
              <a:rPr lang="fr-FR" altLang="fr-FR" sz="1800" b="0" dirty="0">
                <a:solidFill>
                  <a:schemeClr val="accent6">
                    <a:lumMod val="75000"/>
                  </a:schemeClr>
                </a:solidFill>
                <a:latin typeface="Arial" panose="020B0604020202020204" pitchFamily="34" charset="0"/>
                <a:cs typeface="Arial" panose="020B0604020202020204" pitchFamily="34" charset="0"/>
              </a:rPr>
              <a:t>institut d’études avancées </a:t>
            </a:r>
            <a:r>
              <a:rPr lang="fr-FR" altLang="fr-FR" sz="1800" dirty="0" err="1">
                <a:solidFill>
                  <a:schemeClr val="accent6">
                    <a:lumMod val="75000"/>
                  </a:schemeClr>
                </a:solidFill>
                <a:latin typeface="Arial" panose="020B0604020202020204" pitchFamily="34" charset="0"/>
                <a:cs typeface="Arial" panose="020B0604020202020204" pitchFamily="34" charset="0"/>
              </a:rPr>
              <a:t>IMéRA</a:t>
            </a:r>
            <a:endParaRPr lang="fr-FR" altLang="fr-FR" sz="1800" dirty="0">
              <a:solidFill>
                <a:schemeClr val="accent6">
                  <a:lumMod val="75000"/>
                </a:schemeClr>
              </a:solidFill>
              <a:latin typeface="Arial" panose="020B0604020202020204" pitchFamily="34" charset="0"/>
              <a:cs typeface="Arial" panose="020B0604020202020204" pitchFamily="34" charset="0"/>
            </a:endParaRPr>
          </a:p>
          <a:p>
            <a:pPr marL="628650" indent="-179388"/>
            <a:r>
              <a:rPr lang="fr-FR" altLang="fr-FR" sz="2000" dirty="0">
                <a:solidFill>
                  <a:srgbClr val="DF4282"/>
                </a:solidFill>
                <a:latin typeface="Arial" panose="020B0604020202020204" pitchFamily="34" charset="0"/>
                <a:cs typeface="Arial" panose="020B0604020202020204" pitchFamily="34" charset="0"/>
              </a:rPr>
              <a:t>122</a:t>
            </a:r>
            <a:r>
              <a:rPr lang="fr-FR" altLang="fr-FR" sz="1800" b="0" dirty="0">
                <a:solidFill>
                  <a:srgbClr val="DF4282"/>
                </a:solidFill>
                <a:latin typeface="Arial" panose="020B0604020202020204" pitchFamily="34" charset="0"/>
                <a:cs typeface="Arial" panose="020B0604020202020204" pitchFamily="34" charset="0"/>
              </a:rPr>
              <a:t> structures de recherche </a:t>
            </a:r>
            <a:br>
              <a:rPr lang="fr-FR" altLang="fr-FR" sz="1800" b="0" dirty="0">
                <a:solidFill>
                  <a:srgbClr val="DF4282"/>
                </a:solidFill>
                <a:latin typeface="Arial" panose="020B0604020202020204" pitchFamily="34" charset="0"/>
                <a:cs typeface="Arial" panose="020B0604020202020204" pitchFamily="34" charset="0"/>
              </a:rPr>
            </a:br>
            <a:r>
              <a:rPr lang="fr-FR" altLang="fr-FR" sz="1600" b="0" i="1" dirty="0">
                <a:solidFill>
                  <a:srgbClr val="DF4282"/>
                </a:solidFill>
                <a:latin typeface="Arial" panose="020B0604020202020204" pitchFamily="34" charset="0"/>
                <a:cs typeface="Arial" panose="020B0604020202020204" pitchFamily="34" charset="0"/>
              </a:rPr>
              <a:t>dont </a:t>
            </a:r>
            <a:r>
              <a:rPr lang="fr-FR" altLang="fr-FR" sz="1600" i="1" dirty="0">
                <a:solidFill>
                  <a:srgbClr val="DF4282"/>
                </a:solidFill>
                <a:latin typeface="Arial" panose="020B0604020202020204" pitchFamily="34" charset="0"/>
                <a:cs typeface="Arial" panose="020B0604020202020204" pitchFamily="34" charset="0"/>
              </a:rPr>
              <a:t>113</a:t>
            </a:r>
            <a:r>
              <a:rPr lang="fr-FR" altLang="fr-FR" sz="1600" b="0" i="1" dirty="0">
                <a:solidFill>
                  <a:srgbClr val="DF4282"/>
                </a:solidFill>
                <a:latin typeface="Arial" panose="020B0604020202020204" pitchFamily="34" charset="0"/>
                <a:cs typeface="Arial" panose="020B0604020202020204" pitchFamily="34" charset="0"/>
              </a:rPr>
              <a:t> unités de recherche et </a:t>
            </a:r>
            <a:r>
              <a:rPr lang="fr-FR" altLang="fr-FR" sz="1600" i="1" dirty="0">
                <a:solidFill>
                  <a:srgbClr val="DF4282"/>
                </a:solidFill>
                <a:latin typeface="Arial" panose="020B0604020202020204" pitchFamily="34" charset="0"/>
                <a:cs typeface="Arial" panose="020B0604020202020204" pitchFamily="34" charset="0"/>
              </a:rPr>
              <a:t>9</a:t>
            </a:r>
            <a:r>
              <a:rPr lang="fr-FR" altLang="fr-FR" sz="1600" b="0" i="1" dirty="0">
                <a:solidFill>
                  <a:srgbClr val="DF4282"/>
                </a:solidFill>
                <a:latin typeface="Arial" panose="020B0604020202020204" pitchFamily="34" charset="0"/>
                <a:cs typeface="Arial" panose="020B0604020202020204" pitchFamily="34" charset="0"/>
              </a:rPr>
              <a:t> structures fédératives</a:t>
            </a:r>
            <a:endParaRPr lang="fr-FR" altLang="fr-FR" sz="1500" b="0" i="1" dirty="0">
              <a:solidFill>
                <a:srgbClr val="DF4282"/>
              </a:solidFill>
              <a:latin typeface="Arial" panose="020B0604020202020204" pitchFamily="34" charset="0"/>
              <a:cs typeface="Arial" panose="020B0604020202020204" pitchFamily="34" charset="0"/>
            </a:endParaRPr>
          </a:p>
          <a:p>
            <a:pPr marL="628650" indent="-179388"/>
            <a:r>
              <a:rPr lang="fr-FR" altLang="fr-FR" sz="2000" dirty="0">
                <a:solidFill>
                  <a:srgbClr val="DF4282"/>
                </a:solidFill>
                <a:latin typeface="Arial" panose="020B0604020202020204" pitchFamily="34" charset="0"/>
                <a:cs typeface="Arial" panose="020B0604020202020204" pitchFamily="34" charset="0"/>
              </a:rPr>
              <a:t>12</a:t>
            </a:r>
            <a:r>
              <a:rPr lang="fr-FR" altLang="fr-FR" sz="1800" b="0" dirty="0">
                <a:solidFill>
                  <a:srgbClr val="DF4282"/>
                </a:solidFill>
                <a:latin typeface="Arial" panose="020B0604020202020204" pitchFamily="34" charset="0"/>
                <a:cs typeface="Arial" panose="020B0604020202020204" pitchFamily="34" charset="0"/>
              </a:rPr>
              <a:t> écoles doctorales</a:t>
            </a:r>
          </a:p>
          <a:p>
            <a:pPr marL="628650" indent="-179388"/>
            <a:r>
              <a:rPr lang="fr-FR" altLang="fr-FR" sz="2000" dirty="0">
                <a:solidFill>
                  <a:srgbClr val="6EB33E"/>
                </a:solidFill>
                <a:latin typeface="Arial" panose="020B0604020202020204" pitchFamily="34" charset="0"/>
                <a:cs typeface="Arial" panose="020B0604020202020204" pitchFamily="34" charset="0"/>
              </a:rPr>
              <a:t>820 000 m</a:t>
            </a:r>
            <a:r>
              <a:rPr lang="fr-FR" altLang="fr-FR" sz="2000" baseline="30000" dirty="0">
                <a:solidFill>
                  <a:srgbClr val="6EB33E"/>
                </a:solidFill>
                <a:latin typeface="Arial" panose="020B0604020202020204" pitchFamily="34" charset="0"/>
                <a:cs typeface="Arial" panose="020B0604020202020204" pitchFamily="34" charset="0"/>
              </a:rPr>
              <a:t>2</a:t>
            </a:r>
            <a:r>
              <a:rPr lang="fr-FR" altLang="fr-FR" sz="2000" dirty="0">
                <a:solidFill>
                  <a:srgbClr val="6EB33E"/>
                </a:solidFill>
                <a:latin typeface="Arial" panose="020B0604020202020204" pitchFamily="34" charset="0"/>
                <a:cs typeface="Arial" panose="020B0604020202020204" pitchFamily="34" charset="0"/>
              </a:rPr>
              <a:t> </a:t>
            </a:r>
            <a:r>
              <a:rPr lang="fr-FR" altLang="fr-FR" sz="1800" b="0" dirty="0">
                <a:solidFill>
                  <a:srgbClr val="6EB33E"/>
                </a:solidFill>
                <a:latin typeface="Arial" panose="020B0604020202020204" pitchFamily="34" charset="0"/>
                <a:cs typeface="Arial" panose="020B0604020202020204" pitchFamily="34" charset="0"/>
              </a:rPr>
              <a:t>SHON – </a:t>
            </a:r>
            <a:r>
              <a:rPr lang="fr-FR" altLang="fr-FR" sz="1800" dirty="0">
                <a:solidFill>
                  <a:srgbClr val="6EB33E"/>
                </a:solidFill>
                <a:latin typeface="Arial" panose="020B0604020202020204" pitchFamily="34" charset="0"/>
                <a:cs typeface="Arial" panose="020B0604020202020204" pitchFamily="34" charset="0"/>
              </a:rPr>
              <a:t>5</a:t>
            </a:r>
            <a:r>
              <a:rPr lang="fr-FR" altLang="fr-FR" sz="1800" b="0" dirty="0">
                <a:solidFill>
                  <a:srgbClr val="6EB33E"/>
                </a:solidFill>
                <a:latin typeface="Arial" panose="020B0604020202020204" pitchFamily="34" charset="0"/>
                <a:cs typeface="Arial" panose="020B0604020202020204" pitchFamily="34" charset="0"/>
              </a:rPr>
              <a:t> grands campus</a:t>
            </a:r>
            <a:endParaRPr lang="fr-FR" altLang="fr-FR" sz="1800" b="0" dirty="0">
              <a:solidFill>
                <a:srgbClr val="313E56"/>
              </a:solidFill>
              <a:latin typeface="Arial" panose="020B0604020202020204" pitchFamily="34" charset="0"/>
              <a:cs typeface="Arial" panose="020B0604020202020204" pitchFamily="34" charset="0"/>
            </a:endParaRPr>
          </a:p>
          <a:p>
            <a:pPr marL="628650" indent="-179388"/>
            <a:r>
              <a:rPr lang="fr-FR" altLang="fr-FR" sz="2000" dirty="0">
                <a:solidFill>
                  <a:srgbClr val="252E44"/>
                </a:solidFill>
                <a:latin typeface="Arial" panose="020B0604020202020204" pitchFamily="34" charset="0"/>
                <a:cs typeface="Arial" panose="020B0604020202020204" pitchFamily="34" charset="0"/>
              </a:rPr>
              <a:t>720</a:t>
            </a:r>
            <a:r>
              <a:rPr lang="fr-FR" altLang="fr-FR" sz="1800" b="0" dirty="0">
                <a:solidFill>
                  <a:srgbClr val="252E44"/>
                </a:solidFill>
                <a:latin typeface="Arial" panose="020B0604020202020204" pitchFamily="34" charset="0"/>
                <a:cs typeface="Arial" panose="020B0604020202020204" pitchFamily="34" charset="0"/>
              </a:rPr>
              <a:t> millions d’euros de budget</a:t>
            </a:r>
          </a:p>
          <a:p>
            <a:pPr marL="628650" indent="-179388">
              <a:defRPr/>
            </a:pPr>
            <a:r>
              <a:rPr lang="en-GB" sz="2000" dirty="0">
                <a:solidFill>
                  <a:srgbClr val="252E44"/>
                </a:solidFill>
                <a:latin typeface="Arial" charset="0"/>
                <a:ea typeface="ＭＳ Ｐゴシック" charset="0"/>
              </a:rPr>
              <a:t>1</a:t>
            </a:r>
            <a:r>
              <a:rPr lang="en-GB" sz="1800" dirty="0">
                <a:solidFill>
                  <a:srgbClr val="252E44"/>
                </a:solidFill>
                <a:latin typeface="Arial" charset="0"/>
                <a:ea typeface="ＭＳ Ｐゴシック" charset="0"/>
              </a:rPr>
              <a:t> </a:t>
            </a:r>
            <a:r>
              <a:rPr lang="en-GB" sz="1800" b="0" dirty="0" err="1">
                <a:solidFill>
                  <a:srgbClr val="252E44"/>
                </a:solidFill>
                <a:latin typeface="Arial" charset="0"/>
                <a:ea typeface="ＭＳ Ｐゴシック" charset="0"/>
              </a:rPr>
              <a:t>Cité</a:t>
            </a:r>
            <a:r>
              <a:rPr lang="en-GB" sz="1800" b="0" dirty="0">
                <a:solidFill>
                  <a:srgbClr val="252E44"/>
                </a:solidFill>
                <a:latin typeface="Arial" charset="0"/>
                <a:ea typeface="ＭＳ Ｐゴシック" charset="0"/>
              </a:rPr>
              <a:t> de </a:t>
            </a:r>
            <a:r>
              <a:rPr lang="en-GB" sz="1800" b="0" dirty="0" err="1">
                <a:solidFill>
                  <a:srgbClr val="252E44"/>
                </a:solidFill>
                <a:latin typeface="Arial" charset="0"/>
                <a:ea typeface="ＭＳ Ｐゴシック" charset="0"/>
              </a:rPr>
              <a:t>l’innovation</a:t>
            </a:r>
            <a:r>
              <a:rPr lang="en-GB" sz="1800" b="0" dirty="0">
                <a:solidFill>
                  <a:srgbClr val="252E44"/>
                </a:solidFill>
                <a:latin typeface="Arial" charset="0"/>
                <a:ea typeface="ＭＳ Ｐゴシック" charset="0"/>
              </a:rPr>
              <a:t> et des </a:t>
            </a:r>
            <a:r>
              <a:rPr lang="en-GB" sz="1800" b="0" dirty="0" err="1">
                <a:solidFill>
                  <a:srgbClr val="252E44"/>
                </a:solidFill>
                <a:latin typeface="Arial" charset="0"/>
                <a:ea typeface="ＭＳ Ｐゴシック" charset="0"/>
              </a:rPr>
              <a:t>savoirs</a:t>
            </a:r>
            <a:r>
              <a:rPr lang="en-GB" sz="1800" b="0" dirty="0">
                <a:solidFill>
                  <a:srgbClr val="252E44"/>
                </a:solidFill>
                <a:latin typeface="Arial" charset="0"/>
                <a:ea typeface="ＭＳ Ｐゴシック" charset="0"/>
              </a:rPr>
              <a:t> (CISAM)</a:t>
            </a:r>
            <a:endParaRPr lang="fr-FR" sz="1800" b="0" dirty="0">
              <a:solidFill>
                <a:srgbClr val="252E44"/>
              </a:solidFill>
              <a:latin typeface="Arial" charset="0"/>
              <a:ea typeface="ＭＳ Ｐゴシック" charset="0"/>
            </a:endParaRPr>
          </a:p>
          <a:p>
            <a:pPr marL="628650" indent="-179388">
              <a:defRPr/>
            </a:pPr>
            <a:r>
              <a:rPr lang="en-GB" sz="2000" dirty="0">
                <a:solidFill>
                  <a:srgbClr val="252E44"/>
                </a:solidFill>
                <a:latin typeface="Arial" charset="0"/>
                <a:ea typeface="ＭＳ Ｐゴシック" charset="0"/>
              </a:rPr>
              <a:t>1</a:t>
            </a:r>
            <a:r>
              <a:rPr lang="en-GB" sz="1800" dirty="0">
                <a:solidFill>
                  <a:srgbClr val="252E44"/>
                </a:solidFill>
                <a:latin typeface="Arial" charset="0"/>
                <a:ea typeface="ＭＳ Ｐゴシック" charset="0"/>
              </a:rPr>
              <a:t> </a:t>
            </a:r>
            <a:r>
              <a:rPr lang="en-GB" sz="1800" b="0" dirty="0">
                <a:solidFill>
                  <a:srgbClr val="252E44"/>
                </a:solidFill>
                <a:latin typeface="Arial" charset="0"/>
                <a:ea typeface="ＭＳ Ｐゴシック" charset="0"/>
              </a:rPr>
              <a:t>Université </a:t>
            </a:r>
            <a:r>
              <a:rPr lang="en-GB" sz="1800" b="0" dirty="0" err="1">
                <a:solidFill>
                  <a:srgbClr val="252E44"/>
                </a:solidFill>
                <a:latin typeface="Arial" charset="0"/>
                <a:ea typeface="ＭＳ Ｐゴシック" charset="0"/>
              </a:rPr>
              <a:t>civique</a:t>
            </a:r>
            <a:r>
              <a:rPr lang="en-GB" sz="1800" b="0" dirty="0">
                <a:solidFill>
                  <a:srgbClr val="252E44"/>
                </a:solidFill>
                <a:latin typeface="Arial" charset="0"/>
                <a:ea typeface="ＭＳ Ｐゴシック" charset="0"/>
              </a:rPr>
              <a:t> </a:t>
            </a:r>
            <a:r>
              <a:rPr lang="en-GB" sz="1800" b="0" dirty="0" err="1">
                <a:solidFill>
                  <a:srgbClr val="252E44"/>
                </a:solidFill>
                <a:latin typeface="Arial" charset="0"/>
                <a:ea typeface="ＭＳ Ｐゴシック" charset="0"/>
              </a:rPr>
              <a:t>européenne</a:t>
            </a:r>
            <a:r>
              <a:rPr lang="en-GB" sz="1800" b="0" dirty="0">
                <a:solidFill>
                  <a:srgbClr val="252E44"/>
                </a:solidFill>
                <a:latin typeface="Arial" charset="0"/>
                <a:ea typeface="ＭＳ Ｐゴシック" charset="0"/>
              </a:rPr>
              <a:t> (CIVIS) </a:t>
            </a:r>
            <a:r>
              <a:rPr lang="en-GB" sz="1800" b="0" dirty="0" err="1">
                <a:solidFill>
                  <a:srgbClr val="252E44"/>
                </a:solidFill>
                <a:latin typeface="Arial" charset="0"/>
                <a:ea typeface="ＭＳ Ｐゴシック" charset="0"/>
              </a:rPr>
              <a:t>en</a:t>
            </a:r>
            <a:r>
              <a:rPr lang="en-GB" sz="1800" b="0" dirty="0">
                <a:solidFill>
                  <a:srgbClr val="252E44"/>
                </a:solidFill>
                <a:latin typeface="Arial" charset="0"/>
                <a:ea typeface="ＭＳ Ｐゴシック" charset="0"/>
              </a:rPr>
              <a:t> </a:t>
            </a:r>
            <a:r>
              <a:rPr lang="en-GB" sz="1800" b="0" dirty="0" err="1">
                <a:solidFill>
                  <a:srgbClr val="252E44"/>
                </a:solidFill>
                <a:latin typeface="Arial" charset="0"/>
                <a:ea typeface="ＭＳ Ｐゴシック" charset="0"/>
              </a:rPr>
              <a:t>coopération</a:t>
            </a:r>
            <a:r>
              <a:rPr lang="en-GB" sz="1800" b="0" dirty="0">
                <a:solidFill>
                  <a:srgbClr val="252E44"/>
                </a:solidFill>
                <a:latin typeface="Arial" charset="0"/>
                <a:ea typeface="ＭＳ Ｐゴシック" charset="0"/>
              </a:rPr>
              <a:t> avec 9 </a:t>
            </a:r>
            <a:r>
              <a:rPr lang="en-GB" sz="1800" b="0" dirty="0" err="1">
                <a:solidFill>
                  <a:srgbClr val="252E44"/>
                </a:solidFill>
                <a:latin typeface="Arial" charset="0"/>
                <a:ea typeface="ＭＳ Ｐゴシック" charset="0"/>
              </a:rPr>
              <a:t>universités</a:t>
            </a:r>
            <a:endParaRPr lang="en-GB" sz="1800" b="0" dirty="0">
              <a:solidFill>
                <a:srgbClr val="252E44"/>
              </a:solidFill>
              <a:latin typeface="Arial" charset="0"/>
              <a:ea typeface="ＭＳ Ｐゴシック" charset="0"/>
            </a:endParaRPr>
          </a:p>
          <a:p>
            <a:pPr marL="628650" indent="-179388">
              <a:defRPr/>
            </a:pPr>
            <a:r>
              <a:rPr lang="fr-FR" altLang="fr-FR" sz="2000" dirty="0">
                <a:solidFill>
                  <a:srgbClr val="252E44"/>
                </a:solidFill>
                <a:latin typeface="Arial" panose="020B0604020202020204" pitchFamily="34" charset="0"/>
                <a:cs typeface="Arial" panose="020B0604020202020204" pitchFamily="34" charset="0"/>
              </a:rPr>
              <a:t>1</a:t>
            </a:r>
            <a:r>
              <a:rPr lang="fr-FR" altLang="fr-FR" sz="1800" b="0" dirty="0">
                <a:solidFill>
                  <a:srgbClr val="252E44"/>
                </a:solidFill>
                <a:latin typeface="Arial" panose="020B0604020202020204" pitchFamily="34" charset="0"/>
                <a:cs typeface="Arial" panose="020B0604020202020204" pitchFamily="34" charset="0"/>
              </a:rPr>
              <a:t> </a:t>
            </a:r>
            <a:r>
              <a:rPr lang="fr-FR" altLang="fr-FR" sz="1800" b="0" dirty="0" err="1">
                <a:solidFill>
                  <a:srgbClr val="252E44"/>
                </a:solidFill>
                <a:latin typeface="Arial" panose="020B0604020202020204" pitchFamily="34" charset="0"/>
                <a:cs typeface="Arial" panose="020B0604020202020204" pitchFamily="34" charset="0"/>
              </a:rPr>
              <a:t>Idex</a:t>
            </a:r>
            <a:r>
              <a:rPr lang="fr-FR" altLang="fr-FR" sz="1800" b="0" dirty="0">
                <a:solidFill>
                  <a:srgbClr val="252E44"/>
                </a:solidFill>
                <a:latin typeface="Arial" panose="020B0604020202020204" pitchFamily="34" charset="0"/>
                <a:cs typeface="Arial" panose="020B0604020202020204" pitchFamily="34" charset="0"/>
              </a:rPr>
              <a:t> pérennisée (</a:t>
            </a:r>
            <a:r>
              <a:rPr lang="fr-FR" altLang="fr-FR" sz="1800" dirty="0">
                <a:solidFill>
                  <a:srgbClr val="252E44"/>
                </a:solidFill>
                <a:latin typeface="Arial" panose="020B0604020202020204" pitchFamily="34" charset="0"/>
                <a:cs typeface="Arial" panose="020B0604020202020204" pitchFamily="34" charset="0"/>
              </a:rPr>
              <a:t>26 M€/an</a:t>
            </a:r>
            <a:r>
              <a:rPr lang="fr-FR" altLang="fr-FR" sz="1800" b="0" dirty="0">
                <a:solidFill>
                  <a:srgbClr val="252E44"/>
                </a:solidFill>
                <a:latin typeface="Arial" panose="020B0604020202020204" pitchFamily="34" charset="0"/>
                <a:cs typeface="Arial" panose="020B0604020202020204" pitchFamily="34" charset="0"/>
              </a:rPr>
              <a:t>)</a:t>
            </a:r>
          </a:p>
        </p:txBody>
      </p:sp>
      <p:sp>
        <p:nvSpPr>
          <p:cNvPr id="3" name="Titre 2"/>
          <p:cNvSpPr>
            <a:spLocks noGrp="1"/>
          </p:cNvSpPr>
          <p:nvPr>
            <p:ph type="title"/>
          </p:nvPr>
        </p:nvSpPr>
        <p:spPr/>
        <p:txBody>
          <a:bodyPr/>
          <a:lstStyle/>
          <a:p>
            <a:pPr>
              <a:defRPr/>
            </a:pPr>
            <a:r>
              <a:rPr lang="fr-FR" dirty="0">
                <a:ea typeface="ＭＳ Ｐゴシック" charset="-128"/>
              </a:rPr>
              <a:t>Aix-Marseille Université en quelques chiffres </a:t>
            </a:r>
            <a:r>
              <a:rPr lang="fr-FR" sz="2000" dirty="0">
                <a:ea typeface="ＭＳ Ｐゴシック" charset="-128"/>
              </a:rPr>
              <a:t>1/2</a:t>
            </a:r>
          </a:p>
        </p:txBody>
      </p:sp>
      <p:sp>
        <p:nvSpPr>
          <p:cNvPr id="10244" name="Espace réservé du pied de page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4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AFB1A5"/>
              </a:buClr>
              <a:buSzPct val="80000"/>
              <a:buAutoNum type="circleNumDbPlain"/>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AFB1A5"/>
              </a:buClr>
              <a:buFont typeface="Wingdings" panose="05000000000000000000" pitchFamily="2" charset="2"/>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rgbClr val="AFB1A5"/>
              </a:buClr>
              <a:buSzPct val="13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fr-FR" altLang="fr-FR" sz="1000" b="0" dirty="0">
                <a:solidFill>
                  <a:schemeClr val="tx1">
                    <a:lumMod val="50000"/>
                    <a:lumOff val="50000"/>
                  </a:schemeClr>
                </a:solidFill>
                <a:latin typeface="Verdana" panose="020B0604030504040204" pitchFamily="34" charset="0"/>
              </a:rPr>
              <a:t>Une force pour le territoire / Une grande université métropolitaine</a:t>
            </a:r>
          </a:p>
        </p:txBody>
      </p:sp>
      <p:sp>
        <p:nvSpPr>
          <p:cNvPr id="10245" name="Espace réservé du numéro de diapositive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4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AFB1A5"/>
              </a:buClr>
              <a:buSzPct val="80000"/>
              <a:buAutoNum type="circleNumDbPlain"/>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AFB1A5"/>
              </a:buClr>
              <a:buFont typeface="Wingdings" panose="05000000000000000000" pitchFamily="2" charset="2"/>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rgbClr val="AFB1A5"/>
              </a:buClr>
              <a:buSzPct val="13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9861D55E-7599-467E-B93B-7C9EAF8FFD95}" type="slidenum">
              <a:rPr lang="fr-FR" altLang="fr-FR" sz="800" smtClean="0">
                <a:solidFill>
                  <a:schemeClr val="bg1"/>
                </a:solidFill>
              </a:rPr>
              <a:pPr>
                <a:spcBef>
                  <a:spcPct val="0"/>
                </a:spcBef>
                <a:buFontTx/>
                <a:buNone/>
              </a:pPr>
              <a:t>4</a:t>
            </a:fld>
            <a:endParaRPr lang="fr-FR" altLang="fr-FR" sz="800">
              <a:solidFill>
                <a:schemeClr val="bg1"/>
              </a:solidFill>
            </a:endParaRPr>
          </a:p>
        </p:txBody>
      </p:sp>
      <p:cxnSp>
        <p:nvCxnSpPr>
          <p:cNvPr id="7" name="Connecteur droit 6"/>
          <p:cNvCxnSpPr/>
          <p:nvPr/>
        </p:nvCxnSpPr>
        <p:spPr>
          <a:xfrm flipH="1">
            <a:off x="7941129" y="1165225"/>
            <a:ext cx="1202872"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H="1">
            <a:off x="0" y="946150"/>
            <a:ext cx="55245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3144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660145"/>
            <a:ext cx="8229600" cy="642937"/>
          </a:xfrm>
        </p:spPr>
        <p:txBody>
          <a:bodyPr/>
          <a:lstStyle/>
          <a:p>
            <a:pPr>
              <a:defRPr/>
            </a:pPr>
            <a:r>
              <a:rPr lang="fr-FR" dirty="0"/>
              <a:t>Principaux partenariats </a:t>
            </a:r>
            <a:br>
              <a:rPr lang="fr-FR" dirty="0"/>
            </a:br>
            <a:r>
              <a:rPr lang="fr-FR" dirty="0"/>
              <a:t>en matière de politique internationale</a:t>
            </a:r>
          </a:p>
        </p:txBody>
      </p:sp>
      <p:sp>
        <p:nvSpPr>
          <p:cNvPr id="4" name="Espace réservé du pied de page 3"/>
          <p:cNvSpPr>
            <a:spLocks noGrp="1"/>
          </p:cNvSpPr>
          <p:nvPr>
            <p:ph type="ftr" sz="quarter" idx="10"/>
          </p:nvPr>
        </p:nvSpPr>
        <p:spPr/>
        <p:txBody>
          <a:bodyPr/>
          <a:lstStyle/>
          <a:p>
            <a:pPr>
              <a:defRPr/>
            </a:pPr>
            <a:r>
              <a:rPr lang="fr-FR" dirty="0"/>
              <a:t>Une force pour le territoire / Une université de rang mondial ancrée dans son espace </a:t>
            </a:r>
            <a:br>
              <a:rPr lang="fr-FR" dirty="0"/>
            </a:br>
            <a:r>
              <a:rPr lang="fr-FR" dirty="0"/>
              <a:t>euro-méditerranéen</a:t>
            </a:r>
          </a:p>
        </p:txBody>
      </p:sp>
      <p:sp>
        <p:nvSpPr>
          <p:cNvPr id="47108"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7FCD91-B35E-4C44-B7A8-3ABF941EED4D}" type="slidenum">
              <a:rPr lang="fr-FR" sz="800">
                <a:solidFill>
                  <a:schemeClr val="bg1"/>
                </a:solidFill>
                <a:cs typeface="Arial" charset="0"/>
              </a:rPr>
              <a:pPr/>
              <a:t>40</a:t>
            </a:fld>
            <a:endParaRPr lang="fr-FR" sz="800">
              <a:solidFill>
                <a:schemeClr val="bg1"/>
              </a:solidFill>
              <a:cs typeface="Arial" charset="0"/>
            </a:endParaRPr>
          </a:p>
        </p:txBody>
      </p:sp>
      <p:cxnSp>
        <p:nvCxnSpPr>
          <p:cNvPr id="6" name="Connecteur droit 5"/>
          <p:cNvCxnSpPr/>
          <p:nvPr/>
        </p:nvCxnSpPr>
        <p:spPr>
          <a:xfrm flipH="1">
            <a:off x="6351984" y="1303082"/>
            <a:ext cx="294005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grpSp>
        <p:nvGrpSpPr>
          <p:cNvPr id="2" name="Groupe 1"/>
          <p:cNvGrpSpPr/>
          <p:nvPr/>
        </p:nvGrpSpPr>
        <p:grpSpPr>
          <a:xfrm>
            <a:off x="348823" y="1589087"/>
            <a:ext cx="8126413" cy="4284382"/>
            <a:chOff x="95250" y="1739900"/>
            <a:chExt cx="8605838" cy="5070475"/>
          </a:xfrm>
        </p:grpSpPr>
        <p:pic>
          <p:nvPicPr>
            <p:cNvPr id="32" name="Image 5"/>
            <p:cNvPicPr>
              <a:picLocks noChangeAspect="1"/>
            </p:cNvPicPr>
            <p:nvPr/>
          </p:nvPicPr>
          <p:blipFill rotWithShape="1">
            <a:blip r:embed="rId2">
              <a:extLst>
                <a:ext uri="{28A0092B-C50C-407E-A947-70E740481C1C}">
                  <a14:useLocalDpi xmlns:a14="http://schemas.microsoft.com/office/drawing/2010/main" val="0"/>
                </a:ext>
              </a:extLst>
            </a:blip>
            <a:srcRect t="-3112" b="-996"/>
            <a:stretch/>
          </p:blipFill>
          <p:spPr bwMode="auto">
            <a:xfrm>
              <a:off x="446088" y="2222500"/>
              <a:ext cx="8096250" cy="4162425"/>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7" name="Rectangle à coins arrondis 12"/>
            <p:cNvSpPr>
              <a:spLocks noChangeArrowheads="1"/>
            </p:cNvSpPr>
            <p:nvPr/>
          </p:nvSpPr>
          <p:spPr bwMode="auto">
            <a:xfrm>
              <a:off x="95250" y="2463800"/>
              <a:ext cx="1019175" cy="352425"/>
            </a:xfrm>
            <a:prstGeom prst="wedgeRoundRectCallout">
              <a:avLst>
                <a:gd name="adj1" fmla="val 119149"/>
                <a:gd name="adj2" fmla="val 226016"/>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fr-FR" dirty="0">
                  <a:solidFill>
                    <a:srgbClr val="FFFFFF"/>
                  </a:solidFill>
                  <a:latin typeface="+mn-lt"/>
                  <a:ea typeface="ＭＳ Ｐゴシック" pitchFamily="34" charset="-128"/>
                  <a:cs typeface="+mn-cs"/>
                </a:rPr>
                <a:t>Canada</a:t>
              </a:r>
            </a:p>
          </p:txBody>
        </p:sp>
        <p:sp>
          <p:nvSpPr>
            <p:cNvPr id="18" name="Rectangle à coins arrondis 13"/>
            <p:cNvSpPr>
              <a:spLocks noChangeArrowheads="1"/>
            </p:cNvSpPr>
            <p:nvPr/>
          </p:nvSpPr>
          <p:spPr bwMode="auto">
            <a:xfrm>
              <a:off x="552450" y="4960938"/>
              <a:ext cx="1123950" cy="355600"/>
            </a:xfrm>
            <a:prstGeom prst="wedgeRoundRectCallout">
              <a:avLst>
                <a:gd name="adj1" fmla="val 75787"/>
                <a:gd name="adj2" fmla="val -208044"/>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fr-FR" dirty="0">
                  <a:solidFill>
                    <a:srgbClr val="FFFFFF"/>
                  </a:solidFill>
                  <a:latin typeface="+mn-lt"/>
                  <a:ea typeface="ＭＳ Ｐゴシック" pitchFamily="34" charset="-128"/>
                  <a:cs typeface="+mn-cs"/>
                </a:rPr>
                <a:t>Mexique</a:t>
              </a:r>
            </a:p>
          </p:txBody>
        </p:sp>
        <p:sp>
          <p:nvSpPr>
            <p:cNvPr id="20" name="Rectangle à coins arrondis 12"/>
            <p:cNvSpPr>
              <a:spLocks noChangeArrowheads="1"/>
            </p:cNvSpPr>
            <p:nvPr/>
          </p:nvSpPr>
          <p:spPr bwMode="auto">
            <a:xfrm>
              <a:off x="209550" y="3910013"/>
              <a:ext cx="1019175" cy="346075"/>
            </a:xfrm>
            <a:prstGeom prst="wedgeRoundRectCallout">
              <a:avLst>
                <a:gd name="adj1" fmla="val 121799"/>
                <a:gd name="adj2" fmla="val -44645"/>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fr-FR" dirty="0">
                  <a:solidFill>
                    <a:srgbClr val="FFFFFF"/>
                  </a:solidFill>
                  <a:latin typeface="+mn-lt"/>
                  <a:ea typeface="ＭＳ Ｐゴシック" pitchFamily="34" charset="-128"/>
                  <a:cs typeface="+mn-cs"/>
                </a:rPr>
                <a:t>USA</a:t>
              </a:r>
            </a:p>
          </p:txBody>
        </p:sp>
        <p:sp>
          <p:nvSpPr>
            <p:cNvPr id="21" name="Rectangle à coins arrondis 13"/>
            <p:cNvSpPr>
              <a:spLocks noChangeArrowheads="1"/>
            </p:cNvSpPr>
            <p:nvPr/>
          </p:nvSpPr>
          <p:spPr bwMode="auto">
            <a:xfrm>
              <a:off x="1228725" y="5765800"/>
              <a:ext cx="1041400" cy="388938"/>
            </a:xfrm>
            <a:prstGeom prst="wedgeRoundRectCallout">
              <a:avLst>
                <a:gd name="adj1" fmla="val 131083"/>
                <a:gd name="adj2" fmla="val -215711"/>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en-US" dirty="0" err="1">
                  <a:solidFill>
                    <a:srgbClr val="FFFFFF"/>
                  </a:solidFill>
                  <a:latin typeface="+mn-lt"/>
                  <a:ea typeface="ＭＳ Ｐゴシック" pitchFamily="34" charset="-128"/>
                  <a:cs typeface="+mn-cs"/>
                </a:rPr>
                <a:t>Brésil</a:t>
              </a:r>
              <a:endParaRPr lang="en-US" dirty="0">
                <a:solidFill>
                  <a:srgbClr val="FFFFFF"/>
                </a:solidFill>
                <a:latin typeface="+mn-lt"/>
                <a:ea typeface="ＭＳ Ｐゴシック" pitchFamily="34" charset="-128"/>
                <a:cs typeface="+mn-cs"/>
              </a:endParaRPr>
            </a:p>
          </p:txBody>
        </p:sp>
        <p:sp>
          <p:nvSpPr>
            <p:cNvPr id="48" name="Rectangle à coins arrondis 13"/>
            <p:cNvSpPr>
              <a:spLocks noChangeArrowheads="1"/>
            </p:cNvSpPr>
            <p:nvPr/>
          </p:nvSpPr>
          <p:spPr bwMode="auto">
            <a:xfrm>
              <a:off x="2957513" y="6211888"/>
              <a:ext cx="1123950" cy="355600"/>
            </a:xfrm>
            <a:prstGeom prst="wedgeRoundRectCallout">
              <a:avLst>
                <a:gd name="adj1" fmla="val 34401"/>
                <a:gd name="adj2" fmla="val -506826"/>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fr-FR" dirty="0">
                  <a:solidFill>
                    <a:srgbClr val="FFFFFF"/>
                  </a:solidFill>
                  <a:latin typeface="+mn-lt"/>
                  <a:ea typeface="ＭＳ Ｐゴシック" pitchFamily="34" charset="-128"/>
                  <a:cs typeface="+mn-cs"/>
                </a:rPr>
                <a:t>Sénégal</a:t>
              </a:r>
            </a:p>
          </p:txBody>
        </p:sp>
        <p:sp>
          <p:nvSpPr>
            <p:cNvPr id="49" name="Rectangle à coins arrondis 13"/>
            <p:cNvSpPr>
              <a:spLocks noChangeArrowheads="1"/>
            </p:cNvSpPr>
            <p:nvPr/>
          </p:nvSpPr>
          <p:spPr bwMode="auto">
            <a:xfrm>
              <a:off x="4237038" y="6389688"/>
              <a:ext cx="800100" cy="355600"/>
            </a:xfrm>
            <a:prstGeom prst="wedgeRoundRectCallout">
              <a:avLst>
                <a:gd name="adj1" fmla="val -55727"/>
                <a:gd name="adj2" fmla="val -572284"/>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fr-FR" dirty="0">
                  <a:solidFill>
                    <a:srgbClr val="FFFFFF"/>
                  </a:solidFill>
                  <a:latin typeface="+mn-lt"/>
                  <a:ea typeface="ＭＳ Ｐゴシック" pitchFamily="34" charset="-128"/>
                  <a:cs typeface="+mn-cs"/>
                </a:rPr>
                <a:t>Mali</a:t>
              </a:r>
            </a:p>
          </p:txBody>
        </p:sp>
        <p:sp>
          <p:nvSpPr>
            <p:cNvPr id="50" name="Rectangle à coins arrondis 13"/>
            <p:cNvSpPr>
              <a:spLocks noChangeArrowheads="1"/>
            </p:cNvSpPr>
            <p:nvPr/>
          </p:nvSpPr>
          <p:spPr bwMode="auto">
            <a:xfrm>
              <a:off x="6807200" y="5822950"/>
              <a:ext cx="1123950" cy="355600"/>
            </a:xfrm>
            <a:prstGeom prst="wedgeRoundRectCallout">
              <a:avLst>
                <a:gd name="adj1" fmla="val -260117"/>
                <a:gd name="adj2" fmla="val -526454"/>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fr-FR" dirty="0">
                  <a:solidFill>
                    <a:srgbClr val="FFFFFF"/>
                  </a:solidFill>
                  <a:latin typeface="+mn-lt"/>
                  <a:ea typeface="ＭＳ Ｐゴシック" pitchFamily="34" charset="-128"/>
                  <a:cs typeface="+mn-cs"/>
                </a:rPr>
                <a:t>Tunisie</a:t>
              </a:r>
            </a:p>
          </p:txBody>
        </p:sp>
        <p:sp>
          <p:nvSpPr>
            <p:cNvPr id="51" name="Rectangle à coins arrondis 13"/>
            <p:cNvSpPr>
              <a:spLocks noChangeArrowheads="1"/>
            </p:cNvSpPr>
            <p:nvPr/>
          </p:nvSpPr>
          <p:spPr bwMode="auto">
            <a:xfrm>
              <a:off x="7312025" y="5256213"/>
              <a:ext cx="1123950" cy="355600"/>
            </a:xfrm>
            <a:prstGeom prst="wedgeRoundRectCallout">
              <a:avLst>
                <a:gd name="adj1" fmla="val -252430"/>
                <a:gd name="adj2" fmla="val -362855"/>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fr-FR" dirty="0">
                  <a:solidFill>
                    <a:schemeClr val="bg1"/>
                  </a:solidFill>
                  <a:latin typeface="+mn-lt"/>
                  <a:ea typeface="ＭＳ Ｐゴシック" pitchFamily="34" charset="-128"/>
                  <a:cs typeface="+mn-cs"/>
                </a:rPr>
                <a:t>Liban</a:t>
              </a:r>
            </a:p>
          </p:txBody>
        </p:sp>
        <p:sp>
          <p:nvSpPr>
            <p:cNvPr id="52" name="Rectangle à coins arrondis 12"/>
            <p:cNvSpPr>
              <a:spLocks noChangeArrowheads="1"/>
            </p:cNvSpPr>
            <p:nvPr/>
          </p:nvSpPr>
          <p:spPr bwMode="auto">
            <a:xfrm>
              <a:off x="5264150" y="1751013"/>
              <a:ext cx="1273175" cy="352425"/>
            </a:xfrm>
            <a:prstGeom prst="wedgeRoundRectCallout">
              <a:avLst>
                <a:gd name="adj1" fmla="val -108978"/>
                <a:gd name="adj2" fmla="val 483313"/>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fr-FR" dirty="0">
                  <a:solidFill>
                    <a:srgbClr val="FFFFFF"/>
                  </a:solidFill>
                  <a:latin typeface="+mn-lt"/>
                  <a:ea typeface="ＭＳ Ｐゴシック" pitchFamily="34" charset="-128"/>
                  <a:cs typeface="+mn-cs"/>
                </a:rPr>
                <a:t>Allemagne</a:t>
              </a:r>
            </a:p>
          </p:txBody>
        </p:sp>
        <p:sp>
          <p:nvSpPr>
            <p:cNvPr id="53" name="Rectangle à coins arrondis 12"/>
            <p:cNvSpPr>
              <a:spLocks noChangeArrowheads="1"/>
            </p:cNvSpPr>
            <p:nvPr/>
          </p:nvSpPr>
          <p:spPr bwMode="auto">
            <a:xfrm>
              <a:off x="2981325" y="1739900"/>
              <a:ext cx="1019175" cy="352425"/>
            </a:xfrm>
            <a:prstGeom prst="wedgeRoundRectCallout">
              <a:avLst>
                <a:gd name="adj1" fmla="val 98634"/>
                <a:gd name="adj2" fmla="val 550034"/>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fr-FR" dirty="0">
                  <a:solidFill>
                    <a:srgbClr val="FFFFFF"/>
                  </a:solidFill>
                  <a:latin typeface="+mn-lt"/>
                  <a:ea typeface="ＭＳ Ｐゴシック" pitchFamily="34" charset="-128"/>
                  <a:cs typeface="+mn-cs"/>
                </a:rPr>
                <a:t>Italie</a:t>
              </a:r>
            </a:p>
          </p:txBody>
        </p:sp>
        <p:sp>
          <p:nvSpPr>
            <p:cNvPr id="54" name="Rectangle à coins arrondis 12"/>
            <p:cNvSpPr>
              <a:spLocks noChangeArrowheads="1"/>
            </p:cNvSpPr>
            <p:nvPr/>
          </p:nvSpPr>
          <p:spPr bwMode="auto">
            <a:xfrm>
              <a:off x="1296358" y="1841500"/>
              <a:ext cx="1088066" cy="352425"/>
            </a:xfrm>
            <a:prstGeom prst="wedgeRoundRectCallout">
              <a:avLst>
                <a:gd name="adj1" fmla="val 224608"/>
                <a:gd name="adj2" fmla="val 546529"/>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fr-FR" dirty="0">
                  <a:solidFill>
                    <a:srgbClr val="FFFFFF"/>
                  </a:solidFill>
                  <a:latin typeface="+mn-lt"/>
                  <a:ea typeface="ＭＳ Ｐゴシック" pitchFamily="34" charset="-128"/>
                  <a:cs typeface="+mn-cs"/>
                </a:rPr>
                <a:t>Espagne</a:t>
              </a:r>
            </a:p>
          </p:txBody>
        </p:sp>
        <p:sp>
          <p:nvSpPr>
            <p:cNvPr id="55" name="Rectangle à coins arrondis 13"/>
            <p:cNvSpPr>
              <a:spLocks noChangeArrowheads="1"/>
            </p:cNvSpPr>
            <p:nvPr/>
          </p:nvSpPr>
          <p:spPr bwMode="auto">
            <a:xfrm>
              <a:off x="7097713" y="2193925"/>
              <a:ext cx="1123950" cy="355600"/>
            </a:xfrm>
            <a:prstGeom prst="wedgeRoundRectCallout">
              <a:avLst>
                <a:gd name="adj1" fmla="val -108377"/>
                <a:gd name="adj2" fmla="val 484992"/>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fr-FR" dirty="0">
                  <a:solidFill>
                    <a:srgbClr val="FFFFFF"/>
                  </a:solidFill>
                  <a:latin typeface="+mn-lt"/>
                  <a:ea typeface="ＭＳ Ｐゴシック" pitchFamily="34" charset="-128"/>
                  <a:cs typeface="+mn-cs"/>
                </a:rPr>
                <a:t>Chine</a:t>
              </a:r>
            </a:p>
          </p:txBody>
        </p:sp>
        <p:sp>
          <p:nvSpPr>
            <p:cNvPr id="56" name="Rectangle à coins arrondis 13"/>
            <p:cNvSpPr>
              <a:spLocks noChangeArrowheads="1"/>
            </p:cNvSpPr>
            <p:nvPr/>
          </p:nvSpPr>
          <p:spPr bwMode="auto">
            <a:xfrm>
              <a:off x="7659688" y="3521075"/>
              <a:ext cx="1041400" cy="388938"/>
            </a:xfrm>
            <a:prstGeom prst="wedgeRoundRectCallout">
              <a:avLst>
                <a:gd name="adj1" fmla="val -79768"/>
                <a:gd name="adj2" fmla="val 87564"/>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en-US" dirty="0" err="1">
                  <a:solidFill>
                    <a:srgbClr val="FFFFFF"/>
                  </a:solidFill>
                  <a:latin typeface="+mn-lt"/>
                  <a:ea typeface="ＭＳ Ｐゴシック" pitchFamily="34" charset="-128"/>
                  <a:cs typeface="+mn-cs"/>
                </a:rPr>
                <a:t>Japon</a:t>
              </a:r>
              <a:endParaRPr lang="en-US" dirty="0">
                <a:solidFill>
                  <a:srgbClr val="FFFFFF"/>
                </a:solidFill>
                <a:latin typeface="+mn-lt"/>
                <a:ea typeface="ＭＳ Ｐゴシック" pitchFamily="34" charset="-128"/>
                <a:cs typeface="+mn-cs"/>
              </a:endParaRPr>
            </a:p>
          </p:txBody>
        </p:sp>
        <p:sp>
          <p:nvSpPr>
            <p:cNvPr id="57" name="Rectangle à coins arrondis 13"/>
            <p:cNvSpPr>
              <a:spLocks noChangeArrowheads="1"/>
            </p:cNvSpPr>
            <p:nvPr/>
          </p:nvSpPr>
          <p:spPr bwMode="auto">
            <a:xfrm>
              <a:off x="7558088" y="4354513"/>
              <a:ext cx="1143000" cy="388937"/>
            </a:xfrm>
            <a:prstGeom prst="wedgeRoundRectCallout">
              <a:avLst>
                <a:gd name="adj1" fmla="val -136047"/>
                <a:gd name="adj2" fmla="val 18984"/>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en-US" dirty="0">
                  <a:solidFill>
                    <a:srgbClr val="FFFFFF"/>
                  </a:solidFill>
                  <a:latin typeface="+mn-lt"/>
                  <a:ea typeface="ＭＳ Ｐゴシック" pitchFamily="34" charset="-128"/>
                  <a:cs typeface="+mn-cs"/>
                </a:rPr>
                <a:t>Vietnam</a:t>
              </a:r>
            </a:p>
          </p:txBody>
        </p:sp>
        <p:sp>
          <p:nvSpPr>
            <p:cNvPr id="30" name="Rectangle à coins arrondis 13"/>
            <p:cNvSpPr>
              <a:spLocks noChangeArrowheads="1"/>
            </p:cNvSpPr>
            <p:nvPr/>
          </p:nvSpPr>
          <p:spPr bwMode="auto">
            <a:xfrm>
              <a:off x="6343650" y="6330950"/>
              <a:ext cx="1123950" cy="355600"/>
            </a:xfrm>
            <a:prstGeom prst="wedgeRoundRectCallout">
              <a:avLst>
                <a:gd name="adj1" fmla="val -229453"/>
                <a:gd name="adj2" fmla="val -628748"/>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fr-FR" dirty="0">
                  <a:solidFill>
                    <a:srgbClr val="FFFFFF"/>
                  </a:solidFill>
                  <a:latin typeface="+mn-lt"/>
                  <a:ea typeface="ＭＳ Ｐゴシック" pitchFamily="34" charset="-128"/>
                  <a:cs typeface="+mn-cs"/>
                </a:rPr>
                <a:t>Algérie</a:t>
              </a:r>
            </a:p>
          </p:txBody>
        </p:sp>
        <p:sp>
          <p:nvSpPr>
            <p:cNvPr id="31" name="Rectangle à coins arrondis 13"/>
            <p:cNvSpPr>
              <a:spLocks noChangeArrowheads="1"/>
            </p:cNvSpPr>
            <p:nvPr/>
          </p:nvSpPr>
          <p:spPr bwMode="auto">
            <a:xfrm>
              <a:off x="5168900" y="6454775"/>
              <a:ext cx="1123950" cy="355600"/>
            </a:xfrm>
            <a:prstGeom prst="wedgeRoundRectCallout">
              <a:avLst>
                <a:gd name="adj1" fmla="val -145415"/>
                <a:gd name="adj2" fmla="val -693356"/>
                <a:gd name="adj3" fmla="val 16667"/>
              </a:avLst>
            </a:prstGeom>
            <a:solidFill>
              <a:srgbClr val="252E44"/>
            </a:solidFill>
            <a:ln w="9525">
              <a:solidFill>
                <a:schemeClr val="bg1"/>
              </a:solidFill>
              <a:miter lim="800000"/>
              <a:headEnd/>
              <a:tailEnd/>
            </a:ln>
            <a:effectLst/>
          </p:spPr>
          <p:txBody>
            <a:bodyPr anchor="ctr"/>
            <a:lstStyle/>
            <a:p>
              <a:pPr algn="ctr" eaLnBrk="1" hangingPunct="1">
                <a:defRPr/>
              </a:pPr>
              <a:r>
                <a:rPr lang="fr-FR" dirty="0">
                  <a:solidFill>
                    <a:srgbClr val="FFFFFF"/>
                  </a:solidFill>
                  <a:latin typeface="+mn-lt"/>
                  <a:ea typeface="ＭＳ Ｐゴシック" pitchFamily="34" charset="-128"/>
                  <a:cs typeface="+mn-cs"/>
                </a:rPr>
                <a:t>Maroc</a:t>
              </a:r>
            </a:p>
          </p:txBody>
        </p:sp>
      </p:grpSp>
      <p:sp>
        <p:nvSpPr>
          <p:cNvPr id="5" name="Rectangle 4"/>
          <p:cNvSpPr/>
          <p:nvPr/>
        </p:nvSpPr>
        <p:spPr>
          <a:xfrm>
            <a:off x="3192271" y="6039825"/>
            <a:ext cx="5675104" cy="748446"/>
          </a:xfrm>
          <a:prstGeom prst="rect">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bwMode="auto">
          <a:xfrm>
            <a:off x="3555315" y="6106928"/>
            <a:ext cx="510293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rtlCol="0" anchor="ctr">
            <a:spAutoFit/>
          </a:bodyPr>
          <a:lstStyle/>
          <a:p>
            <a:r>
              <a:rPr lang="fr-FR" sz="1400" b="1" baseline="0" dirty="0">
                <a:latin typeface="Verdana" charset="0"/>
                <a:cs typeface="Arial" charset="0"/>
              </a:rPr>
              <a:t>Le Campus transnational</a:t>
            </a:r>
            <a:r>
              <a:rPr lang="fr-FR" sz="1400" b="1" dirty="0">
                <a:latin typeface="Verdana" charset="0"/>
                <a:cs typeface="Arial" charset="0"/>
              </a:rPr>
              <a:t> Nord Méditerranéen : </a:t>
            </a:r>
            <a:r>
              <a:rPr lang="fr-FR" sz="1200" b="1" dirty="0">
                <a:latin typeface="Verdana" charset="0"/>
                <a:cs typeface="Arial" charset="0"/>
              </a:rPr>
              <a:t>en partenariat avec l’université de Barcelone, l’université autonome de Madrid et l’université de Rome –</a:t>
            </a:r>
            <a:r>
              <a:rPr lang="fr-FR" sz="1200" b="1" dirty="0" err="1">
                <a:latin typeface="Verdana" charset="0"/>
                <a:cs typeface="Arial" charset="0"/>
              </a:rPr>
              <a:t>Sapienza</a:t>
            </a:r>
            <a:endParaRPr lang="fr-FR" sz="1200" b="1" baseline="0" dirty="0">
              <a:latin typeface="Verdana" charset="0"/>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22313" y="3144838"/>
            <a:ext cx="7772400" cy="1806575"/>
          </a:xfrm>
        </p:spPr>
        <p:txBody>
          <a:bodyPr>
            <a:noAutofit/>
          </a:bodyPr>
          <a:lstStyle/>
          <a:p>
            <a:pPr>
              <a:defRPr/>
            </a:pPr>
            <a:r>
              <a:rPr lang="fr-FR" dirty="0"/>
              <a:t>Une université de rang mondial ancrée dans son espace </a:t>
            </a:r>
            <a:br>
              <a:rPr lang="fr-FR" dirty="0"/>
            </a:br>
            <a:r>
              <a:rPr lang="fr-FR" dirty="0"/>
              <a:t>européen</a:t>
            </a:r>
          </a:p>
        </p:txBody>
      </p:sp>
      <p:sp>
        <p:nvSpPr>
          <p:cNvPr id="4" name="Espace réservé du pied de page 3"/>
          <p:cNvSpPr>
            <a:spLocks noGrp="1"/>
          </p:cNvSpPr>
          <p:nvPr>
            <p:ph type="ftr" sz="quarter" idx="10"/>
          </p:nvPr>
        </p:nvSpPr>
        <p:spPr/>
        <p:txBody>
          <a:bodyPr/>
          <a:lstStyle/>
          <a:p>
            <a:pPr>
              <a:defRPr/>
            </a:pPr>
            <a:r>
              <a:rPr lang="fr-FR"/>
              <a:t>Une force pour le territoire</a:t>
            </a:r>
          </a:p>
        </p:txBody>
      </p:sp>
      <p:sp>
        <p:nvSpPr>
          <p:cNvPr id="45059"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920057-7B03-234C-9875-017124C4DC1D}" type="slidenum">
              <a:rPr lang="fr-FR" sz="800">
                <a:solidFill>
                  <a:schemeClr val="bg1"/>
                </a:solidFill>
                <a:cs typeface="Arial" charset="0"/>
              </a:rPr>
              <a:pPr/>
              <a:t>41</a:t>
            </a:fld>
            <a:endParaRPr lang="fr-FR" sz="800">
              <a:solidFill>
                <a:schemeClr val="bg1"/>
              </a:solidFill>
              <a:cs typeface="Arial" charset="0"/>
            </a:endParaRPr>
          </a:p>
        </p:txBody>
      </p:sp>
    </p:spTree>
    <p:extLst>
      <p:ext uri="{BB962C8B-B14F-4D97-AF65-F5344CB8AC3E}">
        <p14:creationId xmlns:p14="http://schemas.microsoft.com/office/powerpoint/2010/main" val="2982213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contenu 1"/>
          <p:cNvSpPr>
            <a:spLocks noGrp="1"/>
          </p:cNvSpPr>
          <p:nvPr>
            <p:ph sz="half" idx="1"/>
          </p:nvPr>
        </p:nvSpPr>
        <p:spPr>
          <a:xfrm>
            <a:off x="466328" y="1227565"/>
            <a:ext cx="7964657" cy="6142063"/>
          </a:xfrm>
        </p:spPr>
        <p:txBody>
          <a:bodyPr/>
          <a:lstStyle/>
          <a:p>
            <a:pPr marL="179388" indent="-161925">
              <a:spcBef>
                <a:spcPts val="600"/>
              </a:spcBef>
              <a:spcAft>
                <a:spcPts val="600"/>
              </a:spcAft>
              <a:defRPr/>
            </a:pPr>
            <a:r>
              <a:rPr lang="fr-FR" b="0" dirty="0"/>
              <a:t>Emergeant du processus de Bologne amorcé en 1998, </a:t>
            </a:r>
            <a:r>
              <a:rPr lang="fr-FR" dirty="0"/>
              <a:t>l’alliance « CIVIS », portée par Aix-Marseille Université est lauréate de l’appel à projets de la Commission Européenne</a:t>
            </a:r>
            <a:r>
              <a:rPr lang="fr-FR" b="0" dirty="0"/>
              <a:t> sur les universités européennes en juin 2019.</a:t>
            </a:r>
          </a:p>
          <a:p>
            <a:pPr marL="179388" indent="-161925">
              <a:spcBef>
                <a:spcPts val="600"/>
              </a:spcBef>
              <a:spcAft>
                <a:spcPts val="600"/>
              </a:spcAft>
              <a:defRPr/>
            </a:pPr>
            <a:r>
              <a:rPr lang="fr-FR" b="0" dirty="0"/>
              <a:t>Instrument essentiel du renouveau du processus d'intégration européenne, l’alliance </a:t>
            </a:r>
            <a:r>
              <a:rPr lang="fr-FR" dirty="0"/>
              <a:t>doit notamment favoriser la mobilité physique et virtuelle des personnels et étudiants </a:t>
            </a:r>
            <a:r>
              <a:rPr lang="fr-FR" b="0" dirty="0"/>
              <a:t>et érige des passerelles entre le mondes universitaire, socio-économiques et culturels.</a:t>
            </a:r>
          </a:p>
          <a:p>
            <a:pPr marL="179388" indent="-161925">
              <a:spcBef>
                <a:spcPts val="600"/>
              </a:spcBef>
              <a:spcAft>
                <a:spcPts val="600"/>
              </a:spcAft>
              <a:defRPr/>
            </a:pPr>
            <a:r>
              <a:rPr lang="fr-FR" b="0" dirty="0"/>
              <a:t>Aix-Marseille Université est cheffe de file aux côté de 8 universités : </a:t>
            </a:r>
          </a:p>
          <a:p>
            <a:pPr marL="444500" lvl="2" indent="-263525">
              <a:lnSpc>
                <a:spcPct val="50000"/>
              </a:lnSpc>
              <a:spcBef>
                <a:spcPts val="600"/>
              </a:spcBef>
              <a:spcAft>
                <a:spcPts val="600"/>
              </a:spcAft>
              <a:defRPr/>
            </a:pPr>
            <a:r>
              <a:rPr lang="fr-FR" dirty="0"/>
              <a:t>l’Université </a:t>
            </a:r>
            <a:r>
              <a:rPr lang="fr-FR" dirty="0" err="1"/>
              <a:t>Kapodistrian</a:t>
            </a:r>
            <a:r>
              <a:rPr lang="fr-FR" dirty="0"/>
              <a:t> d’Athènes (Grèce), </a:t>
            </a:r>
          </a:p>
          <a:p>
            <a:pPr marL="444500" lvl="2" indent="-263525">
              <a:lnSpc>
                <a:spcPct val="50000"/>
              </a:lnSpc>
              <a:spcBef>
                <a:spcPts val="600"/>
              </a:spcBef>
              <a:spcAft>
                <a:spcPts val="600"/>
              </a:spcAft>
              <a:defRPr/>
            </a:pPr>
            <a:r>
              <a:rPr lang="fr-FR" dirty="0"/>
              <a:t>l’Université de Bucarest (Roumanie), </a:t>
            </a:r>
          </a:p>
          <a:p>
            <a:pPr marL="444500" lvl="2" indent="-263525">
              <a:lnSpc>
                <a:spcPct val="50000"/>
              </a:lnSpc>
              <a:spcBef>
                <a:spcPts val="600"/>
              </a:spcBef>
              <a:spcAft>
                <a:spcPts val="600"/>
              </a:spcAft>
              <a:defRPr/>
            </a:pPr>
            <a:r>
              <a:rPr lang="fr-FR" dirty="0"/>
              <a:t>l’Université Libre de Bruxelles (Belgique), </a:t>
            </a:r>
          </a:p>
          <a:p>
            <a:pPr marL="444500" lvl="2" indent="-263525">
              <a:lnSpc>
                <a:spcPct val="50000"/>
              </a:lnSpc>
              <a:spcBef>
                <a:spcPts val="600"/>
              </a:spcBef>
              <a:spcAft>
                <a:spcPts val="600"/>
              </a:spcAft>
              <a:defRPr/>
            </a:pPr>
            <a:r>
              <a:rPr lang="fr-FR" dirty="0"/>
              <a:t>l’Université Autonome de Madrid (Espagne), </a:t>
            </a:r>
          </a:p>
          <a:p>
            <a:pPr marL="444500" lvl="2" indent="-263525">
              <a:lnSpc>
                <a:spcPct val="50000"/>
              </a:lnSpc>
              <a:spcBef>
                <a:spcPts val="600"/>
              </a:spcBef>
              <a:spcAft>
                <a:spcPts val="600"/>
              </a:spcAft>
              <a:defRPr/>
            </a:pPr>
            <a:r>
              <a:rPr lang="fr-FR" dirty="0"/>
              <a:t>l’Université de Rome la </a:t>
            </a:r>
            <a:r>
              <a:rPr lang="fr-FR" dirty="0" err="1"/>
              <a:t>Sapienza</a:t>
            </a:r>
            <a:r>
              <a:rPr lang="fr-FR" dirty="0"/>
              <a:t> (Italie), </a:t>
            </a:r>
          </a:p>
          <a:p>
            <a:pPr marL="444500" lvl="2" indent="-263525">
              <a:lnSpc>
                <a:spcPct val="50000"/>
              </a:lnSpc>
              <a:spcBef>
                <a:spcPts val="600"/>
              </a:spcBef>
              <a:spcAft>
                <a:spcPts val="600"/>
              </a:spcAft>
              <a:defRPr/>
            </a:pPr>
            <a:r>
              <a:rPr lang="fr-FR" dirty="0"/>
              <a:t>l’Université de Stockholm (Suède), </a:t>
            </a:r>
          </a:p>
          <a:p>
            <a:pPr marL="444500" lvl="2" indent="-263525">
              <a:lnSpc>
                <a:spcPct val="50000"/>
              </a:lnSpc>
              <a:spcBef>
                <a:spcPts val="600"/>
              </a:spcBef>
              <a:spcAft>
                <a:spcPts val="600"/>
              </a:spcAft>
              <a:defRPr/>
            </a:pPr>
            <a:r>
              <a:rPr lang="de-DE" dirty="0"/>
              <a:t>Eberhard Karls Universität Tübingen (</a:t>
            </a:r>
            <a:r>
              <a:rPr lang="de-DE" dirty="0" err="1"/>
              <a:t>Allemagne</a:t>
            </a:r>
            <a:r>
              <a:rPr lang="de-DE" dirty="0"/>
              <a:t>)</a:t>
            </a:r>
          </a:p>
          <a:p>
            <a:pPr marL="444500" lvl="2" indent="-263525">
              <a:lnSpc>
                <a:spcPct val="50000"/>
              </a:lnSpc>
              <a:spcBef>
                <a:spcPts val="600"/>
              </a:spcBef>
              <a:spcAft>
                <a:spcPts val="600"/>
              </a:spcAft>
              <a:defRPr/>
            </a:pPr>
            <a:r>
              <a:rPr lang="de-DE" dirty="0"/>
              <a:t>l</a:t>
            </a:r>
            <a:r>
              <a:rPr lang="fr-FR" dirty="0"/>
              <a:t>’</a:t>
            </a:r>
            <a:r>
              <a:rPr lang="de-DE" dirty="0"/>
              <a:t>Université de Glasgow (</a:t>
            </a:r>
            <a:r>
              <a:rPr lang="de-DE" dirty="0" err="1"/>
              <a:t>Ecosse</a:t>
            </a:r>
            <a:r>
              <a:rPr lang="de-DE" dirty="0"/>
              <a:t>)</a:t>
            </a:r>
          </a:p>
          <a:p>
            <a:pPr marL="444500" lvl="2" indent="-263525">
              <a:lnSpc>
                <a:spcPct val="50000"/>
              </a:lnSpc>
              <a:spcBef>
                <a:spcPts val="600"/>
              </a:spcBef>
              <a:spcAft>
                <a:spcPts val="600"/>
              </a:spcAft>
              <a:defRPr/>
            </a:pPr>
            <a:r>
              <a:rPr lang="de-DE" dirty="0" err="1"/>
              <a:t>l‘U</a:t>
            </a:r>
            <a:r>
              <a:rPr lang="fr-FR" dirty="0" err="1"/>
              <a:t>niversité</a:t>
            </a:r>
            <a:r>
              <a:rPr lang="fr-FR" dirty="0"/>
              <a:t> Paris </a:t>
            </a:r>
            <a:r>
              <a:rPr lang="fr-FR" dirty="0" err="1"/>
              <a:t>Lodron</a:t>
            </a:r>
            <a:r>
              <a:rPr lang="fr-FR" dirty="0"/>
              <a:t> de Salzbourg – PLUS (Autriche)</a:t>
            </a:r>
            <a:endParaRPr lang="de-DE" dirty="0"/>
          </a:p>
          <a:p>
            <a:pPr marL="180975" lvl="2" indent="0">
              <a:lnSpc>
                <a:spcPct val="50000"/>
              </a:lnSpc>
              <a:spcBef>
                <a:spcPts val="600"/>
              </a:spcBef>
              <a:spcAft>
                <a:spcPts val="600"/>
              </a:spcAft>
              <a:buNone/>
              <a:defRPr/>
            </a:pPr>
            <a:endParaRPr lang="fr-FR" dirty="0"/>
          </a:p>
          <a:p>
            <a:pPr marL="179388" indent="-161925">
              <a:spcBef>
                <a:spcPts val="600"/>
              </a:spcBef>
              <a:spcAft>
                <a:spcPts val="600"/>
              </a:spcAft>
              <a:defRPr/>
            </a:pPr>
            <a:r>
              <a:rPr lang="fr-FR" b="0" dirty="0"/>
              <a:t>CIVIS réunira près de </a:t>
            </a:r>
            <a:r>
              <a:rPr lang="fr-FR" dirty="0"/>
              <a:t>450 000 étudiants </a:t>
            </a:r>
            <a:r>
              <a:rPr lang="fr-FR" b="0" dirty="0"/>
              <a:t>et </a:t>
            </a:r>
            <a:r>
              <a:rPr lang="fr-FR" dirty="0"/>
              <a:t>65 000 personnels</a:t>
            </a:r>
            <a:r>
              <a:rPr lang="fr-FR" b="0" dirty="0"/>
              <a:t>. Cet espace universitaire intégré vise à permettre aux étudiants, universitaires, chercheurs et personnels de se déplacer et de collaborer aussi librement que dans leur institution d'origine.</a:t>
            </a:r>
          </a:p>
          <a:p>
            <a:pPr marL="17463" indent="0">
              <a:spcBef>
                <a:spcPts val="600"/>
              </a:spcBef>
              <a:spcAft>
                <a:spcPts val="600"/>
              </a:spcAft>
              <a:buNone/>
              <a:defRPr/>
            </a:pPr>
            <a:endParaRPr lang="de-DE" b="0" dirty="0"/>
          </a:p>
          <a:p>
            <a:pPr marL="179388" indent="-161925">
              <a:spcBef>
                <a:spcPts val="600"/>
              </a:spcBef>
              <a:spcAft>
                <a:spcPts val="600"/>
              </a:spcAft>
              <a:defRPr/>
            </a:pPr>
            <a:endParaRPr lang="fr-FR" b="0" dirty="0"/>
          </a:p>
          <a:p>
            <a:pPr marL="0" indent="0">
              <a:buFont typeface="Arial" charset="0"/>
              <a:buNone/>
              <a:defRPr/>
            </a:pPr>
            <a:endParaRPr lang="fr-FR" b="0" dirty="0"/>
          </a:p>
        </p:txBody>
      </p:sp>
      <p:sp>
        <p:nvSpPr>
          <p:cNvPr id="3" name="Titre 2"/>
          <p:cNvSpPr>
            <a:spLocks noGrp="1"/>
          </p:cNvSpPr>
          <p:nvPr>
            <p:ph type="title"/>
          </p:nvPr>
        </p:nvSpPr>
        <p:spPr>
          <a:xfrm>
            <a:off x="457200" y="660145"/>
            <a:ext cx="8229600" cy="642937"/>
          </a:xfrm>
        </p:spPr>
        <p:txBody>
          <a:bodyPr/>
          <a:lstStyle/>
          <a:p>
            <a:pPr>
              <a:defRPr/>
            </a:pPr>
            <a:r>
              <a:rPr lang="fr-FR" sz="2400" dirty="0"/>
              <a:t>CIVIS – Création d’une Université Civique Européenne</a:t>
            </a:r>
          </a:p>
        </p:txBody>
      </p:sp>
      <p:sp>
        <p:nvSpPr>
          <p:cNvPr id="4" name="Espace réservé du pied de page 3"/>
          <p:cNvSpPr>
            <a:spLocks noGrp="1"/>
          </p:cNvSpPr>
          <p:nvPr>
            <p:ph type="ftr" sz="quarter" idx="10"/>
          </p:nvPr>
        </p:nvSpPr>
        <p:spPr>
          <a:xfrm>
            <a:off x="1941513" y="171450"/>
            <a:ext cx="6383817" cy="401638"/>
          </a:xfrm>
        </p:spPr>
        <p:txBody>
          <a:bodyPr/>
          <a:lstStyle/>
          <a:p>
            <a:pPr>
              <a:defRPr/>
            </a:pPr>
            <a:r>
              <a:rPr lang="fr-FR" dirty="0"/>
              <a:t>Une force pour le territoire / Une université de rang mondial ancrée dans son espace européen</a:t>
            </a:r>
          </a:p>
        </p:txBody>
      </p:sp>
      <p:sp>
        <p:nvSpPr>
          <p:cNvPr id="47108"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7FCD91-B35E-4C44-B7A8-3ABF941EED4D}" type="slidenum">
              <a:rPr lang="fr-FR" sz="800">
                <a:solidFill>
                  <a:schemeClr val="bg1"/>
                </a:solidFill>
                <a:cs typeface="Arial" charset="0"/>
              </a:rPr>
              <a:pPr/>
              <a:t>42</a:t>
            </a:fld>
            <a:endParaRPr lang="fr-FR" sz="800">
              <a:solidFill>
                <a:schemeClr val="bg1"/>
              </a:solidFill>
              <a:cs typeface="Arial" charset="0"/>
            </a:endParaRPr>
          </a:p>
        </p:txBody>
      </p:sp>
      <p:cxnSp>
        <p:nvCxnSpPr>
          <p:cNvPr id="6" name="Connecteur droit 5"/>
          <p:cNvCxnSpPr/>
          <p:nvPr/>
        </p:nvCxnSpPr>
        <p:spPr>
          <a:xfrm flipH="1">
            <a:off x="8284029" y="946150"/>
            <a:ext cx="910317"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a:off x="3" y="75184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flipH="1">
            <a:off x="1" y="1385416"/>
            <a:ext cx="615042" cy="154091"/>
          </a:xfrm>
          <a:prstGeom prst="line">
            <a:avLst/>
          </a:prstGeom>
          <a:ln w="19050" cmpd="sng">
            <a:solidFill>
              <a:srgbClr val="00B050"/>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flipH="1">
            <a:off x="-10320" y="2199505"/>
            <a:ext cx="615041" cy="328180"/>
          </a:xfrm>
          <a:prstGeom prst="line">
            <a:avLst/>
          </a:prstGeom>
          <a:ln w="19050" cmpd="sng">
            <a:solidFill>
              <a:srgbClr val="00B050"/>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a:xfrm flipH="1">
            <a:off x="3" y="2954008"/>
            <a:ext cx="625362" cy="424291"/>
          </a:xfrm>
          <a:prstGeom prst="line">
            <a:avLst/>
          </a:prstGeom>
          <a:ln w="19050" cmpd="sng">
            <a:solidFill>
              <a:srgbClr val="00B050"/>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flipH="1">
            <a:off x="-10320" y="5921477"/>
            <a:ext cx="615041" cy="563590"/>
          </a:xfrm>
          <a:prstGeom prst="line">
            <a:avLst/>
          </a:prstGeom>
          <a:ln w="19050" cmpd="sng">
            <a:solidFill>
              <a:srgbClr val="00B050"/>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5" name="Image 14">
            <a:extLst>
              <a:ext uri="{FF2B5EF4-FFF2-40B4-BE49-F238E27FC236}">
                <a16:creationId xmlns:a16="http://schemas.microsoft.com/office/drawing/2014/main" id="{34D8B1C0-71D9-4560-B702-F3616DAEF6FA}"/>
              </a:ext>
            </a:extLst>
          </p:cNvPr>
          <p:cNvPicPr>
            <a:picLocks noChangeAspect="1"/>
          </p:cNvPicPr>
          <p:nvPr/>
        </p:nvPicPr>
        <p:blipFill>
          <a:blip r:embed="rId2"/>
          <a:stretch>
            <a:fillRect/>
          </a:stretch>
        </p:blipFill>
        <p:spPr>
          <a:xfrm>
            <a:off x="6304208" y="3627834"/>
            <a:ext cx="2314330" cy="1793866"/>
          </a:xfrm>
          <a:prstGeom prst="rect">
            <a:avLst/>
          </a:prstGeom>
        </p:spPr>
      </p:pic>
    </p:spTree>
    <p:extLst>
      <p:ext uri="{BB962C8B-B14F-4D97-AF65-F5344CB8AC3E}">
        <p14:creationId xmlns:p14="http://schemas.microsoft.com/office/powerpoint/2010/main" val="2172851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a:xfrm>
            <a:off x="1941513" y="171450"/>
            <a:ext cx="6383817" cy="401638"/>
          </a:xfrm>
        </p:spPr>
        <p:txBody>
          <a:bodyPr/>
          <a:lstStyle/>
          <a:p>
            <a:pPr>
              <a:defRPr/>
            </a:pPr>
            <a:r>
              <a:rPr lang="fr-FR" dirty="0"/>
              <a:t>Une force pour le territoire / Une université de rang mondial ancrée dans son espace européen</a:t>
            </a:r>
          </a:p>
        </p:txBody>
      </p:sp>
      <p:sp>
        <p:nvSpPr>
          <p:cNvPr id="47108"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7FCD91-B35E-4C44-B7A8-3ABF941EED4D}" type="slidenum">
              <a:rPr lang="fr-FR" sz="800">
                <a:solidFill>
                  <a:schemeClr val="bg1"/>
                </a:solidFill>
                <a:cs typeface="Arial" charset="0"/>
              </a:rPr>
              <a:pPr/>
              <a:t>43</a:t>
            </a:fld>
            <a:endParaRPr lang="fr-FR" sz="800">
              <a:solidFill>
                <a:schemeClr val="bg1"/>
              </a:solidFill>
              <a:cs typeface="Arial" charset="0"/>
            </a:endParaRPr>
          </a:p>
        </p:txBody>
      </p:sp>
      <p:cxnSp>
        <p:nvCxnSpPr>
          <p:cNvPr id="6" name="Connecteur droit 5"/>
          <p:cNvCxnSpPr/>
          <p:nvPr/>
        </p:nvCxnSpPr>
        <p:spPr>
          <a:xfrm flipH="1">
            <a:off x="8273143" y="946150"/>
            <a:ext cx="92120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a:off x="1" y="75184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flipH="1">
            <a:off x="1" y="1385416"/>
            <a:ext cx="615042" cy="154091"/>
          </a:xfrm>
          <a:prstGeom prst="line">
            <a:avLst/>
          </a:prstGeom>
          <a:ln w="19050" cmpd="sng">
            <a:solidFill>
              <a:srgbClr val="00B050"/>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flipH="1">
            <a:off x="-5159" y="2187196"/>
            <a:ext cx="615041" cy="328180"/>
          </a:xfrm>
          <a:prstGeom prst="line">
            <a:avLst/>
          </a:prstGeom>
          <a:ln w="19050" cmpd="sng">
            <a:solidFill>
              <a:srgbClr val="00B050"/>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a:xfrm flipH="1">
            <a:off x="-59475" y="4075085"/>
            <a:ext cx="625362" cy="424291"/>
          </a:xfrm>
          <a:prstGeom prst="line">
            <a:avLst/>
          </a:prstGeom>
          <a:ln w="19050" cmpd="sng">
            <a:solidFill>
              <a:srgbClr val="00B05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35" name="Espace réservé du contenu 1"/>
          <p:cNvSpPr>
            <a:spLocks noGrp="1"/>
          </p:cNvSpPr>
          <p:nvPr>
            <p:ph sz="half" idx="1"/>
          </p:nvPr>
        </p:nvSpPr>
        <p:spPr>
          <a:xfrm>
            <a:off x="466328" y="1227565"/>
            <a:ext cx="7746943" cy="6142063"/>
          </a:xfrm>
        </p:spPr>
        <p:txBody>
          <a:bodyPr/>
          <a:lstStyle/>
          <a:p>
            <a:pPr marL="179388" indent="-161925">
              <a:spcBef>
                <a:spcPts val="600"/>
              </a:spcBef>
              <a:spcAft>
                <a:spcPts val="600"/>
              </a:spcAft>
              <a:defRPr/>
            </a:pPr>
            <a:r>
              <a:rPr lang="fr-FR" b="0" dirty="0"/>
              <a:t>Espace d'enseignement, de recherche, d'échanges culturels et d'action citoyenne innovants et responsables en Europe, de la mer Baltique à la mer Méditerranée et en Afrique : </a:t>
            </a:r>
            <a:r>
              <a:rPr lang="fr-FR" dirty="0"/>
              <a:t>pont de l'Europe vers le Sud</a:t>
            </a:r>
            <a:r>
              <a:rPr lang="fr-FR" b="0" dirty="0"/>
              <a:t> sur l’aire méditerranéenne et l’Afrique</a:t>
            </a:r>
          </a:p>
          <a:p>
            <a:pPr marL="179388" indent="-161925">
              <a:spcBef>
                <a:spcPts val="600"/>
              </a:spcBef>
              <a:spcAft>
                <a:spcPts val="600"/>
              </a:spcAft>
              <a:defRPr/>
            </a:pPr>
            <a:r>
              <a:rPr lang="fr-FR" b="0" dirty="0"/>
              <a:t>Forte de sa dimension partenariale, CIVIS aspire à devenir un acteur européen important dans </a:t>
            </a:r>
            <a:r>
              <a:rPr lang="fr-FR" dirty="0"/>
              <a:t>5 domaines prioritaires </a:t>
            </a:r>
            <a:r>
              <a:rPr lang="fr-FR" b="0" dirty="0"/>
              <a:t>: </a:t>
            </a:r>
          </a:p>
          <a:p>
            <a:pPr marL="444500" lvl="2" indent="-263525">
              <a:lnSpc>
                <a:spcPct val="50000"/>
              </a:lnSpc>
              <a:spcBef>
                <a:spcPts val="600"/>
              </a:spcBef>
              <a:spcAft>
                <a:spcPts val="600"/>
              </a:spcAft>
              <a:defRPr/>
            </a:pPr>
            <a:r>
              <a:rPr lang="fr-FR" dirty="0"/>
              <a:t>la santé  </a:t>
            </a:r>
          </a:p>
          <a:p>
            <a:pPr marL="444500" lvl="2" indent="-263525">
              <a:lnSpc>
                <a:spcPct val="50000"/>
              </a:lnSpc>
              <a:spcBef>
                <a:spcPts val="600"/>
              </a:spcBef>
              <a:spcAft>
                <a:spcPts val="600"/>
              </a:spcAft>
              <a:defRPr/>
            </a:pPr>
            <a:r>
              <a:rPr lang="fr-FR" dirty="0"/>
              <a:t>les villes, les territoires et les mobilités  </a:t>
            </a:r>
          </a:p>
          <a:p>
            <a:pPr marL="444500" lvl="2" indent="-263525">
              <a:lnSpc>
                <a:spcPct val="50000"/>
              </a:lnSpc>
              <a:spcBef>
                <a:spcPts val="600"/>
              </a:spcBef>
              <a:spcAft>
                <a:spcPts val="600"/>
              </a:spcAft>
              <a:defRPr/>
            </a:pPr>
            <a:r>
              <a:rPr lang="fr-FR" dirty="0"/>
              <a:t>le climat, l’environnement et l’énergie </a:t>
            </a:r>
          </a:p>
          <a:p>
            <a:pPr marL="444500" lvl="2" indent="-263525">
              <a:lnSpc>
                <a:spcPct val="50000"/>
              </a:lnSpc>
              <a:spcBef>
                <a:spcPts val="600"/>
              </a:spcBef>
              <a:spcAft>
                <a:spcPts val="600"/>
              </a:spcAft>
              <a:defRPr/>
            </a:pPr>
            <a:r>
              <a:rPr lang="fr-FR" dirty="0"/>
              <a:t>les transformations numériques et technologiques  </a:t>
            </a:r>
          </a:p>
          <a:p>
            <a:pPr marL="444500" lvl="2" indent="-263525">
              <a:lnSpc>
                <a:spcPct val="50000"/>
              </a:lnSpc>
              <a:spcBef>
                <a:spcPts val="600"/>
              </a:spcBef>
              <a:spcAft>
                <a:spcPts val="600"/>
              </a:spcAft>
              <a:defRPr/>
            </a:pPr>
            <a:r>
              <a:rPr lang="fr-FR" dirty="0"/>
              <a:t>la société, les cultures et le patrimoine. </a:t>
            </a:r>
            <a:endParaRPr lang="de-DE" dirty="0"/>
          </a:p>
          <a:p>
            <a:pPr marL="179388" indent="-161925">
              <a:spcBef>
                <a:spcPts val="600"/>
              </a:spcBef>
              <a:spcAft>
                <a:spcPts val="600"/>
              </a:spcAft>
              <a:defRPr/>
            </a:pPr>
            <a:r>
              <a:rPr lang="fr-FR" b="0" dirty="0"/>
              <a:t>Des thématiques abordent les grandes questions et défis </a:t>
            </a:r>
            <a:br>
              <a:rPr lang="fr-FR" b="0" dirty="0"/>
            </a:br>
            <a:r>
              <a:rPr lang="fr-FR" b="0" dirty="0"/>
              <a:t>sociétaux, répondant par exemple aux objectifs de </a:t>
            </a:r>
            <a:br>
              <a:rPr lang="fr-FR" b="0" dirty="0"/>
            </a:br>
            <a:r>
              <a:rPr lang="fr-FR" b="0" dirty="0"/>
              <a:t>développement durable tels que définis par les Nations Unies. </a:t>
            </a:r>
          </a:p>
          <a:p>
            <a:pPr marL="179388" indent="-161925">
              <a:spcBef>
                <a:spcPts val="600"/>
              </a:spcBef>
              <a:spcAft>
                <a:spcPts val="600"/>
              </a:spcAft>
              <a:defRPr/>
            </a:pPr>
            <a:r>
              <a:rPr lang="fr-FR" dirty="0"/>
              <a:t>Une contribution décisive à l’attractivité sur la scène </a:t>
            </a:r>
            <a:br>
              <a:rPr lang="fr-FR" dirty="0"/>
            </a:br>
            <a:r>
              <a:rPr lang="fr-FR" dirty="0"/>
              <a:t>mondiale </a:t>
            </a:r>
            <a:r>
              <a:rPr lang="fr-FR" b="0" dirty="0"/>
              <a:t>des universités de l’alliance. </a:t>
            </a:r>
          </a:p>
          <a:p>
            <a:pPr marL="179388" indent="-161925">
              <a:spcBef>
                <a:spcPts val="600"/>
              </a:spcBef>
              <a:spcAft>
                <a:spcPts val="600"/>
              </a:spcAft>
              <a:defRPr/>
            </a:pPr>
            <a:r>
              <a:rPr lang="fr-FR" dirty="0"/>
              <a:t>Site Web </a:t>
            </a:r>
            <a:r>
              <a:rPr lang="fr-FR" b="0" dirty="0"/>
              <a:t>de CIVIS – Université Civique Européenne </a:t>
            </a:r>
            <a:br>
              <a:rPr lang="fr-FR" dirty="0"/>
            </a:br>
            <a:r>
              <a:rPr lang="fr-FR" dirty="0"/>
              <a:t>				 </a:t>
            </a:r>
            <a:r>
              <a:rPr lang="fr-FR" dirty="0">
                <a:hlinkClick r:id="rId2"/>
              </a:rPr>
              <a:t>https://civis.eu/fr</a:t>
            </a:r>
            <a:r>
              <a:rPr lang="fr-FR" dirty="0"/>
              <a:t> </a:t>
            </a:r>
            <a:endParaRPr lang="fr-FR" b="0" dirty="0"/>
          </a:p>
          <a:p>
            <a:pPr marL="0" indent="0">
              <a:buFont typeface="Arial" charset="0"/>
              <a:buNone/>
              <a:defRPr/>
            </a:pPr>
            <a:endParaRPr lang="fr-FR" b="0" dirty="0"/>
          </a:p>
        </p:txBody>
      </p:sp>
      <p:cxnSp>
        <p:nvCxnSpPr>
          <p:cNvPr id="39" name="Connecteur droit 38"/>
          <p:cNvCxnSpPr/>
          <p:nvPr/>
        </p:nvCxnSpPr>
        <p:spPr>
          <a:xfrm flipH="1">
            <a:off x="-38831" y="4852219"/>
            <a:ext cx="648713" cy="618149"/>
          </a:xfrm>
          <a:prstGeom prst="line">
            <a:avLst/>
          </a:prstGeom>
          <a:ln w="19050" cmpd="sng">
            <a:solidFill>
              <a:srgbClr val="00B050"/>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H="1">
            <a:off x="-38831" y="5470368"/>
            <a:ext cx="615040" cy="1181744"/>
          </a:xfrm>
          <a:prstGeom prst="line">
            <a:avLst/>
          </a:prstGeom>
          <a:ln w="19050" cmpd="sng">
            <a:solidFill>
              <a:srgbClr val="00B05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7" name="Titre 2"/>
          <p:cNvSpPr txBox="1">
            <a:spLocks/>
          </p:cNvSpPr>
          <p:nvPr/>
        </p:nvSpPr>
        <p:spPr bwMode="auto">
          <a:xfrm>
            <a:off x="457200" y="660145"/>
            <a:ext cx="8229600" cy="642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2600" b="1" kern="1200">
                <a:solidFill>
                  <a:srgbClr val="313E56"/>
                </a:solidFill>
                <a:uFill>
                  <a:solidFill>
                    <a:schemeClr val="bg1"/>
                  </a:solidFill>
                </a:uFill>
                <a:latin typeface="Arial"/>
                <a:ea typeface="ＭＳ Ｐゴシック" charset="-128"/>
                <a:cs typeface="Arial"/>
              </a:defRPr>
            </a:lvl1pPr>
            <a:lvl2pPr algn="l" defTabSz="457200" rtl="0" eaLnBrk="0" fontAlgn="base" hangingPunct="0">
              <a:spcBef>
                <a:spcPct val="0"/>
              </a:spcBef>
              <a:spcAft>
                <a:spcPct val="0"/>
              </a:spcAft>
              <a:defRPr sz="2600" b="1">
                <a:solidFill>
                  <a:srgbClr val="313E56"/>
                </a:solidFill>
                <a:latin typeface="Arial" charset="0"/>
                <a:ea typeface="ＭＳ Ｐゴシック" charset="-128"/>
                <a:cs typeface="Verdana" pitchFamily="34" charset="0"/>
              </a:defRPr>
            </a:lvl2pPr>
            <a:lvl3pPr algn="l" defTabSz="457200" rtl="0" eaLnBrk="0" fontAlgn="base" hangingPunct="0">
              <a:spcBef>
                <a:spcPct val="0"/>
              </a:spcBef>
              <a:spcAft>
                <a:spcPct val="0"/>
              </a:spcAft>
              <a:defRPr sz="2600" b="1">
                <a:solidFill>
                  <a:srgbClr val="313E56"/>
                </a:solidFill>
                <a:latin typeface="Arial" charset="0"/>
                <a:ea typeface="ＭＳ Ｐゴシック" charset="-128"/>
                <a:cs typeface="Verdana" pitchFamily="34" charset="0"/>
              </a:defRPr>
            </a:lvl3pPr>
            <a:lvl4pPr algn="l" defTabSz="457200" rtl="0" eaLnBrk="0" fontAlgn="base" hangingPunct="0">
              <a:spcBef>
                <a:spcPct val="0"/>
              </a:spcBef>
              <a:spcAft>
                <a:spcPct val="0"/>
              </a:spcAft>
              <a:defRPr sz="2600" b="1">
                <a:solidFill>
                  <a:srgbClr val="313E56"/>
                </a:solidFill>
                <a:latin typeface="Arial" charset="0"/>
                <a:ea typeface="ＭＳ Ｐゴシック" charset="-128"/>
                <a:cs typeface="Verdana" pitchFamily="34" charset="0"/>
              </a:defRPr>
            </a:lvl4pPr>
            <a:lvl5pPr algn="l" defTabSz="457200" rtl="0" eaLnBrk="0" fontAlgn="base" hangingPunct="0">
              <a:spcBef>
                <a:spcPct val="0"/>
              </a:spcBef>
              <a:spcAft>
                <a:spcPct val="0"/>
              </a:spcAft>
              <a:defRPr sz="2600" b="1">
                <a:solidFill>
                  <a:srgbClr val="313E56"/>
                </a:solidFill>
                <a:latin typeface="Arial" charset="0"/>
                <a:ea typeface="ＭＳ Ｐゴシック" charset="-128"/>
                <a:cs typeface="Verdana" pitchFamily="34" charset="0"/>
              </a:defRPr>
            </a:lvl5pPr>
            <a:lvl6pPr marL="457200" algn="l" defTabSz="457200" rtl="0" fontAlgn="base">
              <a:spcBef>
                <a:spcPct val="0"/>
              </a:spcBef>
              <a:spcAft>
                <a:spcPct val="0"/>
              </a:spcAft>
              <a:defRPr sz="2600" b="1">
                <a:solidFill>
                  <a:srgbClr val="2663B4"/>
                </a:solidFill>
                <a:latin typeface="Verdana" charset="0"/>
                <a:ea typeface="ＭＳ Ｐゴシック" charset="-128"/>
              </a:defRPr>
            </a:lvl6pPr>
            <a:lvl7pPr marL="914400" algn="l" defTabSz="457200" rtl="0" fontAlgn="base">
              <a:spcBef>
                <a:spcPct val="0"/>
              </a:spcBef>
              <a:spcAft>
                <a:spcPct val="0"/>
              </a:spcAft>
              <a:defRPr sz="2600" b="1">
                <a:solidFill>
                  <a:srgbClr val="2663B4"/>
                </a:solidFill>
                <a:latin typeface="Verdana" charset="0"/>
                <a:ea typeface="ＭＳ Ｐゴシック" charset="-128"/>
              </a:defRPr>
            </a:lvl7pPr>
            <a:lvl8pPr marL="1371600" algn="l" defTabSz="457200" rtl="0" fontAlgn="base">
              <a:spcBef>
                <a:spcPct val="0"/>
              </a:spcBef>
              <a:spcAft>
                <a:spcPct val="0"/>
              </a:spcAft>
              <a:defRPr sz="2600" b="1">
                <a:solidFill>
                  <a:srgbClr val="2663B4"/>
                </a:solidFill>
                <a:latin typeface="Verdana" charset="0"/>
                <a:ea typeface="ＭＳ Ｐゴシック" charset="-128"/>
              </a:defRPr>
            </a:lvl8pPr>
            <a:lvl9pPr marL="1828800" algn="l" defTabSz="457200" rtl="0" fontAlgn="base">
              <a:spcBef>
                <a:spcPct val="0"/>
              </a:spcBef>
              <a:spcAft>
                <a:spcPct val="0"/>
              </a:spcAft>
              <a:defRPr sz="2600" b="1">
                <a:solidFill>
                  <a:srgbClr val="2663B4"/>
                </a:solidFill>
                <a:latin typeface="Verdana" charset="0"/>
                <a:ea typeface="ＭＳ Ｐゴシック" charset="-128"/>
              </a:defRPr>
            </a:lvl9pPr>
          </a:lstStyle>
          <a:p>
            <a:pPr>
              <a:defRPr/>
            </a:pPr>
            <a:r>
              <a:rPr lang="fr-FR" sz="2400"/>
              <a:t>CIVIS – Création d’une Université Civique Européenne</a:t>
            </a:r>
            <a:endParaRPr lang="fr-FR" sz="2400" dirty="0"/>
          </a:p>
        </p:txBody>
      </p:sp>
      <p:pic>
        <p:nvPicPr>
          <p:cNvPr id="14" name="Image 13">
            <a:extLst>
              <a:ext uri="{FF2B5EF4-FFF2-40B4-BE49-F238E27FC236}">
                <a16:creationId xmlns:a16="http://schemas.microsoft.com/office/drawing/2014/main" id="{9CDDC6DC-1EBF-4089-B6BA-CD1C3AD76380}"/>
              </a:ext>
            </a:extLst>
          </p:cNvPr>
          <p:cNvPicPr>
            <a:picLocks noChangeAspect="1"/>
          </p:cNvPicPr>
          <p:nvPr/>
        </p:nvPicPr>
        <p:blipFill>
          <a:blip r:embed="rId3"/>
          <a:stretch>
            <a:fillRect/>
          </a:stretch>
        </p:blipFill>
        <p:spPr>
          <a:xfrm>
            <a:off x="6304208" y="3627834"/>
            <a:ext cx="2314330" cy="1793866"/>
          </a:xfrm>
          <a:prstGeom prst="rect">
            <a:avLst/>
          </a:prstGeom>
        </p:spPr>
      </p:pic>
    </p:spTree>
    <p:extLst>
      <p:ext uri="{BB962C8B-B14F-4D97-AF65-F5344CB8AC3E}">
        <p14:creationId xmlns:p14="http://schemas.microsoft.com/office/powerpoint/2010/main" val="2435041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7475" y="3144838"/>
            <a:ext cx="8982075" cy="1806575"/>
          </a:xfrm>
        </p:spPr>
        <p:txBody>
          <a:bodyPr>
            <a:noAutofit/>
          </a:bodyPr>
          <a:lstStyle/>
          <a:p>
            <a:pPr>
              <a:defRPr/>
            </a:pPr>
            <a:r>
              <a:rPr lang="fr-FR" dirty="0"/>
              <a:t>Un acteur engagé sur son territoire, </a:t>
            </a:r>
            <a:br>
              <a:rPr lang="fr-FR" dirty="0"/>
            </a:br>
            <a:r>
              <a:rPr lang="fr-FR" dirty="0"/>
              <a:t>facteur de rayonnement et d’attractivité</a:t>
            </a:r>
          </a:p>
        </p:txBody>
      </p:sp>
      <p:sp>
        <p:nvSpPr>
          <p:cNvPr id="4" name="Espace réservé du pied de page 3"/>
          <p:cNvSpPr>
            <a:spLocks noGrp="1"/>
          </p:cNvSpPr>
          <p:nvPr>
            <p:ph type="ftr" sz="quarter" idx="10"/>
          </p:nvPr>
        </p:nvSpPr>
        <p:spPr/>
        <p:txBody>
          <a:bodyPr/>
          <a:lstStyle/>
          <a:p>
            <a:pPr>
              <a:defRPr/>
            </a:pPr>
            <a:r>
              <a:rPr lang="fr-FR"/>
              <a:t>Une force pour le territoire</a:t>
            </a:r>
          </a:p>
        </p:txBody>
      </p:sp>
      <p:sp>
        <p:nvSpPr>
          <p:cNvPr id="48131"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7C8BAA9-5C70-674E-95B3-D4E0CD779A22}" type="slidenum">
              <a:rPr lang="fr-FR" sz="800">
                <a:solidFill>
                  <a:schemeClr val="bg1"/>
                </a:solidFill>
                <a:cs typeface="Arial" charset="0"/>
              </a:rPr>
              <a:pPr/>
              <a:t>44</a:t>
            </a:fld>
            <a:endParaRPr lang="fr-FR" sz="800">
              <a:solidFill>
                <a:schemeClr val="bg1"/>
              </a:solidFill>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598612"/>
            <a:ext cx="8229600" cy="4602726"/>
          </a:xfrm>
        </p:spPr>
        <p:txBody>
          <a:bodyPr/>
          <a:lstStyle/>
          <a:p>
            <a:pPr marL="0" lvl="1" indent="0" eaLnBrk="1" hangingPunct="1">
              <a:spcBef>
                <a:spcPts val="300"/>
              </a:spcBef>
              <a:buNone/>
              <a:defRPr/>
            </a:pPr>
            <a:r>
              <a:rPr lang="fr-FR" sz="2000" b="1" dirty="0">
                <a:solidFill>
                  <a:srgbClr val="0497AA"/>
                </a:solidFill>
                <a:ea typeface="ＭＳ Ｐゴシック" charset="0"/>
              </a:rPr>
              <a:t>Une vice-présidence dédiée au développement durable </a:t>
            </a:r>
            <a:r>
              <a:rPr lang="fr-FR" b="1" dirty="0">
                <a:solidFill>
                  <a:srgbClr val="0497AA"/>
                </a:solidFill>
                <a:ea typeface="ＭＳ Ｐゴシック" charset="0"/>
              </a:rPr>
              <a:t>: </a:t>
            </a:r>
            <a:r>
              <a:rPr lang="fr-FR" dirty="0"/>
              <a:t>la lutte contre le réchauffement climatique et l’engagement pour le développement durable sont des enjeux majeurs la politique universitaire : adoption d’un schéma énergétique patrimonial, plan de rénovation des bâtiments, plan de déplacements, plan vert, actions d’éducation et d’information auprès du public…. </a:t>
            </a:r>
          </a:p>
          <a:p>
            <a:pPr marL="0" lvl="1" indent="0" eaLnBrk="1" hangingPunct="1">
              <a:spcBef>
                <a:spcPts val="300"/>
              </a:spcBef>
              <a:buNone/>
              <a:defRPr/>
            </a:pPr>
            <a:endParaRPr lang="fr-FR" sz="900" b="1" dirty="0">
              <a:solidFill>
                <a:srgbClr val="0497AA"/>
              </a:solidFill>
              <a:ea typeface="ＭＳ Ｐゴシック" charset="0"/>
            </a:endParaRPr>
          </a:p>
          <a:p>
            <a:pPr marL="0" lvl="1" indent="0" eaLnBrk="1" hangingPunct="1">
              <a:spcBef>
                <a:spcPts val="300"/>
              </a:spcBef>
              <a:buNone/>
              <a:defRPr/>
            </a:pPr>
            <a:r>
              <a:rPr lang="fr-FR" sz="2000" b="1" dirty="0">
                <a:solidFill>
                  <a:srgbClr val="0497AA"/>
                </a:solidFill>
                <a:ea typeface="ＭＳ Ｐゴシック" charset="0"/>
              </a:rPr>
              <a:t>Une vice-présidence dédiée à l’égalité femmes-hommes et lutte contre les discriminations : </a:t>
            </a:r>
            <a:r>
              <a:rPr lang="fr-FR" dirty="0"/>
              <a:t>signataire de la charte « égalité femmes-hommes dans l’entreprise » portée par l’ONG Business </a:t>
            </a:r>
            <a:r>
              <a:rPr lang="fr-FR" dirty="0" err="1"/>
              <a:t>Professionnal</a:t>
            </a:r>
            <a:r>
              <a:rPr lang="fr-FR" dirty="0"/>
              <a:t> </a:t>
            </a:r>
            <a:r>
              <a:rPr lang="fr-FR" dirty="0" err="1"/>
              <a:t>Women</a:t>
            </a:r>
            <a:r>
              <a:rPr lang="fr-FR" dirty="0"/>
              <a:t>, AMU a également élaboré sa propre charte d’égalité entre les femmes et les hommes ainsi qu’une charte d’engagement en faveur des luttes LGBTI. Un dispositif de lutte contre le harcèlement sexuel, les violences sexistes, sexuelles et homophobes  a été mis en place pour l’ensemble de la communauté. </a:t>
            </a:r>
          </a:p>
          <a:p>
            <a:pPr marL="0" lvl="1" indent="0" eaLnBrk="1" hangingPunct="1">
              <a:spcBef>
                <a:spcPts val="300"/>
              </a:spcBef>
              <a:buNone/>
              <a:defRPr/>
            </a:pPr>
            <a:endParaRPr lang="fr-FR" sz="900" b="1" dirty="0">
              <a:solidFill>
                <a:srgbClr val="0497AA"/>
              </a:solidFill>
              <a:ea typeface="ＭＳ Ｐゴシック" charset="0"/>
            </a:endParaRPr>
          </a:p>
          <a:p>
            <a:pPr marL="0" lvl="1" indent="0" eaLnBrk="1" hangingPunct="1">
              <a:spcBef>
                <a:spcPts val="300"/>
              </a:spcBef>
              <a:buNone/>
              <a:defRPr/>
            </a:pPr>
            <a:r>
              <a:rPr lang="fr-FR" sz="2000" b="1" dirty="0">
                <a:solidFill>
                  <a:srgbClr val="0497AA"/>
                </a:solidFill>
                <a:ea typeface="ＭＳ Ｐゴシック" charset="0"/>
              </a:rPr>
              <a:t>Une vice-présidence dédiée à la santé et insertion du handicap</a:t>
            </a:r>
          </a:p>
          <a:p>
            <a:pPr marL="0" lvl="1" indent="0" eaLnBrk="1" hangingPunct="1">
              <a:spcBef>
                <a:spcPts val="300"/>
              </a:spcBef>
              <a:buNone/>
              <a:defRPr/>
            </a:pPr>
            <a:endParaRPr lang="fr-FR" sz="900" b="1" dirty="0">
              <a:solidFill>
                <a:srgbClr val="0497AA"/>
              </a:solidFill>
              <a:ea typeface="ＭＳ Ｐゴシック" charset="0"/>
            </a:endParaRPr>
          </a:p>
          <a:p>
            <a:pPr marL="0" lvl="1" indent="0" eaLnBrk="1" hangingPunct="1">
              <a:spcBef>
                <a:spcPts val="300"/>
              </a:spcBef>
              <a:buNone/>
              <a:defRPr/>
            </a:pPr>
            <a:r>
              <a:rPr lang="fr-FR" sz="2000" b="1" dirty="0">
                <a:solidFill>
                  <a:srgbClr val="0497AA"/>
                </a:solidFill>
                <a:ea typeface="ＭＳ Ｐゴシック" charset="0"/>
              </a:rPr>
              <a:t>Une vice-présidence dédiée à la vie  des campus, qualité de vie au travail et à la sécurité au travail</a:t>
            </a:r>
            <a:r>
              <a:rPr lang="fr-FR" b="1" dirty="0">
                <a:solidFill>
                  <a:srgbClr val="0497AA"/>
                </a:solidFill>
                <a:ea typeface="ＭＳ Ｐゴシック" charset="0"/>
              </a:rPr>
              <a:t> : </a:t>
            </a:r>
            <a:r>
              <a:rPr lang="fr-FR" dirty="0">
                <a:ea typeface="ＭＳ Ｐゴシック" charset="0"/>
              </a:rPr>
              <a:t>prolongement naturel du développement « humain » global, au bénéfice des étudiants et des personnels sur tous les sites d’AMU</a:t>
            </a:r>
          </a:p>
          <a:p>
            <a:pPr marL="0" lvl="1" indent="0" eaLnBrk="1" hangingPunct="1">
              <a:spcBef>
                <a:spcPts val="300"/>
              </a:spcBef>
              <a:buNone/>
              <a:defRPr/>
            </a:pPr>
            <a:endParaRPr lang="fr-FR" sz="900" dirty="0">
              <a:ea typeface="ＭＳ Ｐゴシック" charset="0"/>
            </a:endParaRPr>
          </a:p>
          <a:p>
            <a:pPr marL="0" lvl="1" indent="0" eaLnBrk="1" hangingPunct="1">
              <a:spcBef>
                <a:spcPts val="300"/>
              </a:spcBef>
              <a:buNone/>
              <a:defRPr/>
            </a:pPr>
            <a:r>
              <a:rPr lang="fr-FR" sz="2000" b="1" dirty="0">
                <a:solidFill>
                  <a:srgbClr val="0497AA"/>
                </a:solidFill>
                <a:ea typeface="ＭＳ Ｐゴシック" charset="0"/>
              </a:rPr>
              <a:t>Classée 1</a:t>
            </a:r>
            <a:r>
              <a:rPr lang="fr-FR" sz="2000" b="1" baseline="30000" dirty="0">
                <a:solidFill>
                  <a:srgbClr val="0497AA"/>
                </a:solidFill>
                <a:ea typeface="ＭＳ Ｐゴシック" charset="0"/>
              </a:rPr>
              <a:t>ère</a:t>
            </a:r>
            <a:r>
              <a:rPr lang="fr-FR" sz="2000" b="1" dirty="0">
                <a:solidFill>
                  <a:srgbClr val="0497AA"/>
                </a:solidFill>
                <a:ea typeface="ＭＳ Ｐゴシック" charset="0"/>
              </a:rPr>
              <a:t> université française et 20</a:t>
            </a:r>
            <a:r>
              <a:rPr lang="fr-FR" sz="2000" b="1" baseline="30000" dirty="0">
                <a:solidFill>
                  <a:srgbClr val="0497AA"/>
                </a:solidFill>
                <a:ea typeface="ＭＳ Ｐゴシック" charset="0"/>
              </a:rPr>
              <a:t>ème</a:t>
            </a:r>
            <a:r>
              <a:rPr lang="fr-FR" sz="2000" b="1" dirty="0">
                <a:solidFill>
                  <a:srgbClr val="0497AA"/>
                </a:solidFill>
                <a:ea typeface="ＭＳ Ｐゴシック" charset="0"/>
              </a:rPr>
              <a:t> mondiale par THE IMPACT en 2020 : </a:t>
            </a:r>
            <a:r>
              <a:rPr lang="fr-FR" dirty="0">
                <a:ea typeface="ＭＳ Ｐゴシック" charset="0"/>
              </a:rPr>
              <a:t>pour sa politique RSE</a:t>
            </a:r>
          </a:p>
          <a:p>
            <a:pPr marL="0" lvl="1" indent="0" eaLnBrk="1" hangingPunct="1">
              <a:spcBef>
                <a:spcPts val="300"/>
              </a:spcBef>
              <a:buNone/>
              <a:defRPr/>
            </a:pPr>
            <a:endParaRPr lang="fr-FR" sz="2000" dirty="0">
              <a:ea typeface="ＭＳ Ｐゴシック" charset="0"/>
            </a:endParaRPr>
          </a:p>
        </p:txBody>
      </p:sp>
      <p:sp>
        <p:nvSpPr>
          <p:cNvPr id="3" name="Titre 2"/>
          <p:cNvSpPr>
            <a:spLocks noGrp="1"/>
          </p:cNvSpPr>
          <p:nvPr>
            <p:ph type="title"/>
          </p:nvPr>
        </p:nvSpPr>
        <p:spPr/>
        <p:txBody>
          <a:bodyPr/>
          <a:lstStyle/>
          <a:p>
            <a:pPr>
              <a:defRPr/>
            </a:pPr>
            <a:r>
              <a:rPr lang="fr-FR" dirty="0"/>
              <a:t>Une université responsable et engagée dans les RSE </a:t>
            </a:r>
          </a:p>
        </p:txBody>
      </p:sp>
      <p:sp>
        <p:nvSpPr>
          <p:cNvPr id="4" name="Espace réservé du pied de page 3"/>
          <p:cNvSpPr>
            <a:spLocks noGrp="1"/>
          </p:cNvSpPr>
          <p:nvPr>
            <p:ph type="ftr" sz="quarter" idx="10"/>
          </p:nvPr>
        </p:nvSpPr>
        <p:spPr>
          <a:xfrm>
            <a:off x="1762125" y="169863"/>
            <a:ext cx="6342063" cy="401637"/>
          </a:xfrm>
        </p:spPr>
        <p:txBody>
          <a:bodyPr/>
          <a:lstStyle/>
          <a:p>
            <a:pPr>
              <a:defRPr/>
            </a:pPr>
            <a:r>
              <a:rPr lang="fr-FR" dirty="0"/>
              <a:t>Présentation générale / </a:t>
            </a:r>
          </a:p>
          <a:p>
            <a:pPr>
              <a:defRPr/>
            </a:pPr>
            <a:r>
              <a:rPr lang="fr-FR" dirty="0"/>
              <a:t>Un acteur engagé sur son territoire, facteur de rayonnement et d’attractivité</a:t>
            </a:r>
          </a:p>
        </p:txBody>
      </p:sp>
      <p:sp>
        <p:nvSpPr>
          <p:cNvPr id="49156" name="Espace réservé du numéro de diapositive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B33E16-76F3-DA4D-B7B7-8840B7B6F1F6}" type="slidenum">
              <a:rPr lang="fr-FR" sz="800">
                <a:solidFill>
                  <a:schemeClr val="bg1"/>
                </a:solidFill>
                <a:cs typeface="Arial" charset="0"/>
              </a:rPr>
              <a:pPr/>
              <a:t>45</a:t>
            </a:fld>
            <a:endParaRPr lang="fr-FR" sz="800">
              <a:solidFill>
                <a:schemeClr val="bg1"/>
              </a:solidFill>
              <a:cs typeface="Arial" charset="0"/>
            </a:endParaRPr>
          </a:p>
        </p:txBody>
      </p:sp>
      <p:cxnSp>
        <p:nvCxnSpPr>
          <p:cNvPr id="6" name="Connecteur droit 5"/>
          <p:cNvCxnSpPr/>
          <p:nvPr/>
        </p:nvCxnSpPr>
        <p:spPr>
          <a:xfrm flipH="1">
            <a:off x="8313738" y="1158875"/>
            <a:ext cx="830262"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H="1">
            <a:off x="3969" y="1832999"/>
            <a:ext cx="550862" cy="506977"/>
          </a:xfrm>
          <a:prstGeom prst="line">
            <a:avLst/>
          </a:prstGeom>
          <a:ln w="19050" cmpd="sng">
            <a:solidFill>
              <a:srgbClr val="0497AA"/>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H="1">
            <a:off x="-9524" y="2998429"/>
            <a:ext cx="554830" cy="713172"/>
          </a:xfrm>
          <a:prstGeom prst="line">
            <a:avLst/>
          </a:prstGeom>
          <a:ln w="19050" cmpd="sng">
            <a:solidFill>
              <a:srgbClr val="0497AA"/>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flipH="1">
            <a:off x="-26193" y="6266433"/>
            <a:ext cx="581024" cy="613793"/>
          </a:xfrm>
          <a:prstGeom prst="line">
            <a:avLst/>
          </a:prstGeom>
          <a:ln w="19050" cmpd="sng">
            <a:solidFill>
              <a:srgbClr val="0497AA"/>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flipH="1">
            <a:off x="-91677" y="5215115"/>
            <a:ext cx="646508" cy="567451"/>
          </a:xfrm>
          <a:prstGeom prst="line">
            <a:avLst/>
          </a:prstGeom>
          <a:ln w="19050" cmpd="sng">
            <a:solidFill>
              <a:srgbClr val="0497AA"/>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H="1">
            <a:off x="-5556" y="4712499"/>
            <a:ext cx="560387" cy="540114"/>
          </a:xfrm>
          <a:prstGeom prst="line">
            <a:avLst/>
          </a:prstGeom>
          <a:ln w="19050" cmpd="sng">
            <a:solidFill>
              <a:srgbClr val="0497AA"/>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310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lvl="1" indent="0" eaLnBrk="1" hangingPunct="1">
              <a:spcBef>
                <a:spcPts val="300"/>
              </a:spcBef>
              <a:buFontTx/>
              <a:buNone/>
              <a:defRPr/>
            </a:pPr>
            <a:endParaRPr lang="fr-FR" sz="2000" b="1" dirty="0">
              <a:ea typeface="ＭＳ Ｐゴシック" charset="0"/>
            </a:endParaRPr>
          </a:p>
          <a:p>
            <a:pPr marL="0" lvl="1" indent="0" eaLnBrk="1" hangingPunct="1">
              <a:spcBef>
                <a:spcPts val="300"/>
              </a:spcBef>
              <a:buFontTx/>
              <a:buNone/>
              <a:defRPr/>
            </a:pPr>
            <a:r>
              <a:rPr lang="fr-FR" sz="2000" b="1" dirty="0">
                <a:solidFill>
                  <a:srgbClr val="0497AA"/>
                </a:solidFill>
                <a:ea typeface="ＭＳ Ｐゴシック" charset="0"/>
              </a:rPr>
              <a:t>Plus de 30 conventions cadres signées avec de grands groupes industriels</a:t>
            </a:r>
            <a:r>
              <a:rPr lang="fr-FR" sz="2000" dirty="0">
                <a:ea typeface="ＭＳ Ｐゴシック" charset="0"/>
              </a:rPr>
              <a:t> : </a:t>
            </a:r>
            <a:r>
              <a:rPr lang="fr-FR" sz="2000" dirty="0"/>
              <a:t>Airbus </a:t>
            </a:r>
            <a:r>
              <a:rPr lang="fr-FR" sz="2000" dirty="0" err="1"/>
              <a:t>Helicopters</a:t>
            </a:r>
            <a:r>
              <a:rPr lang="fr-FR" sz="2000" dirty="0"/>
              <a:t>, Crédit agricole, EDF, Société des eaux de Marseille, Safran, SNCF </a:t>
            </a:r>
            <a:r>
              <a:rPr lang="fr-FR" sz="2000" dirty="0" err="1"/>
              <a:t>Logistics</a:t>
            </a:r>
            <a:r>
              <a:rPr lang="fr-FR" sz="2000" dirty="0"/>
              <a:t>…</a:t>
            </a:r>
            <a:endParaRPr lang="fr-FR" sz="2000" dirty="0">
              <a:ea typeface="ＭＳ Ｐゴシック" charset="0"/>
            </a:endParaRPr>
          </a:p>
          <a:p>
            <a:pPr marL="0" lvl="1" indent="0" eaLnBrk="1" hangingPunct="1">
              <a:spcBef>
                <a:spcPts val="300"/>
              </a:spcBef>
              <a:buFontTx/>
              <a:buNone/>
              <a:defRPr/>
            </a:pPr>
            <a:endParaRPr lang="fr-FR" sz="2000" dirty="0">
              <a:ea typeface="ＭＳ Ｐゴシック" charset="0"/>
            </a:endParaRPr>
          </a:p>
          <a:p>
            <a:pPr marL="0" lvl="1" indent="0" eaLnBrk="1" hangingPunct="1">
              <a:spcBef>
                <a:spcPts val="300"/>
              </a:spcBef>
              <a:buFontTx/>
              <a:buNone/>
              <a:defRPr/>
            </a:pPr>
            <a:r>
              <a:rPr lang="fr-FR" sz="2000" dirty="0">
                <a:ea typeface="ＭＳ Ｐゴシック" charset="0"/>
              </a:rPr>
              <a:t>Un engagement au sein </a:t>
            </a:r>
            <a:r>
              <a:rPr lang="fr-FR" sz="2000" b="1" dirty="0">
                <a:solidFill>
                  <a:srgbClr val="0497AA"/>
                </a:solidFill>
                <a:ea typeface="ＭＳ Ｐゴシック" charset="0"/>
              </a:rPr>
              <a:t>des pôles de compétitivité</a:t>
            </a:r>
          </a:p>
          <a:p>
            <a:pPr marL="0" indent="0" eaLnBrk="1" hangingPunct="1">
              <a:spcBef>
                <a:spcPct val="0"/>
              </a:spcBef>
              <a:buFont typeface="Arial" charset="0"/>
              <a:buNone/>
              <a:defRPr/>
            </a:pPr>
            <a:endParaRPr lang="fr-FR" sz="2000" b="0" dirty="0">
              <a:ea typeface="ＭＳ Ｐゴシック" charset="0"/>
            </a:endParaRPr>
          </a:p>
          <a:p>
            <a:pPr marL="0" indent="0" eaLnBrk="1" hangingPunct="1">
              <a:spcBef>
                <a:spcPct val="0"/>
              </a:spcBef>
              <a:buFont typeface="Arial" charset="0"/>
              <a:buNone/>
              <a:defRPr/>
            </a:pPr>
            <a:r>
              <a:rPr lang="fr-FR" sz="2000" b="0" dirty="0">
                <a:ea typeface="ＭＳ Ｐゴシック" charset="0"/>
              </a:rPr>
              <a:t>Un </a:t>
            </a:r>
            <a:r>
              <a:rPr lang="fr-FR" sz="2000" dirty="0">
                <a:solidFill>
                  <a:srgbClr val="0497AA"/>
                </a:solidFill>
                <a:ea typeface="ＭＳ Ｐゴシック" charset="0"/>
              </a:rPr>
              <a:t>comité de prospective stratégique</a:t>
            </a:r>
          </a:p>
          <a:p>
            <a:pPr marL="0" indent="0" eaLnBrk="1" hangingPunct="1">
              <a:spcBef>
                <a:spcPct val="0"/>
              </a:spcBef>
              <a:buFont typeface="Arial" charset="0"/>
              <a:buNone/>
              <a:defRPr/>
            </a:pPr>
            <a:endParaRPr lang="fr-FR" sz="2000" b="0" dirty="0">
              <a:ea typeface="ＭＳ Ｐゴシック" charset="0"/>
            </a:endParaRPr>
          </a:p>
          <a:p>
            <a:pPr marL="0" lvl="1" indent="0">
              <a:lnSpc>
                <a:spcPts val="2000"/>
              </a:lnSpc>
              <a:spcBef>
                <a:spcPct val="0"/>
              </a:spcBef>
              <a:buClr>
                <a:schemeClr val="tx1"/>
              </a:buClr>
              <a:buFontTx/>
              <a:buNone/>
              <a:defRPr/>
            </a:pPr>
            <a:r>
              <a:rPr lang="fr-FR" sz="2000" dirty="0">
                <a:ea typeface="ＭＳ Ｐゴシック" charset="0"/>
              </a:rPr>
              <a:t>Des </a:t>
            </a:r>
            <a:r>
              <a:rPr lang="fr-FR" sz="2000" b="1" dirty="0">
                <a:solidFill>
                  <a:srgbClr val="0497AA"/>
                </a:solidFill>
                <a:ea typeface="ＭＳ Ｐゴシック" charset="0"/>
              </a:rPr>
              <a:t>actions pour renforcer l</a:t>
            </a:r>
            <a:r>
              <a:rPr lang="fr-FR" altLang="ja-JP" sz="2000" b="1" dirty="0">
                <a:solidFill>
                  <a:srgbClr val="0497AA"/>
                </a:solidFill>
                <a:ea typeface="ＭＳ Ｐゴシック" charset="0"/>
              </a:rPr>
              <a:t>’insertion étudiante :</a:t>
            </a:r>
            <a:r>
              <a:rPr lang="fr-FR" altLang="ja-JP" sz="2000" b="1" dirty="0">
                <a:ea typeface="ＭＳ Ｐゴシック" charset="0"/>
              </a:rPr>
              <a:t> </a:t>
            </a:r>
          </a:p>
          <a:p>
            <a:pPr marL="285750" lvl="1" indent="-285750">
              <a:lnSpc>
                <a:spcPts val="2000"/>
              </a:lnSpc>
              <a:spcBef>
                <a:spcPct val="0"/>
              </a:spcBef>
              <a:buClr>
                <a:schemeClr val="tx1"/>
              </a:buClr>
              <a:buFont typeface="Arial"/>
              <a:buChar char="•"/>
              <a:defRPr/>
            </a:pPr>
            <a:r>
              <a:rPr lang="fr-FR" sz="1800" dirty="0">
                <a:ea typeface="ＭＳ Ｐゴシック" charset="0"/>
              </a:rPr>
              <a:t>la plateforme d</a:t>
            </a:r>
            <a:r>
              <a:rPr lang="ja-JP" altLang="fr-FR" sz="1800" dirty="0">
                <a:ea typeface="ＭＳ Ｐゴシック" charset="0"/>
              </a:rPr>
              <a:t>’</a:t>
            </a:r>
            <a:r>
              <a:rPr lang="fr-FR" altLang="ja-JP" sz="1800" dirty="0">
                <a:ea typeface="ＭＳ Ｐゴシック" charset="0"/>
              </a:rPr>
              <a:t>insertion professionnelle IPRO (stage, recrutement)</a:t>
            </a:r>
          </a:p>
          <a:p>
            <a:pPr marL="285750" lvl="1" indent="-285750">
              <a:lnSpc>
                <a:spcPts val="2000"/>
              </a:lnSpc>
              <a:spcBef>
                <a:spcPct val="0"/>
              </a:spcBef>
              <a:buClr>
                <a:schemeClr val="tx1"/>
              </a:buClr>
              <a:buFont typeface="Arial"/>
              <a:buChar char="•"/>
              <a:defRPr/>
            </a:pPr>
            <a:r>
              <a:rPr lang="fr-FR" sz="1800" dirty="0">
                <a:ea typeface="ＭＳ Ｐゴシック" charset="0"/>
              </a:rPr>
              <a:t>Le pôle PEPITE PACA OUEST pour l’e</a:t>
            </a:r>
            <a:r>
              <a:rPr lang="fr-FR" altLang="ja-JP" sz="1800" dirty="0">
                <a:ea typeface="ＭＳ Ｐゴシック" charset="0"/>
              </a:rPr>
              <a:t>ntrepreneuriat étudiant</a:t>
            </a:r>
          </a:p>
          <a:p>
            <a:pPr marL="285750" lvl="1" indent="-285750">
              <a:lnSpc>
                <a:spcPts val="2000"/>
              </a:lnSpc>
              <a:spcBef>
                <a:spcPct val="0"/>
              </a:spcBef>
              <a:buClr>
                <a:schemeClr val="tx1"/>
              </a:buClr>
              <a:buFont typeface="Arial"/>
              <a:buChar char="•"/>
              <a:defRPr/>
            </a:pPr>
            <a:r>
              <a:rPr lang="fr-FR" sz="1800" dirty="0">
                <a:ea typeface="ＭＳ Ｐゴシック" charset="0"/>
              </a:rPr>
              <a:t>Un événement annuel dédié : la « Semaine AMU-entreprises »</a:t>
            </a:r>
          </a:p>
          <a:p>
            <a:pPr marL="0" indent="0" eaLnBrk="1" hangingPunct="1">
              <a:buFont typeface="Arial" charset="0"/>
              <a:buNone/>
              <a:defRPr/>
            </a:pPr>
            <a:endParaRPr lang="fr-FR" sz="2000" b="0" dirty="0">
              <a:ea typeface="ＭＳ Ｐゴシック" charset="0"/>
            </a:endParaRPr>
          </a:p>
        </p:txBody>
      </p:sp>
      <p:sp>
        <p:nvSpPr>
          <p:cNvPr id="3" name="Titre 2"/>
          <p:cNvSpPr>
            <a:spLocks noGrp="1"/>
          </p:cNvSpPr>
          <p:nvPr>
            <p:ph type="title"/>
          </p:nvPr>
        </p:nvSpPr>
        <p:spPr/>
        <p:txBody>
          <a:bodyPr/>
          <a:lstStyle/>
          <a:p>
            <a:pPr>
              <a:defRPr/>
            </a:pPr>
            <a:r>
              <a:rPr lang="fr-FR" dirty="0"/>
              <a:t>Des partenariats avec le monde socio-économique</a:t>
            </a:r>
          </a:p>
        </p:txBody>
      </p:sp>
      <p:sp>
        <p:nvSpPr>
          <p:cNvPr id="4" name="Espace réservé du pied de page 3"/>
          <p:cNvSpPr>
            <a:spLocks noGrp="1"/>
          </p:cNvSpPr>
          <p:nvPr>
            <p:ph type="ftr" sz="quarter" idx="10"/>
          </p:nvPr>
        </p:nvSpPr>
        <p:spPr>
          <a:xfrm>
            <a:off x="1762125" y="169863"/>
            <a:ext cx="6342063" cy="401637"/>
          </a:xfrm>
        </p:spPr>
        <p:txBody>
          <a:bodyPr/>
          <a:lstStyle/>
          <a:p>
            <a:pPr>
              <a:defRPr/>
            </a:pPr>
            <a:r>
              <a:rPr lang="fr-FR" dirty="0"/>
              <a:t>Présentation générale / </a:t>
            </a:r>
          </a:p>
          <a:p>
            <a:pPr>
              <a:defRPr/>
            </a:pPr>
            <a:r>
              <a:rPr lang="fr-FR" dirty="0"/>
              <a:t>Un acteur engagé sur son territoire, facteur de rayonnement et d’attractivité</a:t>
            </a:r>
          </a:p>
        </p:txBody>
      </p:sp>
      <p:sp>
        <p:nvSpPr>
          <p:cNvPr id="49156"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B33E16-76F3-DA4D-B7B7-8840B7B6F1F6}" type="slidenum">
              <a:rPr lang="fr-FR" sz="800">
                <a:solidFill>
                  <a:schemeClr val="bg1"/>
                </a:solidFill>
                <a:cs typeface="Arial" charset="0"/>
              </a:rPr>
              <a:pPr/>
              <a:t>46</a:t>
            </a:fld>
            <a:endParaRPr lang="fr-FR" sz="800">
              <a:solidFill>
                <a:schemeClr val="bg1"/>
              </a:solidFill>
              <a:cs typeface="Arial" charset="0"/>
            </a:endParaRPr>
          </a:p>
        </p:txBody>
      </p:sp>
      <p:cxnSp>
        <p:nvCxnSpPr>
          <p:cNvPr id="6" name="Connecteur droit 5"/>
          <p:cNvCxnSpPr/>
          <p:nvPr/>
        </p:nvCxnSpPr>
        <p:spPr>
          <a:xfrm flipH="1">
            <a:off x="8313738" y="1158875"/>
            <a:ext cx="830262"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H="1">
            <a:off x="0" y="2222500"/>
            <a:ext cx="550863" cy="290513"/>
          </a:xfrm>
          <a:prstGeom prst="line">
            <a:avLst/>
          </a:prstGeom>
          <a:ln w="19050" cmpd="sng">
            <a:solidFill>
              <a:srgbClr val="0497AA"/>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H="1">
            <a:off x="0" y="3481388"/>
            <a:ext cx="558800" cy="444500"/>
          </a:xfrm>
          <a:prstGeom prst="line">
            <a:avLst/>
          </a:prstGeom>
          <a:ln w="19050" cmpd="sng">
            <a:solidFill>
              <a:srgbClr val="0497AA"/>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a:off x="-7937" y="4116388"/>
            <a:ext cx="558800" cy="942975"/>
          </a:xfrm>
          <a:prstGeom prst="line">
            <a:avLst/>
          </a:prstGeom>
          <a:ln w="19050" cmpd="sng">
            <a:solidFill>
              <a:srgbClr val="0497AA"/>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flipH="1">
            <a:off x="0" y="4699000"/>
            <a:ext cx="558800" cy="2159000"/>
          </a:xfrm>
          <a:prstGeom prst="line">
            <a:avLst/>
          </a:prstGeom>
          <a:ln w="19050" cmpd="sng">
            <a:solidFill>
              <a:srgbClr val="0497AA"/>
            </a:solidFill>
            <a:prstDash val="sysDot"/>
            <a:roun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1"/>
          <p:cNvSpPr>
            <a:spLocks noGrp="1"/>
          </p:cNvSpPr>
          <p:nvPr>
            <p:ph idx="1"/>
          </p:nvPr>
        </p:nvSpPr>
        <p:spPr>
          <a:xfrm>
            <a:off x="457200" y="1328738"/>
            <a:ext cx="8229600" cy="4797425"/>
          </a:xfrm>
        </p:spPr>
        <p:txBody>
          <a:bodyPr/>
          <a:lstStyle/>
          <a:p>
            <a:pPr marL="0" lvl="1" indent="0" eaLnBrk="1" hangingPunct="1">
              <a:spcBef>
                <a:spcPts val="300"/>
              </a:spcBef>
              <a:buFontTx/>
              <a:buNone/>
            </a:pPr>
            <a:endParaRPr lang="fr-FR" altLang="fr-FR" sz="1800" b="1" dirty="0">
              <a:solidFill>
                <a:srgbClr val="DB8C31"/>
              </a:solidFill>
              <a:latin typeface="Arial" panose="020B0604020202020204" pitchFamily="34" charset="0"/>
              <a:cs typeface="Arial" panose="020B0604020202020204" pitchFamily="34" charset="0"/>
            </a:endParaRPr>
          </a:p>
          <a:p>
            <a:pPr marL="0" lvl="1" indent="0" eaLnBrk="1" hangingPunct="1">
              <a:spcBef>
                <a:spcPts val="300"/>
              </a:spcBef>
              <a:buFontTx/>
              <a:buNone/>
            </a:pPr>
            <a:r>
              <a:rPr lang="fr-FR" altLang="fr-FR" sz="1800" b="1" dirty="0">
                <a:solidFill>
                  <a:srgbClr val="DB8C31"/>
                </a:solidFill>
                <a:latin typeface="Arial" panose="020B0604020202020204" pitchFamily="34" charset="0"/>
                <a:cs typeface="Arial" panose="020B0604020202020204" pitchFamily="34" charset="0"/>
              </a:rPr>
              <a:t>Aix-Marseille Université, en lien étroit avec les collectivités </a:t>
            </a:r>
            <a:r>
              <a:rPr lang="fr-FR" altLang="fr-FR" sz="1800" dirty="0">
                <a:latin typeface="Arial" panose="020B0604020202020204" pitchFamily="34" charset="0"/>
                <a:cs typeface="Arial" panose="020B0604020202020204" pitchFamily="34" charset="0"/>
              </a:rPr>
              <a:t>: </a:t>
            </a:r>
            <a:br>
              <a:rPr lang="fr-FR" altLang="fr-FR" sz="1800" dirty="0">
                <a:latin typeface="Arial" panose="020B0604020202020204" pitchFamily="34" charset="0"/>
                <a:cs typeface="Arial" panose="020B0604020202020204" pitchFamily="34" charset="0"/>
              </a:rPr>
            </a:br>
            <a:r>
              <a:rPr lang="fr-FR" altLang="fr-FR" sz="1600" dirty="0">
                <a:latin typeface="Arial" panose="020B0604020202020204" pitchFamily="34" charset="0"/>
                <a:cs typeface="Arial" panose="020B0604020202020204" pitchFamily="34" charset="0"/>
              </a:rPr>
              <a:t>Région (Schéma régional de l’enseignement supérieur, de la recherche et de l’innovation); Métropole Aix-Marseille-Provence( membre du comité de gouvernance économique); Département des Bouches-du-Rhône (convention en cours)…</a:t>
            </a:r>
          </a:p>
          <a:p>
            <a:pPr marL="0" lvl="1" indent="0" eaLnBrk="1" hangingPunct="1">
              <a:spcBef>
                <a:spcPts val="300"/>
              </a:spcBef>
              <a:buFontTx/>
              <a:buNone/>
            </a:pPr>
            <a:endParaRPr lang="fr-FR" altLang="fr-FR" sz="900" b="1" dirty="0">
              <a:solidFill>
                <a:srgbClr val="DB8C31"/>
              </a:solidFill>
              <a:latin typeface="Arial" panose="020B0604020202020204" pitchFamily="34" charset="0"/>
              <a:cs typeface="Arial" panose="020B0604020202020204" pitchFamily="34" charset="0"/>
            </a:endParaRPr>
          </a:p>
          <a:p>
            <a:pPr marL="0" lvl="1" indent="0" eaLnBrk="1" hangingPunct="1">
              <a:spcBef>
                <a:spcPts val="300"/>
              </a:spcBef>
              <a:buFontTx/>
              <a:buNone/>
            </a:pPr>
            <a:endParaRPr lang="fr-FR" altLang="fr-FR" sz="900" b="1" dirty="0">
              <a:solidFill>
                <a:srgbClr val="DB8C31"/>
              </a:solidFill>
              <a:latin typeface="Arial" panose="020B0604020202020204" pitchFamily="34" charset="0"/>
              <a:cs typeface="Arial" panose="020B0604020202020204" pitchFamily="34" charset="0"/>
            </a:endParaRPr>
          </a:p>
          <a:p>
            <a:pPr marL="0" lvl="1" indent="0" eaLnBrk="1" hangingPunct="1">
              <a:spcBef>
                <a:spcPts val="300"/>
              </a:spcBef>
              <a:buFontTx/>
              <a:buNone/>
            </a:pPr>
            <a:r>
              <a:rPr lang="fr-FR" altLang="fr-FR" sz="1800" b="1" dirty="0">
                <a:solidFill>
                  <a:srgbClr val="DB8C31"/>
                </a:solidFill>
                <a:latin typeface="Arial" panose="020B0604020202020204" pitchFamily="34" charset="0"/>
                <a:cs typeface="Arial" panose="020B0604020202020204" pitchFamily="34" charset="0"/>
              </a:rPr>
              <a:t>Aix-Marseille Université, partenaire des grands acteurs culturels du site </a:t>
            </a:r>
            <a:r>
              <a:rPr lang="fr-FR" altLang="fr-FR" sz="1800" dirty="0">
                <a:latin typeface="Arial" panose="020B0604020202020204" pitchFamily="34" charset="0"/>
                <a:cs typeface="Arial" panose="020B0604020202020204" pitchFamily="34" charset="0"/>
              </a:rPr>
              <a:t>: </a:t>
            </a:r>
            <a:br>
              <a:rPr lang="fr-FR" altLang="fr-FR" sz="1800" dirty="0">
                <a:latin typeface="Arial" panose="020B0604020202020204" pitchFamily="34" charset="0"/>
                <a:cs typeface="Arial" panose="020B0604020202020204" pitchFamily="34" charset="0"/>
              </a:rPr>
            </a:br>
            <a:r>
              <a:rPr lang="fr-FR" altLang="fr-FR" sz="1600" dirty="0">
                <a:latin typeface="Arial" panose="020B0604020202020204" pitchFamily="34" charset="0"/>
                <a:cs typeface="Arial" panose="020B0604020202020204" pitchFamily="34" charset="0"/>
              </a:rPr>
              <a:t>DRAC, théâtre national de la Criée, fondation Vasarely, festival d’Aix-en-Provence, </a:t>
            </a:r>
            <a:r>
              <a:rPr lang="fr-FR" altLang="fr-FR" sz="1600" dirty="0" err="1">
                <a:latin typeface="Arial" panose="020B0604020202020204" pitchFamily="34" charset="0"/>
                <a:cs typeface="Arial" panose="020B0604020202020204" pitchFamily="34" charset="0"/>
              </a:rPr>
              <a:t>MuCEM</a:t>
            </a:r>
            <a:r>
              <a:rPr lang="fr-FR" altLang="fr-FR" sz="1600" dirty="0">
                <a:latin typeface="Arial" panose="020B0604020202020204" pitchFamily="34" charset="0"/>
                <a:cs typeface="Arial" panose="020B0604020202020204" pitchFamily="34" charset="0"/>
              </a:rPr>
              <a:t>…</a:t>
            </a:r>
          </a:p>
          <a:p>
            <a:pPr marL="0" lvl="1" indent="0" eaLnBrk="1" hangingPunct="1">
              <a:spcBef>
                <a:spcPts val="300"/>
              </a:spcBef>
              <a:buFontTx/>
              <a:buNone/>
            </a:pPr>
            <a:endParaRPr lang="fr-FR" altLang="fr-FR" sz="900" dirty="0">
              <a:latin typeface="Arial" panose="020B0604020202020204" pitchFamily="34" charset="0"/>
              <a:cs typeface="Arial" panose="020B0604020202020204" pitchFamily="34" charset="0"/>
            </a:endParaRPr>
          </a:p>
          <a:p>
            <a:pPr marL="0" lvl="1" indent="0" eaLnBrk="1" hangingPunct="1">
              <a:spcBef>
                <a:spcPts val="300"/>
              </a:spcBef>
              <a:buFontTx/>
              <a:buNone/>
            </a:pPr>
            <a:r>
              <a:rPr lang="fr-FR" altLang="fr-FR" sz="1800" b="1" dirty="0">
                <a:solidFill>
                  <a:srgbClr val="DB8C31"/>
                </a:solidFill>
                <a:latin typeface="Arial" panose="020B0604020202020204" pitchFamily="34" charset="0"/>
                <a:cs typeface="Arial" panose="020B0604020202020204" pitchFamily="34" charset="0"/>
              </a:rPr>
              <a:t>Aix-Marseille Université, partenaire des grands projets du territoire </a:t>
            </a:r>
            <a:r>
              <a:rPr lang="fr-FR" altLang="fr-FR" sz="1800" dirty="0">
                <a:latin typeface="Arial" panose="020B0604020202020204" pitchFamily="34" charset="0"/>
                <a:cs typeface="Arial" panose="020B0604020202020204" pitchFamily="34" charset="0"/>
              </a:rPr>
              <a:t>: </a:t>
            </a:r>
            <a:br>
              <a:rPr lang="fr-FR" altLang="fr-FR" sz="1800" dirty="0">
                <a:latin typeface="Arial" panose="020B0604020202020204" pitchFamily="34" charset="0"/>
                <a:cs typeface="Arial" panose="020B0604020202020204" pitchFamily="34" charset="0"/>
              </a:rPr>
            </a:br>
            <a:r>
              <a:rPr lang="fr-FR" altLang="fr-FR" sz="1600" dirty="0">
                <a:latin typeface="Arial" panose="020B0604020202020204" pitchFamily="34" charset="0"/>
                <a:cs typeface="Arial" panose="020B0604020202020204" pitchFamily="34" charset="0"/>
              </a:rPr>
              <a:t>Marseille-Provence capitale de la culture 2013, Marseille Provence capitale du sport 2017, association Marseille Provence 2018, Smart Port Challenge 2019…</a:t>
            </a:r>
          </a:p>
          <a:p>
            <a:pPr marL="0" indent="0" eaLnBrk="1" hangingPunct="1">
              <a:buFont typeface="Arial" panose="020B0604020202020204" pitchFamily="34" charset="0"/>
              <a:buNone/>
            </a:pPr>
            <a:endParaRPr lang="fr-FR" altLang="fr-FR" sz="900" b="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fr-FR" altLang="fr-FR" sz="1800" dirty="0">
                <a:solidFill>
                  <a:srgbClr val="DB8C31"/>
                </a:solidFill>
                <a:latin typeface="Arial" panose="020B0604020202020204" pitchFamily="34" charset="0"/>
                <a:cs typeface="Arial" panose="020B0604020202020204" pitchFamily="34" charset="0"/>
              </a:rPr>
              <a:t>Aix-Marseille Université, acteur majeur de la diffusion de la culture scientifique </a:t>
            </a:r>
            <a:r>
              <a:rPr lang="fr-FR" altLang="fr-FR" sz="1600" b="0" dirty="0">
                <a:latin typeface="Arial" panose="020B0604020202020204" pitchFamily="34" charset="0"/>
                <a:cs typeface="Arial" panose="020B0604020202020204" pitchFamily="34" charset="0"/>
              </a:rPr>
              <a:t>au plus grand nombre : ateliers dans les collèges, conférences grand public, le Souk des sciences, la nuit européenne des chercheurs…</a:t>
            </a:r>
          </a:p>
        </p:txBody>
      </p:sp>
      <p:sp>
        <p:nvSpPr>
          <p:cNvPr id="3" name="Titre 2"/>
          <p:cNvSpPr>
            <a:spLocks noGrp="1"/>
          </p:cNvSpPr>
          <p:nvPr>
            <p:ph type="title"/>
          </p:nvPr>
        </p:nvSpPr>
        <p:spPr/>
        <p:txBody>
          <a:bodyPr/>
          <a:lstStyle/>
          <a:p>
            <a:pPr>
              <a:defRPr/>
            </a:pPr>
            <a:r>
              <a:rPr lang="fr-FR" altLang="fr-FR" dirty="0">
                <a:latin typeface="Arial" panose="020B0604020202020204" pitchFamily="34" charset="0"/>
              </a:rPr>
              <a:t>Un acteur engagé sur son territoire</a:t>
            </a:r>
          </a:p>
        </p:txBody>
      </p:sp>
      <p:sp>
        <p:nvSpPr>
          <p:cNvPr id="27652" name="Espace réservé du pied de page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4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AFB1A5"/>
              </a:buClr>
              <a:buSzPct val="80000"/>
              <a:buAutoNum type="circleNumDbPlain"/>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AFB1A5"/>
              </a:buClr>
              <a:buFont typeface="Wingdings" panose="05000000000000000000" pitchFamily="2" charset="2"/>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rgbClr val="AFB1A5"/>
              </a:buClr>
              <a:buSzPct val="13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fr-FR" altLang="fr-FR" sz="1000" b="0" dirty="0">
                <a:solidFill>
                  <a:srgbClr val="A6A6A6"/>
                </a:solidFill>
                <a:latin typeface="Verdana" panose="020B0604030504040204" pitchFamily="34" charset="0"/>
              </a:rPr>
              <a:t>Un acteur engagé sur son territoire, facteur de rayonnement et d’attractivité</a:t>
            </a:r>
          </a:p>
        </p:txBody>
      </p:sp>
      <p:sp>
        <p:nvSpPr>
          <p:cNvPr id="27653" name="Espace réservé du numéro de diapositive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4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AFB1A5"/>
              </a:buClr>
              <a:buSzPct val="80000"/>
              <a:buAutoNum type="circleNumDbPlain"/>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AFB1A5"/>
              </a:buClr>
              <a:buFont typeface="Wingdings" panose="05000000000000000000" pitchFamily="2" charset="2"/>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rgbClr val="AFB1A5"/>
              </a:buClr>
              <a:buSzPct val="13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AFB1A5"/>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CA863424-3AC5-4874-A2CE-7A2B83DD0577}" type="slidenum">
              <a:rPr lang="fr-FR" altLang="fr-FR" sz="800" smtClean="0">
                <a:solidFill>
                  <a:schemeClr val="bg1"/>
                </a:solidFill>
              </a:rPr>
              <a:pPr>
                <a:spcBef>
                  <a:spcPct val="0"/>
                </a:spcBef>
                <a:buFontTx/>
                <a:buNone/>
              </a:pPr>
              <a:t>47</a:t>
            </a:fld>
            <a:endParaRPr lang="fr-FR" altLang="fr-FR" sz="800">
              <a:solidFill>
                <a:schemeClr val="bg1"/>
              </a:solidFill>
            </a:endParaRPr>
          </a:p>
        </p:txBody>
      </p:sp>
      <p:cxnSp>
        <p:nvCxnSpPr>
          <p:cNvPr id="6" name="Connecteur droit 5"/>
          <p:cNvCxnSpPr/>
          <p:nvPr/>
        </p:nvCxnSpPr>
        <p:spPr>
          <a:xfrm flipH="1">
            <a:off x="5878513" y="1165225"/>
            <a:ext cx="3265487"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p:cNvCxnSpPr>
          <p:nvPr/>
        </p:nvCxnSpPr>
        <p:spPr>
          <a:xfrm flipH="1">
            <a:off x="13203" y="1887538"/>
            <a:ext cx="531814" cy="255770"/>
          </a:xfrm>
          <a:prstGeom prst="line">
            <a:avLst/>
          </a:prstGeom>
          <a:ln w="19050" cmpd="sng">
            <a:solidFill>
              <a:srgbClr val="DB8C31"/>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a:cxnSpLocks/>
          </p:cNvCxnSpPr>
          <p:nvPr/>
        </p:nvCxnSpPr>
        <p:spPr>
          <a:xfrm flipH="1">
            <a:off x="13203" y="3304225"/>
            <a:ext cx="531814" cy="303595"/>
          </a:xfrm>
          <a:prstGeom prst="line">
            <a:avLst/>
          </a:prstGeom>
          <a:ln w="19050" cmpd="sng">
            <a:solidFill>
              <a:srgbClr val="DB8C31"/>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a:cxnSpLocks/>
          </p:cNvCxnSpPr>
          <p:nvPr/>
        </p:nvCxnSpPr>
        <p:spPr>
          <a:xfrm flipH="1">
            <a:off x="0" y="5274628"/>
            <a:ext cx="563667" cy="1583372"/>
          </a:xfrm>
          <a:prstGeom prst="line">
            <a:avLst/>
          </a:prstGeom>
          <a:ln w="19050" cmpd="sng">
            <a:solidFill>
              <a:srgbClr val="DB8C31"/>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48A74990-A94A-6F4E-BC69-98041173C125}"/>
              </a:ext>
            </a:extLst>
          </p:cNvPr>
          <p:cNvCxnSpPr>
            <a:cxnSpLocks/>
          </p:cNvCxnSpPr>
          <p:nvPr/>
        </p:nvCxnSpPr>
        <p:spPr>
          <a:xfrm flipH="1">
            <a:off x="0" y="4265228"/>
            <a:ext cx="545018" cy="725872"/>
          </a:xfrm>
          <a:prstGeom prst="line">
            <a:avLst/>
          </a:prstGeom>
          <a:ln w="19050" cmpd="sng">
            <a:solidFill>
              <a:srgbClr val="DB8C31"/>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343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722313" y="3144838"/>
            <a:ext cx="7772400" cy="1806575"/>
          </a:xfrm>
        </p:spPr>
        <p:txBody>
          <a:bodyPr/>
          <a:lstStyle/>
          <a:p>
            <a:pPr>
              <a:defRPr/>
            </a:pPr>
            <a:r>
              <a:rPr lang="fr-FR" dirty="0"/>
              <a:t>Chef de file de </a:t>
            </a:r>
            <a:br>
              <a:rPr lang="fr-FR" dirty="0"/>
            </a:br>
            <a:r>
              <a:rPr lang="fr-FR" dirty="0"/>
              <a:t>la politique de site</a:t>
            </a:r>
          </a:p>
        </p:txBody>
      </p:sp>
      <p:sp>
        <p:nvSpPr>
          <p:cNvPr id="4" name="Espace réservé du pied de page 3"/>
          <p:cNvSpPr>
            <a:spLocks noGrp="1"/>
          </p:cNvSpPr>
          <p:nvPr>
            <p:ph type="ftr" sz="quarter" idx="10"/>
          </p:nvPr>
        </p:nvSpPr>
        <p:spPr/>
        <p:txBody>
          <a:bodyPr/>
          <a:lstStyle/>
          <a:p>
            <a:pPr>
              <a:defRPr/>
            </a:pPr>
            <a:r>
              <a:rPr lang="fr-FR"/>
              <a:t>Présentation générale</a:t>
            </a:r>
          </a:p>
        </p:txBody>
      </p:sp>
      <p:sp>
        <p:nvSpPr>
          <p:cNvPr id="51203"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907762-94E2-E14E-BE3E-F74D741C775D}" type="slidenum">
              <a:rPr lang="fr-FR" sz="800">
                <a:solidFill>
                  <a:schemeClr val="bg1"/>
                </a:solidFill>
                <a:cs typeface="Arial" charset="0"/>
              </a:rPr>
              <a:pPr/>
              <a:t>48</a:t>
            </a:fld>
            <a:endParaRPr lang="fr-FR" sz="800">
              <a:solidFill>
                <a:schemeClr val="bg1"/>
              </a:solidFill>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u contenu 1"/>
          <p:cNvSpPr>
            <a:spLocks noGrp="1"/>
          </p:cNvSpPr>
          <p:nvPr>
            <p:ph idx="1"/>
          </p:nvPr>
        </p:nvSpPr>
        <p:spPr>
          <a:xfrm>
            <a:off x="457200" y="1731963"/>
            <a:ext cx="8229600" cy="4394200"/>
          </a:xfrm>
        </p:spPr>
        <p:txBody>
          <a:bodyPr lIns="0" tIns="93600"/>
          <a:lstStyle/>
          <a:p>
            <a:pPr marL="0" indent="0">
              <a:buFont typeface="Arial" charset="0"/>
              <a:buNone/>
            </a:pPr>
            <a:r>
              <a:rPr lang="fr-FR" dirty="0">
                <a:latin typeface="Arial" charset="0"/>
                <a:ea typeface="ＭＳ Ｐゴシック" charset="0"/>
              </a:rPr>
              <a:t>Association dans le cadre de la loi « </a:t>
            </a:r>
            <a:r>
              <a:rPr lang="fr-FR" dirty="0" err="1">
                <a:latin typeface="Arial" charset="0"/>
                <a:ea typeface="ＭＳ Ｐゴシック" charset="0"/>
              </a:rPr>
              <a:t>Fioraso</a:t>
            </a:r>
            <a:r>
              <a:rPr lang="fr-FR" dirty="0">
                <a:latin typeface="Arial" charset="0"/>
                <a:ea typeface="ＭＳ Ｐゴシック" charset="0"/>
              </a:rPr>
              <a:t> » de juillet 2013 </a:t>
            </a:r>
          </a:p>
        </p:txBody>
      </p:sp>
      <p:sp>
        <p:nvSpPr>
          <p:cNvPr id="3" name="Titre 2"/>
          <p:cNvSpPr>
            <a:spLocks noGrp="1"/>
          </p:cNvSpPr>
          <p:nvPr>
            <p:ph type="title"/>
          </p:nvPr>
        </p:nvSpPr>
        <p:spPr/>
        <p:txBody>
          <a:bodyPr/>
          <a:lstStyle/>
          <a:p>
            <a:pPr>
              <a:defRPr/>
            </a:pPr>
            <a:r>
              <a:rPr lang="fr-FR" sz="2400" dirty="0"/>
              <a:t>Aix-Marseille Université : chef de file de l’association </a:t>
            </a:r>
            <a:br>
              <a:rPr lang="fr-FR" sz="2400" dirty="0"/>
            </a:br>
            <a:r>
              <a:rPr lang="fr-FR" sz="2400" dirty="0"/>
              <a:t>Aix-Marseille-Provence Méditerranée</a:t>
            </a:r>
          </a:p>
        </p:txBody>
      </p:sp>
      <p:sp>
        <p:nvSpPr>
          <p:cNvPr id="4" name="Espace réservé du pied de page 3"/>
          <p:cNvSpPr>
            <a:spLocks noGrp="1"/>
          </p:cNvSpPr>
          <p:nvPr>
            <p:ph type="ftr" sz="quarter" idx="10"/>
          </p:nvPr>
        </p:nvSpPr>
        <p:spPr/>
        <p:txBody>
          <a:bodyPr/>
          <a:lstStyle/>
          <a:p>
            <a:pPr>
              <a:defRPr/>
            </a:pPr>
            <a:r>
              <a:rPr lang="fr-FR" dirty="0"/>
              <a:t>Une force pour le territoire / Chef de file de la politique de site</a:t>
            </a:r>
          </a:p>
        </p:txBody>
      </p:sp>
      <p:sp>
        <p:nvSpPr>
          <p:cNvPr id="52228"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8D7B9C-D454-3348-B6DE-B978D326B31E}" type="slidenum">
              <a:rPr lang="fr-FR" sz="800">
                <a:solidFill>
                  <a:schemeClr val="bg1"/>
                </a:solidFill>
                <a:cs typeface="Arial" charset="0"/>
              </a:rPr>
              <a:pPr/>
              <a:t>49</a:t>
            </a:fld>
            <a:endParaRPr lang="fr-FR" sz="800">
              <a:solidFill>
                <a:schemeClr val="bg1"/>
              </a:solidFill>
              <a:cs typeface="Arial" charset="0"/>
            </a:endParaRPr>
          </a:p>
        </p:txBody>
      </p:sp>
      <p:cxnSp>
        <p:nvCxnSpPr>
          <p:cNvPr id="6" name="Connecteur droit 5"/>
          <p:cNvCxnSpPr/>
          <p:nvPr/>
        </p:nvCxnSpPr>
        <p:spPr>
          <a:xfrm flipH="1">
            <a:off x="5796643" y="1507671"/>
            <a:ext cx="3347358"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graphicFrame>
        <p:nvGraphicFramePr>
          <p:cNvPr id="15" name="Diagramme 14"/>
          <p:cNvGraphicFramePr/>
          <p:nvPr/>
        </p:nvGraphicFramePr>
        <p:xfrm>
          <a:off x="1475895" y="2119292"/>
          <a:ext cx="6344450" cy="449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2233" name="Picture 4" descr="Accueil Université de Toul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3688" y="5940425"/>
            <a:ext cx="1347787"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35" name="Image 22" descr="Logo_sciencespoaix.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175125"/>
            <a:ext cx="12827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2934" y="4073807"/>
            <a:ext cx="2179782" cy="747147"/>
          </a:xfrm>
          <a:prstGeom prst="rect">
            <a:avLst/>
          </a:prstGeom>
        </p:spPr>
      </p:pic>
      <p:pic>
        <p:nvPicPr>
          <p:cNvPr id="5" name="Imag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98372" y="2308462"/>
            <a:ext cx="648906" cy="803740"/>
          </a:xfrm>
          <a:prstGeom prst="rect">
            <a:avLst/>
          </a:prstGeom>
        </p:spPr>
      </p:pic>
      <p:pic>
        <p:nvPicPr>
          <p:cNvPr id="8" name="Imag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98228" y="3769909"/>
            <a:ext cx="2059709" cy="10510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idx="1"/>
          </p:nvPr>
        </p:nvSpPr>
        <p:spPr>
          <a:xfrm>
            <a:off x="457200" y="1257297"/>
            <a:ext cx="8229600" cy="4958443"/>
          </a:xfrm>
        </p:spPr>
        <p:txBody>
          <a:bodyPr/>
          <a:lstStyle/>
          <a:p>
            <a:pPr marL="628650" indent="-179388">
              <a:lnSpc>
                <a:spcPct val="120000"/>
              </a:lnSpc>
              <a:defRPr/>
            </a:pPr>
            <a:r>
              <a:rPr lang="fr-FR" altLang="fr-FR" sz="1800" b="0" dirty="0">
                <a:solidFill>
                  <a:srgbClr val="252E44"/>
                </a:solidFill>
                <a:latin typeface="Arial" charset="0"/>
                <a:ea typeface="ＭＳ Ｐゴシック" charset="0"/>
              </a:rPr>
              <a:t>Propriétaire  de près de 90% du patrimoine qu’elle occupe</a:t>
            </a:r>
          </a:p>
          <a:p>
            <a:pPr marL="628650" indent="-179388">
              <a:defRPr/>
            </a:pPr>
            <a:r>
              <a:rPr lang="en-GB" sz="1800" b="0" dirty="0" err="1">
                <a:solidFill>
                  <a:srgbClr val="252E44"/>
                </a:solidFill>
                <a:latin typeface="Arial" charset="0"/>
                <a:ea typeface="ＭＳ Ｐゴシック" charset="0"/>
              </a:rPr>
              <a:t>Dotée</a:t>
            </a:r>
            <a:r>
              <a:rPr lang="en-GB" sz="1800" b="0" dirty="0">
                <a:solidFill>
                  <a:srgbClr val="252E44"/>
                </a:solidFill>
                <a:latin typeface="Arial" charset="0"/>
                <a:ea typeface="ＭＳ Ｐゴシック" charset="0"/>
              </a:rPr>
              <a:t> de </a:t>
            </a:r>
            <a:r>
              <a:rPr lang="en-GB" sz="2000" dirty="0">
                <a:solidFill>
                  <a:srgbClr val="252E44"/>
                </a:solidFill>
                <a:latin typeface="Arial" charset="0"/>
                <a:ea typeface="ＭＳ Ｐゴシック" charset="0"/>
              </a:rPr>
              <a:t>61 millions </a:t>
            </a:r>
            <a:r>
              <a:rPr lang="en-GB" sz="2000" dirty="0" err="1">
                <a:solidFill>
                  <a:srgbClr val="252E44"/>
                </a:solidFill>
                <a:latin typeface="Arial" charset="0"/>
                <a:ea typeface="ＭＳ Ｐゴシック" charset="0"/>
              </a:rPr>
              <a:t>d’euros</a:t>
            </a:r>
            <a:r>
              <a:rPr lang="en-GB" sz="2000" b="0" dirty="0">
                <a:solidFill>
                  <a:srgbClr val="252E44"/>
                </a:solidFill>
                <a:latin typeface="Arial" charset="0"/>
                <a:ea typeface="ＭＳ Ｐゴシック" charset="0"/>
              </a:rPr>
              <a:t> </a:t>
            </a:r>
            <a:r>
              <a:rPr lang="en-GB" sz="1800" b="0" dirty="0" err="1">
                <a:solidFill>
                  <a:srgbClr val="252E44"/>
                </a:solidFill>
                <a:latin typeface="Arial" charset="0"/>
                <a:ea typeface="ＭＳ Ｐゴシック" charset="0"/>
              </a:rPr>
              <a:t>dans</a:t>
            </a:r>
            <a:r>
              <a:rPr lang="en-GB" sz="1800" b="0" dirty="0">
                <a:solidFill>
                  <a:srgbClr val="252E44"/>
                </a:solidFill>
                <a:latin typeface="Arial" charset="0"/>
                <a:ea typeface="ＭＳ Ｐゴシック" charset="0"/>
              </a:rPr>
              <a:t> le cadre du plan de </a:t>
            </a:r>
            <a:r>
              <a:rPr lang="en-GB" sz="1800" b="0" dirty="0" err="1">
                <a:solidFill>
                  <a:srgbClr val="252E44"/>
                </a:solidFill>
                <a:latin typeface="Arial" charset="0"/>
                <a:ea typeface="ＭＳ Ｐゴシック" charset="0"/>
              </a:rPr>
              <a:t>relance</a:t>
            </a:r>
            <a:r>
              <a:rPr lang="en-GB" sz="1800" b="0" dirty="0">
                <a:solidFill>
                  <a:srgbClr val="252E44"/>
                </a:solidFill>
                <a:latin typeface="Arial" charset="0"/>
                <a:ea typeface="ＭＳ Ｐゴシック" charset="0"/>
              </a:rPr>
              <a:t> national pour la renovation de </a:t>
            </a:r>
            <a:r>
              <a:rPr lang="en-GB" sz="1800" b="0" dirty="0" err="1">
                <a:solidFill>
                  <a:srgbClr val="252E44"/>
                </a:solidFill>
                <a:latin typeface="Arial" charset="0"/>
                <a:ea typeface="ＭＳ Ｐゴシック" charset="0"/>
              </a:rPr>
              <a:t>ses</a:t>
            </a:r>
            <a:r>
              <a:rPr lang="en-GB" sz="1800" b="0" dirty="0">
                <a:solidFill>
                  <a:srgbClr val="252E44"/>
                </a:solidFill>
                <a:latin typeface="Arial" charset="0"/>
                <a:ea typeface="ＭＳ Ｐゴシック" charset="0"/>
              </a:rPr>
              <a:t> </a:t>
            </a:r>
            <a:r>
              <a:rPr lang="en-GB" sz="1800" b="0" dirty="0" err="1">
                <a:solidFill>
                  <a:srgbClr val="252E44"/>
                </a:solidFill>
                <a:latin typeface="Arial" charset="0"/>
                <a:ea typeface="ＭＳ Ｐゴシック" charset="0"/>
              </a:rPr>
              <a:t>bâtiments</a:t>
            </a:r>
            <a:endParaRPr lang="en-GB" sz="1800" b="0" dirty="0">
              <a:solidFill>
                <a:srgbClr val="252E44"/>
              </a:solidFill>
              <a:latin typeface="Arial" charset="0"/>
              <a:ea typeface="ＭＳ Ｐゴシック" charset="0"/>
            </a:endParaRPr>
          </a:p>
          <a:p>
            <a:pPr marL="628650" indent="-179388">
              <a:lnSpc>
                <a:spcPct val="120000"/>
              </a:lnSpc>
              <a:defRPr/>
            </a:pPr>
            <a:r>
              <a:rPr lang="en-GB" sz="2000" dirty="0">
                <a:solidFill>
                  <a:srgbClr val="252E44"/>
                </a:solidFill>
                <a:latin typeface="Arial" charset="0"/>
                <a:ea typeface="ＭＳ Ｐゴシック" charset="0"/>
              </a:rPr>
              <a:t>6</a:t>
            </a:r>
            <a:r>
              <a:rPr lang="en-GB" sz="1600" b="0" dirty="0">
                <a:solidFill>
                  <a:srgbClr val="252E44"/>
                </a:solidFill>
                <a:latin typeface="Arial" charset="0"/>
                <a:ea typeface="ＭＳ Ｐゴシック" charset="0"/>
              </a:rPr>
              <a:t> </a:t>
            </a:r>
            <a:r>
              <a:rPr lang="en-GB" sz="1800" b="0" dirty="0" err="1">
                <a:solidFill>
                  <a:srgbClr val="252E44"/>
                </a:solidFill>
                <a:latin typeface="Arial" charset="0"/>
                <a:ea typeface="ＭＳ Ｐゴシック" charset="0"/>
              </a:rPr>
              <a:t>secteurs</a:t>
            </a:r>
            <a:r>
              <a:rPr lang="en-GB" sz="1800" b="0" dirty="0">
                <a:solidFill>
                  <a:srgbClr val="252E44"/>
                </a:solidFill>
                <a:latin typeface="Arial" charset="0"/>
                <a:ea typeface="ＭＳ Ｐゴシック" charset="0"/>
              </a:rPr>
              <a:t> de formation et de </a:t>
            </a:r>
            <a:r>
              <a:rPr lang="en-GB" sz="1800" b="0" dirty="0" err="1">
                <a:solidFill>
                  <a:srgbClr val="252E44"/>
                </a:solidFill>
                <a:latin typeface="Arial" charset="0"/>
                <a:ea typeface="ＭＳ Ｐゴシック" charset="0"/>
              </a:rPr>
              <a:t>recherche</a:t>
            </a:r>
            <a:endParaRPr lang="en-GB" sz="1800" b="0" dirty="0">
              <a:solidFill>
                <a:srgbClr val="252E44"/>
              </a:solidFill>
              <a:latin typeface="Arial" charset="0"/>
              <a:ea typeface="ＭＳ Ｐゴシック" charset="0"/>
            </a:endParaRPr>
          </a:p>
          <a:p>
            <a:pPr lvl="2"/>
            <a:r>
              <a:rPr lang="fr-FR" sz="1200" dirty="0">
                <a:solidFill>
                  <a:srgbClr val="252E44"/>
                </a:solidFill>
                <a:latin typeface="Arial" charset="0"/>
                <a:ea typeface="ＭＳ Ｐゴシック" charset="0"/>
              </a:rPr>
              <a:t>Arts, lettres, langues et sciences humaines</a:t>
            </a:r>
          </a:p>
          <a:p>
            <a:pPr lvl="2"/>
            <a:r>
              <a:rPr lang="fr-FR" sz="1200" dirty="0">
                <a:solidFill>
                  <a:srgbClr val="252E44"/>
                </a:solidFill>
                <a:latin typeface="Arial" charset="0"/>
                <a:ea typeface="ＭＳ Ｐゴシック" charset="0"/>
              </a:rPr>
              <a:t>Droit et sciences politiques</a:t>
            </a:r>
          </a:p>
          <a:p>
            <a:pPr lvl="2"/>
            <a:r>
              <a:rPr lang="fr-FR" sz="1200" dirty="0">
                <a:solidFill>
                  <a:srgbClr val="252E44"/>
                </a:solidFill>
                <a:latin typeface="Arial" charset="0"/>
                <a:ea typeface="ＭＳ Ｐゴシック" charset="0"/>
              </a:rPr>
              <a:t>Economie et gestion</a:t>
            </a:r>
          </a:p>
          <a:p>
            <a:pPr lvl="2"/>
            <a:r>
              <a:rPr lang="fr-FR" sz="1200" dirty="0">
                <a:solidFill>
                  <a:srgbClr val="252E44"/>
                </a:solidFill>
                <a:latin typeface="Arial" charset="0"/>
                <a:ea typeface="ＭＳ Ｐゴシック" charset="0"/>
              </a:rPr>
              <a:t>Santé</a:t>
            </a:r>
          </a:p>
          <a:p>
            <a:pPr lvl="2"/>
            <a:r>
              <a:rPr lang="fr-FR" sz="1200" dirty="0">
                <a:solidFill>
                  <a:srgbClr val="252E44"/>
                </a:solidFill>
                <a:latin typeface="Arial" charset="0"/>
                <a:ea typeface="ＭＳ Ｐゴシック" charset="0"/>
              </a:rPr>
              <a:t>Science et technologies</a:t>
            </a:r>
          </a:p>
          <a:p>
            <a:pPr lvl="2"/>
            <a:r>
              <a:rPr lang="fr-FR" sz="1200" dirty="0">
                <a:solidFill>
                  <a:srgbClr val="252E44"/>
                </a:solidFill>
                <a:latin typeface="Arial" charset="0"/>
                <a:ea typeface="ＭＳ Ｐゴシック" charset="0"/>
              </a:rPr>
              <a:t>Secteur pluridisciplinaire (IUT et ESPE)</a:t>
            </a:r>
          </a:p>
          <a:p>
            <a:pPr marL="628650" indent="-179388">
              <a:lnSpc>
                <a:spcPct val="120000"/>
              </a:lnSpc>
              <a:defRPr/>
            </a:pPr>
            <a:r>
              <a:rPr lang="en-GB" sz="2000" dirty="0">
                <a:solidFill>
                  <a:srgbClr val="252E44"/>
                </a:solidFill>
                <a:latin typeface="Arial" charset="0"/>
                <a:ea typeface="ＭＳ Ｐゴシック" charset="0"/>
              </a:rPr>
              <a:t>3</a:t>
            </a:r>
            <a:r>
              <a:rPr lang="en-GB" sz="1600" b="0" dirty="0">
                <a:solidFill>
                  <a:srgbClr val="252E44"/>
                </a:solidFill>
                <a:latin typeface="Arial" charset="0"/>
                <a:ea typeface="ＭＳ Ｐゴシック" charset="0"/>
              </a:rPr>
              <a:t> </a:t>
            </a:r>
            <a:r>
              <a:rPr lang="en-GB" sz="1800" b="0" dirty="0">
                <a:solidFill>
                  <a:srgbClr val="252E44"/>
                </a:solidFill>
                <a:latin typeface="Arial" charset="0"/>
                <a:ea typeface="ＭＳ Ｐゴシック" charset="0"/>
              </a:rPr>
              <a:t>PIT (</a:t>
            </a:r>
            <a:r>
              <a:rPr lang="en-GB" sz="1800" b="0" dirty="0" err="1">
                <a:solidFill>
                  <a:srgbClr val="252E44"/>
                </a:solidFill>
                <a:latin typeface="Arial" charset="0"/>
                <a:ea typeface="ＭＳ Ｐゴシック" charset="0"/>
              </a:rPr>
              <a:t>pôles</a:t>
            </a:r>
            <a:r>
              <a:rPr lang="en-GB" sz="1800" b="0" dirty="0">
                <a:solidFill>
                  <a:srgbClr val="252E44"/>
                </a:solidFill>
                <a:latin typeface="Arial" charset="0"/>
                <a:ea typeface="ＭＳ Ｐゴシック" charset="0"/>
              </a:rPr>
              <a:t> </a:t>
            </a:r>
            <a:r>
              <a:rPr lang="en-GB" sz="1800" b="0" dirty="0" err="1">
                <a:solidFill>
                  <a:srgbClr val="252E44"/>
                </a:solidFill>
                <a:latin typeface="Arial" charset="0"/>
                <a:ea typeface="ＭＳ Ｐゴシック" charset="0"/>
              </a:rPr>
              <a:t>d’innovation</a:t>
            </a:r>
            <a:r>
              <a:rPr lang="en-GB" sz="1800" b="0" dirty="0">
                <a:solidFill>
                  <a:srgbClr val="252E44"/>
                </a:solidFill>
                <a:latin typeface="Arial" charset="0"/>
                <a:ea typeface="ＭＳ Ｐゴシック" charset="0"/>
              </a:rPr>
              <a:t> </a:t>
            </a:r>
            <a:r>
              <a:rPr lang="en-GB" sz="1800" b="0" dirty="0" err="1">
                <a:solidFill>
                  <a:srgbClr val="252E44"/>
                </a:solidFill>
                <a:latin typeface="Arial" charset="0"/>
                <a:ea typeface="ＭＳ Ｐゴシック" charset="0"/>
              </a:rPr>
              <a:t>territoriaux</a:t>
            </a:r>
            <a:r>
              <a:rPr lang="en-GB" sz="1800" b="0" dirty="0">
                <a:solidFill>
                  <a:srgbClr val="252E44"/>
                </a:solidFill>
                <a:latin typeface="Arial" charset="0"/>
                <a:ea typeface="ＭＳ Ｐゴシック" charset="0"/>
              </a:rPr>
              <a:t>)</a:t>
            </a:r>
            <a:endParaRPr lang="fr-FR" sz="1800" b="0" dirty="0">
              <a:solidFill>
                <a:srgbClr val="252E44"/>
              </a:solidFill>
              <a:latin typeface="Arial" charset="0"/>
              <a:ea typeface="ＭＳ Ｐゴシック" charset="0"/>
            </a:endParaRPr>
          </a:p>
          <a:p>
            <a:pPr marL="625475" indent="-179388"/>
            <a:r>
              <a:rPr lang="en-GB" sz="2000" dirty="0">
                <a:solidFill>
                  <a:srgbClr val="252E44"/>
                </a:solidFill>
                <a:latin typeface="Arial" charset="0"/>
                <a:ea typeface="ＭＳ Ｐゴシック" charset="0"/>
              </a:rPr>
              <a:t>5</a:t>
            </a:r>
            <a:r>
              <a:rPr lang="en-GB" sz="1600" b="0" dirty="0">
                <a:solidFill>
                  <a:srgbClr val="252E44"/>
                </a:solidFill>
                <a:latin typeface="Arial" charset="0"/>
                <a:ea typeface="ＭＳ Ｐゴシック" charset="0"/>
              </a:rPr>
              <a:t> </a:t>
            </a:r>
            <a:r>
              <a:rPr lang="fr-FR" sz="1800" b="0" dirty="0">
                <a:solidFill>
                  <a:srgbClr val="252E44"/>
                </a:solidFill>
                <a:latin typeface="Arial" charset="0"/>
                <a:ea typeface="ＭＳ Ｐゴシック" charset="0"/>
              </a:rPr>
              <a:t>axes de recherche interdisciplinaire</a:t>
            </a:r>
          </a:p>
          <a:p>
            <a:pPr lvl="2"/>
            <a:r>
              <a:rPr lang="en-GB" sz="1200" dirty="0" err="1">
                <a:solidFill>
                  <a:srgbClr val="252E44"/>
                </a:solidFill>
                <a:latin typeface="Arial" charset="0"/>
                <a:ea typeface="ＭＳ Ｐゴシック" charset="0"/>
              </a:rPr>
              <a:t>Energie</a:t>
            </a:r>
            <a:endParaRPr lang="en-GB" sz="1200" dirty="0">
              <a:solidFill>
                <a:srgbClr val="252E44"/>
              </a:solidFill>
              <a:latin typeface="Arial" charset="0"/>
              <a:ea typeface="ＭＳ Ｐゴシック" charset="0"/>
            </a:endParaRPr>
          </a:p>
          <a:p>
            <a:pPr lvl="2"/>
            <a:r>
              <a:rPr lang="fr-FR" sz="1200" dirty="0">
                <a:solidFill>
                  <a:srgbClr val="252E44"/>
                </a:solidFill>
                <a:latin typeface="Arial" charset="0"/>
                <a:ea typeface="ＭＳ Ｐゴシック" charset="0"/>
              </a:rPr>
              <a:t>Environnement</a:t>
            </a:r>
          </a:p>
          <a:p>
            <a:pPr lvl="2"/>
            <a:r>
              <a:rPr lang="fr-FR" sz="1200" dirty="0">
                <a:solidFill>
                  <a:srgbClr val="252E44"/>
                </a:solidFill>
                <a:latin typeface="Arial" charset="0"/>
                <a:ea typeface="ＭＳ Ｐゴシック" charset="0"/>
              </a:rPr>
              <a:t>Santé, sciences de la vie</a:t>
            </a:r>
          </a:p>
          <a:p>
            <a:pPr lvl="2"/>
            <a:r>
              <a:rPr lang="fr-FR" sz="1200" dirty="0">
                <a:solidFill>
                  <a:srgbClr val="252E44"/>
                </a:solidFill>
                <a:latin typeface="Arial" charset="0"/>
                <a:ea typeface="ＭＳ Ｐゴシック" charset="0"/>
              </a:rPr>
              <a:t>Sciences et technologies avancées</a:t>
            </a:r>
          </a:p>
          <a:p>
            <a:pPr lvl="2"/>
            <a:r>
              <a:rPr lang="en-GB" sz="1200" dirty="0" err="1">
                <a:solidFill>
                  <a:srgbClr val="252E44"/>
                </a:solidFill>
                <a:latin typeface="Arial" charset="0"/>
                <a:ea typeface="ＭＳ Ｐゴシック" charset="0"/>
              </a:rPr>
              <a:t>Humanités</a:t>
            </a:r>
            <a:endParaRPr lang="en-GB" sz="1200" dirty="0">
              <a:solidFill>
                <a:srgbClr val="252E44"/>
              </a:solidFill>
              <a:latin typeface="Arial" charset="0"/>
              <a:ea typeface="ＭＳ Ｐゴシック" charset="0"/>
            </a:endParaRPr>
          </a:p>
          <a:p>
            <a:endParaRPr lang="fr-FR" sz="1200" dirty="0">
              <a:solidFill>
                <a:srgbClr val="252E44"/>
              </a:solidFill>
              <a:latin typeface="Arial" charset="0"/>
              <a:ea typeface="ＭＳ Ｐゴシック" charset="0"/>
            </a:endParaRPr>
          </a:p>
        </p:txBody>
      </p:sp>
      <p:sp>
        <p:nvSpPr>
          <p:cNvPr id="3" name="Titre 2"/>
          <p:cNvSpPr>
            <a:spLocks noGrp="1"/>
          </p:cNvSpPr>
          <p:nvPr>
            <p:ph type="title"/>
          </p:nvPr>
        </p:nvSpPr>
        <p:spPr/>
        <p:txBody>
          <a:bodyPr/>
          <a:lstStyle/>
          <a:p>
            <a:pPr>
              <a:defRPr/>
            </a:pPr>
            <a:r>
              <a:rPr lang="fr-FR" dirty="0"/>
              <a:t>Aix-Marseille Université en quelques chiffres </a:t>
            </a:r>
            <a:r>
              <a:rPr lang="fr-FR" sz="2000" dirty="0"/>
              <a:t>2/2</a:t>
            </a:r>
            <a:endParaRPr lang="fr-FR" dirty="0"/>
          </a:p>
        </p:txBody>
      </p:sp>
      <p:sp>
        <p:nvSpPr>
          <p:cNvPr id="4" name="Espace réservé du pied de page 3"/>
          <p:cNvSpPr>
            <a:spLocks noGrp="1"/>
          </p:cNvSpPr>
          <p:nvPr>
            <p:ph type="ftr" sz="quarter" idx="10"/>
          </p:nvPr>
        </p:nvSpPr>
        <p:spPr/>
        <p:txBody>
          <a:bodyPr/>
          <a:lstStyle/>
          <a:p>
            <a:pPr>
              <a:defRPr/>
            </a:pPr>
            <a:r>
              <a:rPr lang="fr-FR" dirty="0"/>
              <a:t>Global </a:t>
            </a:r>
            <a:r>
              <a:rPr lang="fr-FR" dirty="0" err="1"/>
              <a:t>reach</a:t>
            </a:r>
            <a:r>
              <a:rPr lang="fr-FR" dirty="0"/>
              <a:t>, local impact / A major </a:t>
            </a:r>
            <a:r>
              <a:rPr lang="fr-FR" dirty="0" err="1"/>
              <a:t>metropolitan</a:t>
            </a:r>
            <a:r>
              <a:rPr lang="fr-FR" dirty="0"/>
              <a:t> </a:t>
            </a:r>
            <a:r>
              <a:rPr lang="fr-FR" dirty="0" err="1"/>
              <a:t>university</a:t>
            </a:r>
            <a:endParaRPr lang="fr-FR" dirty="0"/>
          </a:p>
        </p:txBody>
      </p:sp>
      <p:sp>
        <p:nvSpPr>
          <p:cNvPr id="22532" name="Espace réservé du numéro de diapositive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28F399-F11A-5445-B7D4-E23D01F78715}" type="slidenum">
              <a:rPr lang="fr-FR" sz="800">
                <a:solidFill>
                  <a:schemeClr val="bg1"/>
                </a:solidFill>
                <a:cs typeface="Arial" charset="0"/>
              </a:rPr>
              <a:pPr/>
              <a:t>5</a:t>
            </a:fld>
            <a:endParaRPr lang="fr-FR" sz="800">
              <a:solidFill>
                <a:schemeClr val="bg1"/>
              </a:solidFill>
              <a:cs typeface="Arial" charset="0"/>
            </a:endParaRPr>
          </a:p>
        </p:txBody>
      </p:sp>
      <p:cxnSp>
        <p:nvCxnSpPr>
          <p:cNvPr id="7" name="Connecteur droit 6"/>
          <p:cNvCxnSpPr>
            <a:cxnSpLocks/>
          </p:cNvCxnSpPr>
          <p:nvPr/>
        </p:nvCxnSpPr>
        <p:spPr>
          <a:xfrm flipH="1">
            <a:off x="7924800" y="1151805"/>
            <a:ext cx="121920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H="1">
            <a:off x="0" y="946150"/>
            <a:ext cx="55245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895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defRPr/>
            </a:pPr>
            <a:r>
              <a:rPr lang="fr-FR" dirty="0"/>
              <a:t>Les 4 valeurs d’ Aix-Marseille Université</a:t>
            </a:r>
          </a:p>
        </p:txBody>
      </p:sp>
      <p:sp>
        <p:nvSpPr>
          <p:cNvPr id="4" name="Espace réservé du pied de page 3"/>
          <p:cNvSpPr>
            <a:spLocks noGrp="1"/>
          </p:cNvSpPr>
          <p:nvPr>
            <p:ph type="ftr" sz="quarter" idx="10"/>
          </p:nvPr>
        </p:nvSpPr>
        <p:spPr/>
        <p:txBody>
          <a:bodyPr/>
          <a:lstStyle/>
          <a:p>
            <a:pPr>
              <a:defRPr/>
            </a:pPr>
            <a:r>
              <a:rPr lang="fr-FR"/>
              <a:t>Une force pour le territoire / Chef de file de la politique de site</a:t>
            </a:r>
            <a:endParaRPr lang="fr-FR" dirty="0"/>
          </a:p>
        </p:txBody>
      </p:sp>
      <p:sp>
        <p:nvSpPr>
          <p:cNvPr id="20483"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E5AD31-C524-2145-AB3C-290EEC6936C5}" type="slidenum">
              <a:rPr lang="fr-FR" sz="800">
                <a:solidFill>
                  <a:schemeClr val="bg1"/>
                </a:solidFill>
                <a:cs typeface="Arial" charset="0"/>
              </a:rPr>
              <a:pPr/>
              <a:t>50</a:t>
            </a:fld>
            <a:endParaRPr lang="fr-FR" sz="800">
              <a:solidFill>
                <a:schemeClr val="bg1"/>
              </a:solidFill>
              <a:cs typeface="Arial" charset="0"/>
            </a:endParaRPr>
          </a:p>
        </p:txBody>
      </p:sp>
      <p:cxnSp>
        <p:nvCxnSpPr>
          <p:cNvPr id="15" name="Connecteur droit 14"/>
          <p:cNvCxnSpPr/>
          <p:nvPr/>
        </p:nvCxnSpPr>
        <p:spPr>
          <a:xfrm flipH="1">
            <a:off x="6662738" y="1165225"/>
            <a:ext cx="2481262"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grpSp>
        <p:nvGrpSpPr>
          <p:cNvPr id="20486" name="Grouper 9"/>
          <p:cNvGrpSpPr>
            <a:grpSpLocks noChangeAspect="1"/>
          </p:cNvGrpSpPr>
          <p:nvPr/>
        </p:nvGrpSpPr>
        <p:grpSpPr bwMode="auto">
          <a:xfrm>
            <a:off x="466725" y="1644650"/>
            <a:ext cx="8139113" cy="4673600"/>
            <a:chOff x="85727" y="1313970"/>
            <a:chExt cx="8640063" cy="4960640"/>
          </a:xfrm>
        </p:grpSpPr>
        <p:pic>
          <p:nvPicPr>
            <p:cNvPr id="20487" name="Image 4" descr="CampagneAMU_transmettre_2017_I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223" y="1314820"/>
              <a:ext cx="4247581" cy="241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8" name="Image 5" descr="CampagneAMU_monde_2017_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7" y="3861761"/>
              <a:ext cx="4249077" cy="24128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9" name="Image 7" descr="CampagneAMU_meilleur_2017_I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713" y="1313970"/>
              <a:ext cx="4249077" cy="2412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0" name="Image 8" descr="CampagneAMU_audace_2017_I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6713" y="3861760"/>
              <a:ext cx="4249077" cy="241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7027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fr-FR"/>
              <a:t>Une force pour le territoire</a:t>
            </a:r>
          </a:p>
        </p:txBody>
      </p:sp>
      <p:sp>
        <p:nvSpPr>
          <p:cNvPr id="53250" name="Espace réservé du numéro de diapositive 2"/>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32B431-FBF3-0849-A7C6-6F99945F3574}" type="slidenum">
              <a:rPr lang="fr-FR" sz="800">
                <a:solidFill>
                  <a:schemeClr val="bg1"/>
                </a:solidFill>
                <a:cs typeface="Arial" charset="0"/>
              </a:rPr>
              <a:pPr/>
              <a:t>51</a:t>
            </a:fld>
            <a:endParaRPr lang="fr-FR" sz="800">
              <a:solidFill>
                <a:schemeClr val="bg1"/>
              </a:solidFill>
              <a:cs typeface="Arial" charset="0"/>
            </a:endParaRPr>
          </a:p>
        </p:txBody>
      </p:sp>
      <p:sp>
        <p:nvSpPr>
          <p:cNvPr id="53251" name="ZoneTexte 1"/>
          <p:cNvSpPr txBox="1">
            <a:spLocks noChangeArrowheads="1"/>
          </p:cNvSpPr>
          <p:nvPr/>
        </p:nvSpPr>
        <p:spPr bwMode="auto">
          <a:xfrm>
            <a:off x="3235325" y="3290888"/>
            <a:ext cx="26733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1800" b="1">
                <a:solidFill>
                  <a:srgbClr val="252E44"/>
                </a:solidFill>
                <a:latin typeface="Verdana" charset="0"/>
                <a:cs typeface="Arial" charset="0"/>
              </a:rPr>
              <a:t>www.univ-amu.fr</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235" y="5883730"/>
            <a:ext cx="2299606" cy="9198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FA34EC0-FBF1-D741-A5F8-36691BF48FAC}"/>
              </a:ext>
            </a:extLst>
          </p:cNvPr>
          <p:cNvSpPr>
            <a:spLocks noGrp="1"/>
          </p:cNvSpPr>
          <p:nvPr>
            <p:ph idx="1"/>
          </p:nvPr>
        </p:nvSpPr>
        <p:spPr>
          <a:xfrm>
            <a:off x="707115" y="1494434"/>
            <a:ext cx="7287535" cy="1188720"/>
          </a:xfrm>
          <a:noFill/>
        </p:spPr>
        <p:txBody>
          <a:bodyPr numCol="1" anchor="t">
            <a:noAutofit/>
          </a:bodyPr>
          <a:lstStyle/>
          <a:p>
            <a:pPr marL="1620000" lvl="4" indent="0">
              <a:buFont typeface="Arial" panose="020B0604020202020204" pitchFamily="34" charset="0"/>
              <a:buNone/>
            </a:pPr>
            <a:r>
              <a:rPr lang="fr-FR" altLang="fr-FR" sz="1800" b="1" dirty="0">
                <a:solidFill>
                  <a:srgbClr val="313E56"/>
                </a:solidFill>
                <a:latin typeface="Arial" panose="020B0604020202020204" pitchFamily="34" charset="0"/>
                <a:cs typeface="Arial" panose="020B0604020202020204" pitchFamily="34" charset="0"/>
              </a:rPr>
              <a:t>138</a:t>
            </a:r>
            <a:r>
              <a:rPr lang="fr-FR" altLang="fr-FR" sz="1800" b="1" baseline="30000" dirty="0">
                <a:solidFill>
                  <a:srgbClr val="313E56"/>
                </a:solidFill>
                <a:latin typeface="Arial" panose="020B0604020202020204" pitchFamily="34" charset="0"/>
                <a:cs typeface="Arial" panose="020B0604020202020204" pitchFamily="34" charset="0"/>
              </a:rPr>
              <a:t>e</a:t>
            </a:r>
            <a:r>
              <a:rPr lang="fr-FR" altLang="fr-FR" dirty="0">
                <a:solidFill>
                  <a:srgbClr val="313E56"/>
                </a:solidFill>
                <a:latin typeface="Arial" panose="020B0604020202020204" pitchFamily="34" charset="0"/>
                <a:cs typeface="Arial" panose="020B0604020202020204" pitchFamily="34" charset="0"/>
              </a:rPr>
              <a:t> </a:t>
            </a:r>
            <a:r>
              <a:rPr lang="fr-FR" altLang="fr-FR" dirty="0">
                <a:latin typeface="Arial" panose="020B0604020202020204" pitchFamily="34" charset="0"/>
                <a:cs typeface="Arial" panose="020B0604020202020204" pitchFamily="34" charset="0"/>
              </a:rPr>
              <a:t>au classement de Shanghai en 2021</a:t>
            </a:r>
          </a:p>
          <a:p>
            <a:pPr marL="1620000" lvl="4" indent="0">
              <a:buFont typeface="Arial" panose="020B0604020202020204" pitchFamily="34" charset="0"/>
              <a:buNone/>
            </a:pPr>
            <a:r>
              <a:rPr lang="fr-FR" altLang="fr-FR" sz="1200" i="1" dirty="0">
                <a:latin typeface="Arial" panose="020B0604020202020204" pitchFamily="34" charset="0"/>
                <a:cs typeface="Arial" panose="020B0604020202020204" pitchFamily="34" charset="0"/>
              </a:rPr>
              <a:t>(+ 15 places par rapport à 2019)</a:t>
            </a:r>
          </a:p>
          <a:p>
            <a:pPr marL="1620000" lvl="4" indent="0">
              <a:buFont typeface="Arial" panose="020B0604020202020204" pitchFamily="34" charset="0"/>
              <a:buNone/>
            </a:pPr>
            <a:r>
              <a:rPr lang="fr-FR" altLang="fr-FR" sz="1800" b="1" dirty="0">
                <a:solidFill>
                  <a:srgbClr val="313E56"/>
                </a:solidFill>
                <a:latin typeface="Arial" panose="020B0604020202020204" pitchFamily="34" charset="0"/>
                <a:cs typeface="Arial" panose="020B0604020202020204" pitchFamily="34" charset="0"/>
              </a:rPr>
              <a:t>1</a:t>
            </a:r>
            <a:r>
              <a:rPr lang="fr-FR" altLang="fr-FR" sz="1800" b="1" baseline="30000" dirty="0">
                <a:solidFill>
                  <a:srgbClr val="313E56"/>
                </a:solidFill>
                <a:latin typeface="Arial" panose="020B0604020202020204" pitchFamily="34" charset="0"/>
                <a:cs typeface="Arial" panose="020B0604020202020204" pitchFamily="34" charset="0"/>
              </a:rPr>
              <a:t>ère</a:t>
            </a:r>
            <a:r>
              <a:rPr lang="fr-FR" altLang="fr-FR" dirty="0">
                <a:solidFill>
                  <a:srgbClr val="313E56"/>
                </a:solidFill>
                <a:latin typeface="Arial" panose="020B0604020202020204" pitchFamily="34" charset="0"/>
                <a:cs typeface="Arial" panose="020B0604020202020204" pitchFamily="34" charset="0"/>
              </a:rPr>
              <a:t> </a:t>
            </a:r>
            <a:r>
              <a:rPr lang="fr-FR" altLang="fr-FR" dirty="0">
                <a:latin typeface="Arial" panose="020B0604020202020204" pitchFamily="34" charset="0"/>
                <a:cs typeface="Arial" panose="020B0604020202020204" pitchFamily="34" charset="0"/>
              </a:rPr>
              <a:t>université euro-méditerranéenne de la rive nord</a:t>
            </a:r>
          </a:p>
          <a:p>
            <a:pPr marL="1620000" lvl="4" indent="0">
              <a:buFont typeface="Arial" panose="020B0604020202020204" pitchFamily="34" charset="0"/>
              <a:buNone/>
            </a:pPr>
            <a:endParaRPr lang="fr-FR" altLang="fr-FR" sz="1600" dirty="0">
              <a:latin typeface="Arial" panose="020B0604020202020204" pitchFamily="34" charset="0"/>
              <a:cs typeface="Arial" panose="020B0604020202020204" pitchFamily="34" charset="0"/>
            </a:endParaRPr>
          </a:p>
          <a:p>
            <a:pPr marL="720000" indent="0">
              <a:lnSpc>
                <a:spcPct val="200000"/>
              </a:lnSpc>
              <a:buNone/>
            </a:pPr>
            <a:endParaRPr lang="fr-FR" sz="2000" dirty="0">
              <a:solidFill>
                <a:srgbClr val="DB8C31"/>
              </a:solidFill>
              <a:latin typeface="Arial" panose="020B0604020202020204" pitchFamily="34" charset="0"/>
              <a:ea typeface="Verdana" panose="020B0604030504040204" pitchFamily="34" charset="0"/>
              <a:cs typeface="Arial" panose="020B0604020202020204" pitchFamily="34" charset="0"/>
            </a:endParaRPr>
          </a:p>
          <a:p>
            <a:pPr marL="701100" indent="0">
              <a:spcBef>
                <a:spcPts val="0"/>
              </a:spcBef>
              <a:buNone/>
            </a:pPr>
            <a:endParaRPr lang="en-US" sz="1600" b="0" dirty="0">
              <a:latin typeface="Arial" panose="020B0604020202020204" pitchFamily="34" charset="0"/>
              <a:cs typeface="Arial" panose="020B0604020202020204" pitchFamily="34" charset="0"/>
            </a:endParaRPr>
          </a:p>
        </p:txBody>
      </p:sp>
      <p:sp>
        <p:nvSpPr>
          <p:cNvPr id="3" name="Titre 2">
            <a:extLst>
              <a:ext uri="{FF2B5EF4-FFF2-40B4-BE49-F238E27FC236}">
                <a16:creationId xmlns:a16="http://schemas.microsoft.com/office/drawing/2014/main" id="{7D347777-CA8B-804A-AFA6-07D9AEB9DFFB}"/>
              </a:ext>
            </a:extLst>
          </p:cNvPr>
          <p:cNvSpPr>
            <a:spLocks noGrp="1"/>
          </p:cNvSpPr>
          <p:nvPr>
            <p:ph type="title"/>
          </p:nvPr>
        </p:nvSpPr>
        <p:spPr>
          <a:xfrm>
            <a:off x="457200" y="842963"/>
            <a:ext cx="8483600" cy="642937"/>
          </a:xfrm>
        </p:spPr>
        <p:txBody>
          <a:bodyPr/>
          <a:lstStyle/>
          <a:p>
            <a:r>
              <a:rPr lang="fr-FR" dirty="0"/>
              <a:t>AMU dans les classements mondiaux des universités</a:t>
            </a:r>
          </a:p>
        </p:txBody>
      </p:sp>
      <p:sp>
        <p:nvSpPr>
          <p:cNvPr id="4" name="Espace réservé du pied de page 3">
            <a:extLst>
              <a:ext uri="{FF2B5EF4-FFF2-40B4-BE49-F238E27FC236}">
                <a16:creationId xmlns:a16="http://schemas.microsoft.com/office/drawing/2014/main" id="{EDCE6B68-7B6E-EC4E-8828-5BFCCC22EB62}"/>
              </a:ext>
            </a:extLst>
          </p:cNvPr>
          <p:cNvSpPr>
            <a:spLocks noGrp="1"/>
          </p:cNvSpPr>
          <p:nvPr>
            <p:ph type="ftr" sz="quarter" idx="10"/>
          </p:nvPr>
        </p:nvSpPr>
        <p:spPr/>
        <p:txBody>
          <a:bodyPr/>
          <a:lstStyle/>
          <a:p>
            <a:pPr>
              <a:defRPr/>
            </a:pPr>
            <a:r>
              <a:rPr lang="fr-FR" dirty="0"/>
              <a:t>Une force pour le territoire / Une grande université métropolitaine</a:t>
            </a:r>
          </a:p>
        </p:txBody>
      </p:sp>
      <p:sp>
        <p:nvSpPr>
          <p:cNvPr id="5" name="Espace réservé du numéro de diapositive 4">
            <a:extLst>
              <a:ext uri="{FF2B5EF4-FFF2-40B4-BE49-F238E27FC236}">
                <a16:creationId xmlns:a16="http://schemas.microsoft.com/office/drawing/2014/main" id="{8FB28311-9970-934E-A668-2E25FF320968}"/>
              </a:ext>
            </a:extLst>
          </p:cNvPr>
          <p:cNvSpPr>
            <a:spLocks noGrp="1"/>
          </p:cNvSpPr>
          <p:nvPr>
            <p:ph type="sldNum" sz="quarter" idx="11"/>
          </p:nvPr>
        </p:nvSpPr>
        <p:spPr/>
        <p:txBody>
          <a:bodyPr/>
          <a:lstStyle/>
          <a:p>
            <a:pPr>
              <a:defRPr/>
            </a:pPr>
            <a:fld id="{25696376-FA45-7B44-90AC-62CB65E877B7}" type="slidenum">
              <a:rPr lang="fr-FR" smtClean="0"/>
              <a:pPr>
                <a:defRPr/>
              </a:pPr>
              <a:t>6</a:t>
            </a:fld>
            <a:endParaRPr lang="fr-FR" dirty="0"/>
          </a:p>
        </p:txBody>
      </p:sp>
      <p:cxnSp>
        <p:nvCxnSpPr>
          <p:cNvPr id="7" name="Connecteur droit 6">
            <a:extLst>
              <a:ext uri="{FF2B5EF4-FFF2-40B4-BE49-F238E27FC236}">
                <a16:creationId xmlns:a16="http://schemas.microsoft.com/office/drawing/2014/main" id="{E09F246A-3CAB-3E47-AB38-2B379EDB7240}"/>
              </a:ext>
            </a:extLst>
          </p:cNvPr>
          <p:cNvCxnSpPr/>
          <p:nvPr/>
        </p:nvCxnSpPr>
        <p:spPr>
          <a:xfrm flipH="1">
            <a:off x="0" y="946150"/>
            <a:ext cx="55245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2" name="ZoneTexte 11">
            <a:extLst>
              <a:ext uri="{FF2B5EF4-FFF2-40B4-BE49-F238E27FC236}">
                <a16:creationId xmlns:a16="http://schemas.microsoft.com/office/drawing/2014/main" id="{393CD7A0-2505-684D-BC61-FEDBAB48F979}"/>
              </a:ext>
            </a:extLst>
          </p:cNvPr>
          <p:cNvSpPr txBox="1"/>
          <p:nvPr/>
        </p:nvSpPr>
        <p:spPr bwMode="auto">
          <a:xfrm>
            <a:off x="1161140" y="6136445"/>
            <a:ext cx="745739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rtlCol="0" anchor="ctr">
            <a:spAutoFit/>
          </a:bodyPr>
          <a:lstStyle/>
          <a:p>
            <a:pPr marL="0" indent="0">
              <a:buNone/>
            </a:pPr>
            <a:r>
              <a:rPr lang="fr-FR" b="1" dirty="0">
                <a:solidFill>
                  <a:srgbClr val="0497AA"/>
                </a:solidFill>
                <a:latin typeface="Arial" panose="020B0604020202020204" pitchFamily="34" charset="0"/>
                <a:ea typeface="Verdana" panose="020B0604030504040204" pitchFamily="34" charset="0"/>
                <a:cs typeface="Arial" panose="020B0604020202020204" pitchFamily="34" charset="0"/>
              </a:rPr>
              <a:t>100-150</a:t>
            </a:r>
            <a:r>
              <a:rPr lang="fr-FR" b="1" baseline="30000" dirty="0">
                <a:solidFill>
                  <a:srgbClr val="0497AA"/>
                </a:solidFill>
                <a:latin typeface="Arial" panose="020B0604020202020204" pitchFamily="34" charset="0"/>
                <a:ea typeface="Verdana" panose="020B0604030504040204" pitchFamily="34" charset="0"/>
                <a:cs typeface="Arial" panose="020B0604020202020204" pitchFamily="34" charset="0"/>
              </a:rPr>
              <a:t>e</a:t>
            </a:r>
            <a:r>
              <a:rPr lang="fr-FR" sz="1050" dirty="0">
                <a:solidFill>
                  <a:srgbClr val="2663B4"/>
                </a:solidFill>
                <a:latin typeface="Arial" panose="020B0604020202020204" pitchFamily="34" charset="0"/>
                <a:ea typeface="Verdana" panose="020B060403050404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dans les principaux </a:t>
            </a:r>
            <a:r>
              <a:rPr lang="fr-FR" sz="1400" b="1" dirty="0">
                <a:latin typeface="Arial" panose="020B0604020202020204" pitchFamily="34" charset="0"/>
                <a:cs typeface="Arial" panose="020B0604020202020204" pitchFamily="34" charset="0"/>
              </a:rPr>
              <a:t>classements Recherche </a:t>
            </a:r>
          </a:p>
          <a:p>
            <a:pPr marL="0" indent="0">
              <a:buNone/>
            </a:pPr>
            <a:r>
              <a:rPr lang="fr-FR" sz="1400" dirty="0">
                <a:latin typeface="Arial" panose="020B0604020202020204" pitchFamily="34" charset="0"/>
                <a:cs typeface="Arial" panose="020B0604020202020204" pitchFamily="34" charset="0"/>
              </a:rPr>
              <a:t>(Leiden Impact &amp; Collaboration, NTU, URAP, Essential Science </a:t>
            </a:r>
            <a:r>
              <a:rPr lang="fr-FR" sz="1400" dirty="0" err="1">
                <a:latin typeface="Arial" panose="020B0604020202020204" pitchFamily="34" charset="0"/>
                <a:cs typeface="Arial" panose="020B0604020202020204" pitchFamily="34" charset="0"/>
              </a:rPr>
              <a:t>Indicators</a:t>
            </a:r>
            <a:endParaRPr lang="fr-FR" sz="1000" b="1" baseline="0" dirty="0">
              <a:solidFill>
                <a:srgbClr val="FFFFFF"/>
              </a:solidFill>
              <a:latin typeface="Verdana" charset="0"/>
              <a:cs typeface="Arial" charset="0"/>
            </a:endParaRPr>
          </a:p>
        </p:txBody>
      </p:sp>
      <p:sp>
        <p:nvSpPr>
          <p:cNvPr id="17" name="Rectangle 16">
            <a:extLst>
              <a:ext uri="{FF2B5EF4-FFF2-40B4-BE49-F238E27FC236}">
                <a16:creationId xmlns:a16="http://schemas.microsoft.com/office/drawing/2014/main" id="{415FADE2-E423-C14D-BA78-7AAE58330D94}"/>
              </a:ext>
            </a:extLst>
          </p:cNvPr>
          <p:cNvSpPr/>
          <p:nvPr/>
        </p:nvSpPr>
        <p:spPr>
          <a:xfrm>
            <a:off x="5661890" y="2598862"/>
            <a:ext cx="3278909" cy="2885503"/>
          </a:xfrm>
          <a:prstGeom prst="rect">
            <a:avLst/>
          </a:prstGeom>
          <a:noFill/>
          <a:ln>
            <a:solidFill>
              <a:srgbClr val="DF42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16" name="Connecteur droit 15">
            <a:extLst>
              <a:ext uri="{FF2B5EF4-FFF2-40B4-BE49-F238E27FC236}">
                <a16:creationId xmlns:a16="http://schemas.microsoft.com/office/drawing/2014/main" id="{E51FBA97-37D8-E64A-8FE2-8208C8DCFD78}"/>
              </a:ext>
            </a:extLst>
          </p:cNvPr>
          <p:cNvCxnSpPr>
            <a:cxnSpLocks/>
          </p:cNvCxnSpPr>
          <p:nvPr/>
        </p:nvCxnSpPr>
        <p:spPr>
          <a:xfrm flipH="1">
            <a:off x="8756073" y="1165225"/>
            <a:ext cx="387929"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BDDD1306-00AD-E645-9B35-D1372FFA5041}"/>
              </a:ext>
            </a:extLst>
          </p:cNvPr>
          <p:cNvSpPr txBox="1"/>
          <p:nvPr/>
        </p:nvSpPr>
        <p:spPr bwMode="auto">
          <a:xfrm>
            <a:off x="5727615" y="2752284"/>
            <a:ext cx="3176953" cy="278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rtlCol="0" anchor="ctr">
            <a:spAutoFit/>
          </a:bodyPr>
          <a:lstStyle/>
          <a:p>
            <a:pPr lvl="0">
              <a:spcBef>
                <a:spcPct val="20000"/>
              </a:spcBef>
            </a:pPr>
            <a:r>
              <a:rPr lang="fr-FR" b="1" spc="50" dirty="0">
                <a:ln w="9525" cmpd="sng">
                  <a:noFill/>
                  <a:prstDash val="solid"/>
                </a:ln>
                <a:solidFill>
                  <a:srgbClr val="DF4282"/>
                </a:solidFill>
                <a:latin typeface="Arial"/>
                <a:ea typeface="ＭＳ Ｐゴシック" charset="-128"/>
                <a:cs typeface="Arial"/>
              </a:rPr>
              <a:t>Meilleure note en</a:t>
            </a:r>
          </a:p>
          <a:p>
            <a:pPr marL="180975" lvl="0" indent="-180975">
              <a:spcBef>
                <a:spcPct val="20000"/>
              </a:spcBef>
              <a:spcAft>
                <a:spcPts val="0"/>
              </a:spcAft>
              <a:buFont typeface="Arial" panose="020B0604020202020204" pitchFamily="34" charset="0"/>
              <a:buChar char="•"/>
            </a:pPr>
            <a:r>
              <a:rPr lang="en-US" sz="1400" b="1" dirty="0">
                <a:solidFill>
                  <a:srgbClr val="000000"/>
                </a:solidFill>
                <a:latin typeface="Arial"/>
                <a:ea typeface="Times New Roman" panose="02020603050405020304" pitchFamily="18" charset="0"/>
                <a:cs typeface="Times New Roman" panose="02020603050405020304" pitchFamily="18" charset="0"/>
              </a:rPr>
              <a:t>Publications</a:t>
            </a:r>
            <a:r>
              <a:rPr lang="en-US" sz="1400" dirty="0">
                <a:solidFill>
                  <a:srgbClr val="000000"/>
                </a:solidFill>
                <a:latin typeface="Arial"/>
                <a:ea typeface="Times New Roman" panose="02020603050405020304" pitchFamily="18" charset="0"/>
                <a:cs typeface="Times New Roman" panose="02020603050405020304" pitchFamily="18" charset="0"/>
              </a:rPr>
              <a:t> </a:t>
            </a:r>
            <a:r>
              <a:rPr lang="en-US" sz="1200" dirty="0">
                <a:solidFill>
                  <a:srgbClr val="000000"/>
                </a:solidFill>
                <a:latin typeface="Arial"/>
                <a:ea typeface="Times New Roman" panose="02020603050405020304" pitchFamily="18" charset="0"/>
                <a:cs typeface="Times New Roman" panose="02020603050405020304" pitchFamily="18" charset="0"/>
              </a:rPr>
              <a:t>(</a:t>
            </a:r>
            <a:r>
              <a:rPr lang="en-US" sz="1200" dirty="0" err="1">
                <a:solidFill>
                  <a:srgbClr val="000000"/>
                </a:solidFill>
                <a:latin typeface="Arial"/>
                <a:ea typeface="Times New Roman" panose="02020603050405020304" pitchFamily="18" charset="0"/>
                <a:cs typeface="Times New Roman" panose="02020603050405020304" pitchFamily="18" charset="0"/>
              </a:rPr>
              <a:t>nb</a:t>
            </a:r>
            <a:r>
              <a:rPr lang="en-US" sz="1200" dirty="0">
                <a:solidFill>
                  <a:srgbClr val="000000"/>
                </a:solidFill>
                <a:latin typeface="Arial"/>
                <a:ea typeface="Times New Roman" panose="02020603050405020304" pitchFamily="18" charset="0"/>
                <a:cs typeface="Times New Roman" panose="02020603050405020304" pitchFamily="18" charset="0"/>
              </a:rPr>
              <a:t> </a:t>
            </a:r>
            <a:r>
              <a:rPr lang="en-US" sz="1200" dirty="0" err="1">
                <a:solidFill>
                  <a:srgbClr val="000000"/>
                </a:solidFill>
                <a:latin typeface="Arial"/>
                <a:ea typeface="Times New Roman" panose="02020603050405020304" pitchFamily="18" charset="0"/>
                <a:cs typeface="Times New Roman" panose="02020603050405020304" pitchFamily="18" charset="0"/>
              </a:rPr>
              <a:t>absolu</a:t>
            </a:r>
            <a:r>
              <a:rPr lang="en-US" sz="1200" dirty="0">
                <a:solidFill>
                  <a:srgbClr val="000000"/>
                </a:solidFill>
                <a:latin typeface="Arial"/>
                <a:ea typeface="Times New Roman" panose="02020603050405020304" pitchFamily="18" charset="0"/>
                <a:cs typeface="Times New Roman" panose="02020603050405020304" pitchFamily="18" charset="0"/>
              </a:rPr>
              <a:t> &amp; </a:t>
            </a:r>
            <a:r>
              <a:rPr lang="en-US" sz="1200" dirty="0" err="1">
                <a:solidFill>
                  <a:srgbClr val="000000"/>
                </a:solidFill>
                <a:latin typeface="Arial"/>
                <a:ea typeface="Times New Roman" panose="02020603050405020304" pitchFamily="18" charset="0"/>
                <a:cs typeface="Times New Roman" panose="02020603050405020304" pitchFamily="18" charset="0"/>
              </a:rPr>
              <a:t>normalisé</a:t>
            </a:r>
            <a:r>
              <a:rPr lang="en-US" sz="1200" dirty="0">
                <a:solidFill>
                  <a:srgbClr val="000000"/>
                </a:solidFill>
                <a:latin typeface="Arial"/>
                <a:ea typeface="Times New Roman" panose="02020603050405020304" pitchFamily="18" charset="0"/>
                <a:cs typeface="Times New Roman" panose="02020603050405020304" pitchFamily="18" charset="0"/>
              </a:rPr>
              <a:t> par </a:t>
            </a:r>
            <a:r>
              <a:rPr lang="en-US" sz="1200" dirty="0" err="1">
                <a:solidFill>
                  <a:srgbClr val="000000"/>
                </a:solidFill>
                <a:latin typeface="Arial"/>
                <a:ea typeface="Times New Roman" panose="02020603050405020304" pitchFamily="18" charset="0"/>
                <a:cs typeface="Times New Roman" panose="02020603050405020304" pitchFamily="18" charset="0"/>
              </a:rPr>
              <a:t>taille</a:t>
            </a:r>
            <a:r>
              <a:rPr lang="en-US" sz="1200" dirty="0">
                <a:solidFill>
                  <a:srgbClr val="000000"/>
                </a:solidFill>
                <a:latin typeface="Arial"/>
                <a:ea typeface="Times New Roman" panose="02020603050405020304" pitchFamily="18" charset="0"/>
                <a:cs typeface="Times New Roman" panose="02020603050405020304" pitchFamily="18" charset="0"/>
              </a:rPr>
              <a:t>)</a:t>
            </a:r>
            <a:endParaRPr lang="en-US" sz="1400" dirty="0">
              <a:solidFill>
                <a:srgbClr val="000000"/>
              </a:solidFill>
              <a:latin typeface="Arial"/>
              <a:ea typeface="Times New Roman" panose="02020603050405020304" pitchFamily="18" charset="0"/>
              <a:cs typeface="Times New Roman" panose="02020603050405020304" pitchFamily="18" charset="0"/>
            </a:endParaRPr>
          </a:p>
          <a:p>
            <a:pPr marL="180975" lvl="0" indent="-180975">
              <a:spcBef>
                <a:spcPct val="20000"/>
              </a:spcBef>
              <a:spcAft>
                <a:spcPts val="0"/>
              </a:spcAft>
              <a:buFont typeface="Arial" panose="020B0604020202020204" pitchFamily="34" charset="0"/>
              <a:buChar char="•"/>
            </a:pPr>
            <a:r>
              <a:rPr lang="en-US" sz="1400" b="1" dirty="0">
                <a:solidFill>
                  <a:srgbClr val="000000"/>
                </a:solidFill>
                <a:latin typeface="Arial"/>
                <a:ea typeface="Times New Roman" panose="02020603050405020304" pitchFamily="18" charset="0"/>
                <a:cs typeface="Times New Roman" panose="02020603050405020304" pitchFamily="18" charset="0"/>
              </a:rPr>
              <a:t>Publications</a:t>
            </a:r>
            <a:r>
              <a:rPr lang="en-US" sz="1400" dirty="0">
                <a:solidFill>
                  <a:srgbClr val="000000"/>
                </a:solidFill>
                <a:latin typeface="Arial"/>
                <a:ea typeface="Times New Roman" panose="02020603050405020304" pitchFamily="18" charset="0"/>
                <a:cs typeface="Times New Roman" panose="02020603050405020304" pitchFamily="18" charset="0"/>
              </a:rPr>
              <a:t> </a:t>
            </a:r>
            <a:r>
              <a:rPr lang="en-US" sz="1400" dirty="0" err="1">
                <a:solidFill>
                  <a:srgbClr val="000000"/>
                </a:solidFill>
                <a:latin typeface="Arial"/>
                <a:ea typeface="Times New Roman" panose="02020603050405020304" pitchFamily="18" charset="0"/>
                <a:cs typeface="Times New Roman" panose="02020603050405020304" pitchFamily="18" charset="0"/>
              </a:rPr>
              <a:t>citées</a:t>
            </a:r>
            <a:r>
              <a:rPr lang="en-US" sz="1400" dirty="0">
                <a:solidFill>
                  <a:srgbClr val="000000"/>
                </a:solidFill>
                <a:latin typeface="Arial"/>
                <a:ea typeface="Times New Roman" panose="02020603050405020304" pitchFamily="18" charset="0"/>
                <a:cs typeface="Times New Roman" panose="02020603050405020304" pitchFamily="18" charset="0"/>
              </a:rPr>
              <a:t> dans les brevets</a:t>
            </a:r>
          </a:p>
          <a:p>
            <a:pPr marL="180975" lvl="0" indent="-180975">
              <a:spcBef>
                <a:spcPct val="20000"/>
              </a:spcBef>
              <a:spcAft>
                <a:spcPts val="0"/>
              </a:spcAft>
              <a:buFont typeface="Arial" panose="020B0604020202020204" pitchFamily="34" charset="0"/>
              <a:buChar char="•"/>
            </a:pPr>
            <a:r>
              <a:rPr lang="en-US" sz="1400" b="1" dirty="0">
                <a:solidFill>
                  <a:srgbClr val="000000"/>
                </a:solidFill>
                <a:latin typeface="Arial"/>
                <a:ea typeface="Calibri" panose="020F0502020204030204" pitchFamily="34" charset="0"/>
                <a:cs typeface="Times New Roman" panose="02020603050405020304" pitchFamily="18" charset="0"/>
              </a:rPr>
              <a:t>Publications</a:t>
            </a:r>
            <a:r>
              <a:rPr lang="en-US" sz="1400" dirty="0">
                <a:solidFill>
                  <a:srgbClr val="000000"/>
                </a:solidFill>
                <a:latin typeface="Arial"/>
                <a:ea typeface="Calibri" panose="020F0502020204030204" pitchFamily="34" charset="0"/>
                <a:cs typeface="Times New Roman" panose="02020603050405020304" pitchFamily="18" charset="0"/>
              </a:rPr>
              <a:t> avec un </a:t>
            </a:r>
            <a:r>
              <a:rPr lang="en-US" sz="1400" dirty="0" err="1">
                <a:solidFill>
                  <a:srgbClr val="000000"/>
                </a:solidFill>
                <a:latin typeface="Arial"/>
                <a:ea typeface="Calibri" panose="020F0502020204030204" pitchFamily="34" charset="0"/>
                <a:cs typeface="Times New Roman" panose="02020603050405020304" pitchFamily="18" charset="0"/>
              </a:rPr>
              <a:t>partenaire</a:t>
            </a:r>
            <a:r>
              <a:rPr lang="en-US" sz="1400" dirty="0">
                <a:solidFill>
                  <a:srgbClr val="000000"/>
                </a:solidFill>
                <a:latin typeface="Arial"/>
                <a:ea typeface="Calibri" panose="020F0502020204030204" pitchFamily="34" charset="0"/>
                <a:cs typeface="Times New Roman" panose="02020603050405020304" pitchFamily="18" charset="0"/>
              </a:rPr>
              <a:t> </a:t>
            </a:r>
            <a:r>
              <a:rPr lang="en-US" sz="1400" dirty="0" err="1">
                <a:solidFill>
                  <a:srgbClr val="000000"/>
                </a:solidFill>
                <a:latin typeface="Arial"/>
                <a:ea typeface="Calibri" panose="020F0502020204030204" pitchFamily="34" charset="0"/>
                <a:cs typeface="Times New Roman" panose="02020603050405020304" pitchFamily="18" charset="0"/>
              </a:rPr>
              <a:t>industriel</a:t>
            </a:r>
            <a:endParaRPr lang="fr-FR" sz="1400" dirty="0">
              <a:solidFill>
                <a:srgbClr val="000000"/>
              </a:solidFill>
              <a:latin typeface="Arial"/>
              <a:ea typeface="Calibri" panose="020F0502020204030204" pitchFamily="34" charset="0"/>
              <a:cs typeface="Times New Roman" panose="02020603050405020304" pitchFamily="18" charset="0"/>
            </a:endParaRPr>
          </a:p>
          <a:p>
            <a:pPr marL="180975" lvl="0" indent="-180975">
              <a:spcBef>
                <a:spcPct val="20000"/>
              </a:spcBef>
              <a:spcAft>
                <a:spcPts val="0"/>
              </a:spcAft>
              <a:buFont typeface="Arial" panose="020B0604020202020204" pitchFamily="34" charset="0"/>
              <a:buChar char="•"/>
            </a:pPr>
            <a:r>
              <a:rPr lang="en-US" sz="1400" dirty="0" err="1">
                <a:solidFill>
                  <a:srgbClr val="000000"/>
                </a:solidFill>
                <a:latin typeface="Arial"/>
                <a:ea typeface="Times New Roman" panose="02020603050405020304" pitchFamily="18" charset="0"/>
                <a:cs typeface="Times New Roman" panose="02020603050405020304" pitchFamily="18" charset="0"/>
              </a:rPr>
              <a:t>Recettes</a:t>
            </a:r>
            <a:r>
              <a:rPr lang="en-US" sz="1400" dirty="0">
                <a:solidFill>
                  <a:srgbClr val="000000"/>
                </a:solidFill>
                <a:latin typeface="Arial"/>
                <a:ea typeface="Times New Roman" panose="02020603050405020304" pitchFamily="18" charset="0"/>
                <a:cs typeface="Times New Roman" panose="02020603050405020304" pitchFamily="18" charset="0"/>
              </a:rPr>
              <a:t> de la </a:t>
            </a:r>
            <a:r>
              <a:rPr lang="en-US" sz="1400" b="1" dirty="0">
                <a:solidFill>
                  <a:srgbClr val="000000"/>
                </a:solidFill>
                <a:latin typeface="Arial"/>
                <a:ea typeface="Times New Roman" panose="02020603050405020304" pitchFamily="18" charset="0"/>
                <a:cs typeface="Times New Roman" panose="02020603050405020304" pitchFamily="18" charset="0"/>
              </a:rPr>
              <a:t>formation </a:t>
            </a:r>
            <a:r>
              <a:rPr lang="en-US" sz="1400" b="1" dirty="0" err="1">
                <a:solidFill>
                  <a:srgbClr val="000000"/>
                </a:solidFill>
                <a:latin typeface="Arial"/>
                <a:ea typeface="Times New Roman" panose="02020603050405020304" pitchFamily="18" charset="0"/>
                <a:cs typeface="Times New Roman" panose="02020603050405020304" pitchFamily="18" charset="0"/>
              </a:rPr>
              <a:t>professionnelle</a:t>
            </a:r>
            <a:r>
              <a:rPr lang="en-US" sz="1400" b="1" dirty="0">
                <a:solidFill>
                  <a:srgbClr val="000000"/>
                </a:solidFill>
                <a:latin typeface="Arial"/>
                <a:ea typeface="Times New Roman" panose="02020603050405020304" pitchFamily="18" charset="0"/>
                <a:cs typeface="Times New Roman" panose="02020603050405020304" pitchFamily="18" charset="0"/>
              </a:rPr>
              <a:t> </a:t>
            </a:r>
            <a:r>
              <a:rPr lang="en-US" sz="1400" dirty="0">
                <a:solidFill>
                  <a:srgbClr val="000000"/>
                </a:solidFill>
                <a:latin typeface="Arial"/>
                <a:ea typeface="Times New Roman" panose="02020603050405020304" pitchFamily="18" charset="0"/>
                <a:cs typeface="Times New Roman" panose="02020603050405020304" pitchFamily="18" charset="0"/>
              </a:rPr>
              <a:t>continue</a:t>
            </a:r>
          </a:p>
          <a:p>
            <a:pPr marL="180975" lvl="0" indent="-180975">
              <a:spcBef>
                <a:spcPct val="20000"/>
              </a:spcBef>
              <a:spcAft>
                <a:spcPts val="0"/>
              </a:spcAft>
              <a:buFont typeface="Arial" panose="020B0604020202020204" pitchFamily="34" charset="0"/>
              <a:buChar char="•"/>
            </a:pPr>
            <a:r>
              <a:rPr lang="en-US" sz="1400" b="1" dirty="0">
                <a:solidFill>
                  <a:srgbClr val="000000"/>
                </a:solidFill>
                <a:latin typeface="Arial"/>
                <a:ea typeface="Times New Roman" panose="02020603050405020304" pitchFamily="18" charset="0"/>
                <a:cs typeface="Times New Roman" panose="02020603050405020304" pitchFamily="18" charset="0"/>
              </a:rPr>
              <a:t>Brevets</a:t>
            </a:r>
            <a:r>
              <a:rPr lang="en-US" sz="1400" dirty="0">
                <a:solidFill>
                  <a:srgbClr val="000000"/>
                </a:solidFill>
                <a:latin typeface="Arial"/>
                <a:ea typeface="Times New Roman" panose="02020603050405020304" pitchFamily="18" charset="0"/>
                <a:cs typeface="Times New Roman" panose="02020603050405020304" pitchFamily="18" charset="0"/>
              </a:rPr>
              <a:t> </a:t>
            </a:r>
            <a:r>
              <a:rPr lang="en-US" sz="1400" dirty="0" err="1">
                <a:solidFill>
                  <a:srgbClr val="000000"/>
                </a:solidFill>
                <a:latin typeface="Arial"/>
                <a:ea typeface="Times New Roman" panose="02020603050405020304" pitchFamily="18" charset="0"/>
                <a:cs typeface="Times New Roman" panose="02020603050405020304" pitchFamily="18" charset="0"/>
              </a:rPr>
              <a:t>délivrés</a:t>
            </a:r>
            <a:r>
              <a:rPr lang="en-US" sz="1400" dirty="0">
                <a:solidFill>
                  <a:srgbClr val="000000"/>
                </a:solidFill>
                <a:latin typeface="Arial"/>
                <a:ea typeface="Times New Roman" panose="02020603050405020304" pitchFamily="18" charset="0"/>
                <a:cs typeface="Times New Roman" panose="02020603050405020304" pitchFamily="18" charset="0"/>
              </a:rPr>
              <a:t> </a:t>
            </a:r>
            <a:r>
              <a:rPr lang="en-US" sz="1200" dirty="0">
                <a:solidFill>
                  <a:srgbClr val="000000"/>
                </a:solidFill>
                <a:latin typeface="Arial"/>
                <a:ea typeface="Times New Roman" panose="02020603050405020304" pitchFamily="18" charset="0"/>
                <a:cs typeface="Times New Roman" panose="02020603050405020304" pitchFamily="18" charset="0"/>
              </a:rPr>
              <a:t>(</a:t>
            </a:r>
            <a:r>
              <a:rPr lang="en-US" sz="1200" dirty="0" err="1">
                <a:solidFill>
                  <a:srgbClr val="000000"/>
                </a:solidFill>
                <a:latin typeface="Arial"/>
                <a:ea typeface="Times New Roman" panose="02020603050405020304" pitchFamily="18" charset="0"/>
                <a:cs typeface="Times New Roman" panose="02020603050405020304" pitchFamily="18" charset="0"/>
              </a:rPr>
              <a:t>nb</a:t>
            </a:r>
            <a:r>
              <a:rPr lang="en-US" sz="1200" dirty="0">
                <a:solidFill>
                  <a:srgbClr val="000000"/>
                </a:solidFill>
                <a:latin typeface="Arial"/>
                <a:ea typeface="Times New Roman" panose="02020603050405020304" pitchFamily="18" charset="0"/>
                <a:cs typeface="Times New Roman" panose="02020603050405020304" pitchFamily="18" charset="0"/>
              </a:rPr>
              <a:t> </a:t>
            </a:r>
            <a:r>
              <a:rPr lang="en-US" sz="1200" dirty="0" err="1">
                <a:solidFill>
                  <a:srgbClr val="000000"/>
                </a:solidFill>
                <a:latin typeface="Arial"/>
                <a:ea typeface="Times New Roman" panose="02020603050405020304" pitchFamily="18" charset="0"/>
                <a:cs typeface="Times New Roman" panose="02020603050405020304" pitchFamily="18" charset="0"/>
              </a:rPr>
              <a:t>absolu</a:t>
            </a:r>
            <a:r>
              <a:rPr lang="en-US" sz="1200" dirty="0">
                <a:solidFill>
                  <a:srgbClr val="000000"/>
                </a:solidFill>
                <a:latin typeface="Arial"/>
                <a:ea typeface="Times New Roman" panose="02020603050405020304" pitchFamily="18" charset="0"/>
                <a:cs typeface="Times New Roman" panose="02020603050405020304" pitchFamily="18" charset="0"/>
              </a:rPr>
              <a:t> &amp; </a:t>
            </a:r>
            <a:r>
              <a:rPr lang="en-US" sz="1200" dirty="0" err="1">
                <a:solidFill>
                  <a:srgbClr val="000000"/>
                </a:solidFill>
                <a:latin typeface="Arial"/>
                <a:ea typeface="Times New Roman" panose="02020603050405020304" pitchFamily="18" charset="0"/>
                <a:cs typeface="Times New Roman" panose="02020603050405020304" pitchFamily="18" charset="0"/>
              </a:rPr>
              <a:t>normalisé</a:t>
            </a:r>
            <a:r>
              <a:rPr lang="en-US" sz="1200" dirty="0">
                <a:solidFill>
                  <a:srgbClr val="000000"/>
                </a:solidFill>
                <a:latin typeface="Arial"/>
                <a:ea typeface="Times New Roman" panose="02020603050405020304" pitchFamily="18" charset="0"/>
                <a:cs typeface="Times New Roman" panose="02020603050405020304" pitchFamily="18" charset="0"/>
              </a:rPr>
              <a:t> par </a:t>
            </a:r>
            <a:r>
              <a:rPr lang="en-US" sz="1200" dirty="0" err="1">
                <a:solidFill>
                  <a:srgbClr val="000000"/>
                </a:solidFill>
                <a:latin typeface="Arial"/>
                <a:ea typeface="Times New Roman" panose="02020603050405020304" pitchFamily="18" charset="0"/>
                <a:cs typeface="Times New Roman" panose="02020603050405020304" pitchFamily="18" charset="0"/>
              </a:rPr>
              <a:t>taille</a:t>
            </a:r>
            <a:r>
              <a:rPr lang="en-US" sz="1200" dirty="0">
                <a:solidFill>
                  <a:srgbClr val="000000"/>
                </a:solidFill>
                <a:latin typeface="Arial"/>
                <a:ea typeface="Times New Roman" panose="02020603050405020304" pitchFamily="18" charset="0"/>
                <a:cs typeface="Times New Roman" panose="02020603050405020304" pitchFamily="18" charset="0"/>
              </a:rPr>
              <a:t>)</a:t>
            </a:r>
          </a:p>
          <a:p>
            <a:pPr marL="180975" lvl="0" indent="-180975">
              <a:spcBef>
                <a:spcPct val="20000"/>
              </a:spcBef>
              <a:spcAft>
                <a:spcPts val="0"/>
              </a:spcAft>
              <a:buFont typeface="Arial" panose="020B0604020202020204" pitchFamily="34" charset="0"/>
              <a:buChar char="•"/>
            </a:pPr>
            <a:r>
              <a:rPr lang="fr-FR" sz="1400" dirty="0">
                <a:solidFill>
                  <a:srgbClr val="000000"/>
                </a:solidFill>
                <a:latin typeface="Arial"/>
                <a:ea typeface="ＭＳ Ｐゴシック" charset="-128"/>
                <a:cs typeface="Arial"/>
              </a:rPr>
              <a:t>Personnel académique </a:t>
            </a:r>
            <a:r>
              <a:rPr lang="fr-FR" sz="1400" b="1" dirty="0">
                <a:solidFill>
                  <a:srgbClr val="000000"/>
                </a:solidFill>
                <a:latin typeface="Arial"/>
                <a:ea typeface="ＭＳ Ｐゴシック" charset="-128"/>
                <a:cs typeface="Arial"/>
              </a:rPr>
              <a:t>international</a:t>
            </a:r>
            <a:endParaRPr lang="fr-FR" sz="1400" b="1" dirty="0">
              <a:solidFill>
                <a:srgbClr val="000000"/>
              </a:solidFill>
              <a:latin typeface="Arial"/>
              <a:ea typeface="Calibri" panose="020F0502020204030204" pitchFamily="34" charset="0"/>
              <a:cs typeface="Times New Roman" panose="02020603050405020304" pitchFamily="18" charset="0"/>
            </a:endParaRPr>
          </a:p>
          <a:p>
            <a:endParaRPr lang="fr-FR" sz="1000" b="1" baseline="0" dirty="0">
              <a:solidFill>
                <a:srgbClr val="FFFFFF"/>
              </a:solidFill>
              <a:latin typeface="Verdana" charset="0"/>
              <a:cs typeface="Arial" charset="0"/>
            </a:endParaRPr>
          </a:p>
        </p:txBody>
      </p:sp>
      <p:pic>
        <p:nvPicPr>
          <p:cNvPr id="8" name="Image 7"/>
          <p:cNvPicPr>
            <a:picLocks noChangeAspect="1"/>
          </p:cNvPicPr>
          <p:nvPr/>
        </p:nvPicPr>
        <p:blipFill>
          <a:blip r:embed="rId2"/>
          <a:stretch>
            <a:fillRect/>
          </a:stretch>
        </p:blipFill>
        <p:spPr>
          <a:xfrm>
            <a:off x="7478280" y="1316387"/>
            <a:ext cx="1564121" cy="1564121"/>
          </a:xfrm>
          <a:prstGeom prst="rect">
            <a:avLst/>
          </a:prstGeom>
        </p:spPr>
      </p:pic>
      <p:sp>
        <p:nvSpPr>
          <p:cNvPr id="10" name="ZoneTexte 9"/>
          <p:cNvSpPr txBox="1"/>
          <p:nvPr/>
        </p:nvSpPr>
        <p:spPr bwMode="auto">
          <a:xfrm>
            <a:off x="2054038" y="3199483"/>
            <a:ext cx="3520440"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rtlCol="0" anchor="ctr">
            <a:spAutoFit/>
          </a:bodyPr>
          <a:lstStyle/>
          <a:p>
            <a:pPr marL="720000" indent="0">
              <a:lnSpc>
                <a:spcPct val="200000"/>
              </a:lnSpc>
              <a:buNone/>
            </a:pPr>
            <a:r>
              <a:rPr lang="fr-FR" b="1" dirty="0">
                <a:solidFill>
                  <a:srgbClr val="DB8C31"/>
                </a:solidFill>
                <a:latin typeface="Arial" panose="020B0604020202020204" pitchFamily="34" charset="0"/>
                <a:ea typeface="Verdana" panose="020B0604030504040204" pitchFamily="34" charset="0"/>
                <a:cs typeface="Arial" panose="020B0604020202020204" pitchFamily="34" charset="0"/>
              </a:rPr>
              <a:t>Top 100 en</a:t>
            </a:r>
          </a:p>
          <a:p>
            <a:pPr marL="900000" indent="-198900">
              <a:spcBef>
                <a:spcPts val="0"/>
              </a:spcBef>
              <a:buFont typeface="Arial" panose="020B0604020202020204" pitchFamily="34" charset="0"/>
              <a:buChar char="•"/>
            </a:pPr>
            <a:r>
              <a:rPr lang="fr-FR" sz="1400" dirty="0">
                <a:latin typeface="Arial" panose="020B0604020202020204" pitchFamily="34" charset="0"/>
                <a:cs typeface="Arial" panose="020B0604020202020204" pitchFamily="34" charset="0"/>
              </a:rPr>
              <a:t>Océanographie</a:t>
            </a:r>
          </a:p>
          <a:p>
            <a:pPr marL="900000" indent="-198900">
              <a:spcBef>
                <a:spcPts val="0"/>
              </a:spcBef>
              <a:buFont typeface="Arial" panose="020B0604020202020204" pitchFamily="34" charset="0"/>
              <a:buChar char="•"/>
            </a:pPr>
            <a:r>
              <a:rPr lang="fr-FR" sz="1400" dirty="0">
                <a:latin typeface="Arial" panose="020B0604020202020204" pitchFamily="34" charset="0"/>
                <a:cs typeface="Arial" panose="020B0604020202020204" pitchFamily="34" charset="0"/>
              </a:rPr>
              <a:t>Mathématiques</a:t>
            </a:r>
          </a:p>
          <a:p>
            <a:pPr marL="900000" indent="-198900">
              <a:spcBef>
                <a:spcPts val="0"/>
              </a:spcBef>
              <a:buFont typeface="Arial" panose="020B0604020202020204" pitchFamily="34" charset="0"/>
              <a:buChar char="•"/>
            </a:pPr>
            <a:r>
              <a:rPr lang="fr-FR" sz="1400" dirty="0">
                <a:latin typeface="Arial" panose="020B0604020202020204" pitchFamily="34" charset="0"/>
                <a:cs typeface="Arial" panose="020B0604020202020204" pitchFamily="34" charset="0"/>
              </a:rPr>
              <a:t>Physique</a:t>
            </a:r>
          </a:p>
          <a:p>
            <a:pPr marL="900000" indent="-198900">
              <a:spcBef>
                <a:spcPts val="0"/>
              </a:spcBef>
              <a:buFont typeface="Arial" panose="020B0604020202020204" pitchFamily="34" charset="0"/>
              <a:buChar char="•"/>
            </a:pPr>
            <a:r>
              <a:rPr lang="fr-FR" sz="1400" dirty="0">
                <a:latin typeface="Arial" panose="020B0604020202020204" pitchFamily="34" charset="0"/>
                <a:cs typeface="Arial" panose="020B0604020202020204" pitchFamily="34" charset="0"/>
              </a:rPr>
              <a:t>Science de la Terre</a:t>
            </a:r>
          </a:p>
          <a:p>
            <a:pPr marL="900000" indent="-198900">
              <a:spcBef>
                <a:spcPts val="0"/>
              </a:spcBef>
              <a:buFont typeface="Arial" panose="020B0604020202020204" pitchFamily="34" charset="0"/>
              <a:buChar char="•"/>
            </a:pPr>
            <a:r>
              <a:rPr lang="fr-FR" sz="1400" dirty="0">
                <a:latin typeface="Arial" panose="020B0604020202020204" pitchFamily="34" charset="0"/>
                <a:cs typeface="Arial" panose="020B0604020202020204" pitchFamily="34" charset="0"/>
              </a:rPr>
              <a:t>Sciences biologiques humaines</a:t>
            </a:r>
          </a:p>
          <a:p>
            <a:pPr marL="900000" indent="-198900">
              <a:spcBef>
                <a:spcPts val="0"/>
              </a:spcBef>
              <a:buFont typeface="Arial" panose="020B0604020202020204" pitchFamily="34" charset="0"/>
              <a:buChar char="•"/>
            </a:pPr>
            <a:r>
              <a:rPr lang="fr-FR" sz="1400" dirty="0">
                <a:latin typeface="Arial" panose="020B0604020202020204" pitchFamily="34" charset="0"/>
                <a:cs typeface="Arial" panose="020B0604020202020204" pitchFamily="34" charset="0"/>
              </a:rPr>
              <a:t>Ingénierie métallurgique</a:t>
            </a:r>
          </a:p>
        </p:txBody>
      </p:sp>
      <p:pic>
        <p:nvPicPr>
          <p:cNvPr id="20" name="Graphique 19">
            <a:extLst>
              <a:ext uri="{FF2B5EF4-FFF2-40B4-BE49-F238E27FC236}">
                <a16:creationId xmlns:a16="http://schemas.microsoft.com/office/drawing/2014/main" id="{6E42FF5E-C797-4460-8B65-C0560FE380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55" y="1687329"/>
            <a:ext cx="2095500" cy="666750"/>
          </a:xfrm>
          <a:prstGeom prst="rect">
            <a:avLst/>
          </a:prstGeom>
        </p:spPr>
      </p:pic>
      <p:pic>
        <p:nvPicPr>
          <p:cNvPr id="21" name="Image 20">
            <a:extLst>
              <a:ext uri="{FF2B5EF4-FFF2-40B4-BE49-F238E27FC236}">
                <a16:creationId xmlns:a16="http://schemas.microsoft.com/office/drawing/2014/main" id="{8E4251FF-A4EF-4EAC-B327-32A9122A3BD6}"/>
              </a:ext>
            </a:extLst>
          </p:cNvPr>
          <p:cNvPicPr>
            <a:picLocks noChangeAspect="1"/>
          </p:cNvPicPr>
          <p:nvPr/>
        </p:nvPicPr>
        <p:blipFill>
          <a:blip r:embed="rId5">
            <a:clrChange>
              <a:clrFrom>
                <a:srgbClr val="FCFBF9"/>
              </a:clrFrom>
              <a:clrTo>
                <a:srgbClr val="FCFBF9">
                  <a:alpha val="0"/>
                </a:srgbClr>
              </a:clrTo>
            </a:clrChange>
          </a:blip>
          <a:stretch>
            <a:fillRect/>
          </a:stretch>
        </p:blipFill>
        <p:spPr>
          <a:xfrm>
            <a:off x="-33229" y="2638957"/>
            <a:ext cx="4117296" cy="748945"/>
          </a:xfrm>
          <a:prstGeom prst="rect">
            <a:avLst/>
          </a:prstGeom>
        </p:spPr>
      </p:pic>
      <p:pic>
        <p:nvPicPr>
          <p:cNvPr id="22" name="Image 21">
            <a:extLst>
              <a:ext uri="{FF2B5EF4-FFF2-40B4-BE49-F238E27FC236}">
                <a16:creationId xmlns:a16="http://schemas.microsoft.com/office/drawing/2014/main" id="{6020A0A3-2DF8-489E-AB95-23490FFE49FE}"/>
              </a:ext>
            </a:extLst>
          </p:cNvPr>
          <p:cNvPicPr>
            <a:picLocks noChangeAspect="1"/>
          </p:cNvPicPr>
          <p:nvPr/>
        </p:nvPicPr>
        <p:blipFill>
          <a:blip r:embed="rId6"/>
          <a:stretch>
            <a:fillRect/>
          </a:stretch>
        </p:blipFill>
        <p:spPr>
          <a:xfrm>
            <a:off x="142915" y="4896206"/>
            <a:ext cx="2244423" cy="438401"/>
          </a:xfrm>
          <a:prstGeom prst="rect">
            <a:avLst/>
          </a:prstGeom>
        </p:spPr>
      </p:pic>
      <p:pic>
        <p:nvPicPr>
          <p:cNvPr id="23" name="Image 22">
            <a:extLst>
              <a:ext uri="{FF2B5EF4-FFF2-40B4-BE49-F238E27FC236}">
                <a16:creationId xmlns:a16="http://schemas.microsoft.com/office/drawing/2014/main" id="{63AEAF8A-292B-4E30-8E28-A7F3236FD4B5}"/>
              </a:ext>
            </a:extLst>
          </p:cNvPr>
          <p:cNvPicPr>
            <a:picLocks noChangeAspect="1"/>
          </p:cNvPicPr>
          <p:nvPr/>
        </p:nvPicPr>
        <p:blipFill>
          <a:blip r:embed="rId7"/>
          <a:stretch>
            <a:fillRect/>
          </a:stretch>
        </p:blipFill>
        <p:spPr>
          <a:xfrm>
            <a:off x="134033" y="5334236"/>
            <a:ext cx="5481036" cy="484511"/>
          </a:xfrm>
          <a:prstGeom prst="rect">
            <a:avLst/>
          </a:prstGeom>
        </p:spPr>
      </p:pic>
    </p:spTree>
    <p:extLst>
      <p:ext uri="{BB962C8B-B14F-4D97-AF65-F5344CB8AC3E}">
        <p14:creationId xmlns:p14="http://schemas.microsoft.com/office/powerpoint/2010/main" val="163977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D347777-CA8B-804A-AFA6-07D9AEB9DFFB}"/>
              </a:ext>
            </a:extLst>
          </p:cNvPr>
          <p:cNvSpPr>
            <a:spLocks noGrp="1"/>
          </p:cNvSpPr>
          <p:nvPr>
            <p:ph type="title"/>
          </p:nvPr>
        </p:nvSpPr>
        <p:spPr/>
        <p:txBody>
          <a:bodyPr/>
          <a:lstStyle/>
          <a:p>
            <a:r>
              <a:rPr lang="fr-FR" dirty="0"/>
              <a:t>Production scientifique : évolution et qualité</a:t>
            </a:r>
          </a:p>
        </p:txBody>
      </p:sp>
      <p:sp>
        <p:nvSpPr>
          <p:cNvPr id="4" name="Espace réservé du pied de page 3">
            <a:extLst>
              <a:ext uri="{FF2B5EF4-FFF2-40B4-BE49-F238E27FC236}">
                <a16:creationId xmlns:a16="http://schemas.microsoft.com/office/drawing/2014/main" id="{EDCE6B68-7B6E-EC4E-8828-5BFCCC22EB62}"/>
              </a:ext>
            </a:extLst>
          </p:cNvPr>
          <p:cNvSpPr>
            <a:spLocks noGrp="1"/>
          </p:cNvSpPr>
          <p:nvPr>
            <p:ph type="ftr" sz="quarter" idx="10"/>
          </p:nvPr>
        </p:nvSpPr>
        <p:spPr/>
        <p:txBody>
          <a:bodyPr/>
          <a:lstStyle/>
          <a:p>
            <a:pPr>
              <a:defRPr/>
            </a:pPr>
            <a:r>
              <a:rPr lang="fr-FR" dirty="0"/>
              <a:t>Une force pour le territoire / Une grande université métropolitaine</a:t>
            </a:r>
          </a:p>
        </p:txBody>
      </p:sp>
      <p:sp>
        <p:nvSpPr>
          <p:cNvPr id="5" name="Espace réservé du numéro de diapositive 4">
            <a:extLst>
              <a:ext uri="{FF2B5EF4-FFF2-40B4-BE49-F238E27FC236}">
                <a16:creationId xmlns:a16="http://schemas.microsoft.com/office/drawing/2014/main" id="{8FB28311-9970-934E-A668-2E25FF320968}"/>
              </a:ext>
            </a:extLst>
          </p:cNvPr>
          <p:cNvSpPr>
            <a:spLocks noGrp="1"/>
          </p:cNvSpPr>
          <p:nvPr>
            <p:ph type="sldNum" sz="quarter" idx="11"/>
          </p:nvPr>
        </p:nvSpPr>
        <p:spPr/>
        <p:txBody>
          <a:bodyPr/>
          <a:lstStyle/>
          <a:p>
            <a:pPr>
              <a:defRPr/>
            </a:pPr>
            <a:fld id="{25696376-FA45-7B44-90AC-62CB65E877B7}" type="slidenum">
              <a:rPr lang="fr-FR" smtClean="0"/>
              <a:pPr>
                <a:defRPr/>
              </a:pPr>
              <a:t>7</a:t>
            </a:fld>
            <a:endParaRPr lang="fr-FR" dirty="0"/>
          </a:p>
        </p:txBody>
      </p:sp>
      <p:cxnSp>
        <p:nvCxnSpPr>
          <p:cNvPr id="7" name="Connecteur droit 6">
            <a:extLst>
              <a:ext uri="{FF2B5EF4-FFF2-40B4-BE49-F238E27FC236}">
                <a16:creationId xmlns:a16="http://schemas.microsoft.com/office/drawing/2014/main" id="{E09F246A-3CAB-3E47-AB38-2B379EDB7240}"/>
              </a:ext>
            </a:extLst>
          </p:cNvPr>
          <p:cNvCxnSpPr/>
          <p:nvPr/>
        </p:nvCxnSpPr>
        <p:spPr>
          <a:xfrm flipH="1">
            <a:off x="0" y="946150"/>
            <a:ext cx="55245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6" name="ZoneTexte 15">
            <a:extLst>
              <a:ext uri="{FF2B5EF4-FFF2-40B4-BE49-F238E27FC236}">
                <a16:creationId xmlns:a16="http://schemas.microsoft.com/office/drawing/2014/main" id="{1E5F38E5-2051-B844-A000-A8D852F7A0F3}"/>
              </a:ext>
            </a:extLst>
          </p:cNvPr>
          <p:cNvSpPr txBox="1"/>
          <p:nvPr/>
        </p:nvSpPr>
        <p:spPr>
          <a:xfrm>
            <a:off x="496783" y="5764607"/>
            <a:ext cx="6936797" cy="772006"/>
          </a:xfrm>
          <a:prstGeom prst="rect">
            <a:avLst/>
          </a:prstGeom>
          <a:noFill/>
        </p:spPr>
        <p:txBody>
          <a:bodyPr wrap="square" rtlCol="0">
            <a:spAutoFit/>
          </a:bodyPr>
          <a:lstStyle/>
          <a:p>
            <a:pPr>
              <a:lnSpc>
                <a:spcPts val="2900"/>
              </a:lnSpc>
            </a:pPr>
            <a:r>
              <a:rPr lang="fr-FR" sz="2000" b="1" dirty="0">
                <a:solidFill>
                  <a:srgbClr val="71B34D"/>
                </a:solidFill>
                <a:latin typeface="Arial" panose="020B0604020202020204" pitchFamily="34" charset="0"/>
                <a:ea typeface="Verdana" panose="020B0604030504040204" pitchFamily="34" charset="0"/>
                <a:cs typeface="Arial" panose="020B0604020202020204" pitchFamily="34" charset="0"/>
              </a:rPr>
              <a:t>57%</a:t>
            </a:r>
            <a:r>
              <a:rPr lang="fr-FR" sz="2000" b="1" dirty="0">
                <a:solidFill>
                  <a:srgbClr val="71B34D"/>
                </a:solidFill>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des documents dans le Web of Science (WoS) en </a:t>
            </a:r>
            <a:r>
              <a:rPr lang="fr-FR" sz="2000" b="1" dirty="0">
                <a:solidFill>
                  <a:srgbClr val="71B34D"/>
                </a:solidFill>
                <a:latin typeface="Arial" panose="020B0604020202020204" pitchFamily="34" charset="0"/>
                <a:ea typeface="Verdana" panose="020B0604030504040204" pitchFamily="34" charset="0"/>
                <a:cs typeface="Arial" panose="020B0604020202020204" pitchFamily="34" charset="0"/>
              </a:rPr>
              <a:t>Q1</a:t>
            </a:r>
            <a:endParaRPr lang="fr-FR" sz="2000" dirty="0">
              <a:solidFill>
                <a:srgbClr val="71B34D"/>
              </a:solidFill>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(meilleur quart des journaux internationaux : </a:t>
            </a:r>
            <a:r>
              <a:rPr lang="fr-FR" sz="2000" b="1" dirty="0">
                <a:solidFill>
                  <a:srgbClr val="0497AA"/>
                </a:solidFill>
                <a:latin typeface="Arial" panose="020B0604020202020204" pitchFamily="34" charset="0"/>
                <a:ea typeface="Verdana" panose="020B0604030504040204" pitchFamily="34" charset="0"/>
                <a:cs typeface="Arial" panose="020B0604020202020204" pitchFamily="34" charset="0"/>
              </a:rPr>
              <a:t>3 650 journaux</a:t>
            </a:r>
            <a:r>
              <a:rPr lang="fr-FR" sz="1400" dirty="0">
                <a:latin typeface="Arial" panose="020B0604020202020204" pitchFamily="34" charset="0"/>
                <a:cs typeface="Arial" panose="020B0604020202020204" pitchFamily="34" charset="0"/>
              </a:rPr>
              <a:t>)</a:t>
            </a:r>
          </a:p>
        </p:txBody>
      </p:sp>
      <p:sp>
        <p:nvSpPr>
          <p:cNvPr id="17" name="ZoneTexte 16">
            <a:extLst>
              <a:ext uri="{FF2B5EF4-FFF2-40B4-BE49-F238E27FC236}">
                <a16:creationId xmlns:a16="http://schemas.microsoft.com/office/drawing/2014/main" id="{4FD1189A-5607-6044-B55F-22B6CFFFF270}"/>
              </a:ext>
            </a:extLst>
          </p:cNvPr>
          <p:cNvSpPr txBox="1"/>
          <p:nvPr/>
        </p:nvSpPr>
        <p:spPr bwMode="auto">
          <a:xfrm>
            <a:off x="5221224" y="6694747"/>
            <a:ext cx="383032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rtlCol="0" anchor="ctr">
            <a:spAutoFit/>
          </a:bodyPr>
          <a:lstStyle/>
          <a:p>
            <a:pPr algn="r"/>
            <a:r>
              <a:rPr lang="fr-FR" sz="900" baseline="0" dirty="0">
                <a:latin typeface="Verdana" charset="0"/>
                <a:cs typeface="Arial" charset="0"/>
              </a:rPr>
              <a:t>Source : Web of</a:t>
            </a:r>
            <a:r>
              <a:rPr lang="fr-FR" sz="900" dirty="0">
                <a:latin typeface="Verdana" charset="0"/>
                <a:cs typeface="Arial" charset="0"/>
              </a:rPr>
              <a:t> Science &amp;</a:t>
            </a:r>
            <a:r>
              <a:rPr lang="fr-FR" sz="900" baseline="0" dirty="0">
                <a:latin typeface="Verdana" charset="0"/>
                <a:cs typeface="Arial" charset="0"/>
              </a:rPr>
              <a:t> InCites</a:t>
            </a:r>
          </a:p>
        </p:txBody>
      </p:sp>
      <p:cxnSp>
        <p:nvCxnSpPr>
          <p:cNvPr id="15" name="Connecteur droit 14">
            <a:extLst>
              <a:ext uri="{FF2B5EF4-FFF2-40B4-BE49-F238E27FC236}">
                <a16:creationId xmlns:a16="http://schemas.microsoft.com/office/drawing/2014/main" id="{DAF2A3A7-E7AD-5E4C-9C6E-8FEC8267302F}"/>
              </a:ext>
            </a:extLst>
          </p:cNvPr>
          <p:cNvCxnSpPr>
            <a:cxnSpLocks/>
          </p:cNvCxnSpPr>
          <p:nvPr/>
        </p:nvCxnSpPr>
        <p:spPr>
          <a:xfrm flipH="1">
            <a:off x="7161717" y="865868"/>
            <a:ext cx="196357"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bwMode="auto">
          <a:xfrm>
            <a:off x="4317528" y="5636577"/>
            <a:ext cx="1807391"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rtlCol="0" anchor="ctr">
            <a:spAutoFit/>
          </a:bodyPr>
          <a:lstStyle/>
          <a:p>
            <a:r>
              <a:rPr lang="fr-FR" sz="800" i="1" dirty="0">
                <a:latin typeface="Arial" panose="020B0604020202020204" pitchFamily="34" charset="0"/>
                <a:cs typeface="Arial" panose="020B0604020202020204" pitchFamily="34" charset="0"/>
              </a:rPr>
              <a:t>mise à jour : 26/01/2022 </a:t>
            </a:r>
            <a:endParaRPr lang="fr-FR" sz="800" i="1" baseline="0" dirty="0">
              <a:latin typeface="Arial" panose="020B0604020202020204" pitchFamily="34" charset="0"/>
              <a:cs typeface="Arial" panose="020B0604020202020204" pitchFamily="34" charset="0"/>
            </a:endParaRPr>
          </a:p>
        </p:txBody>
      </p:sp>
      <p:graphicFrame>
        <p:nvGraphicFramePr>
          <p:cNvPr id="21" name="Graphique 20">
            <a:extLst>
              <a:ext uri="{FF2B5EF4-FFF2-40B4-BE49-F238E27FC236}">
                <a16:creationId xmlns:a16="http://schemas.microsoft.com/office/drawing/2014/main" id="{4E39BE81-50B6-45CE-997A-5E46989462B3}"/>
              </a:ext>
            </a:extLst>
          </p:cNvPr>
          <p:cNvGraphicFramePr>
            <a:graphicFrameLocks/>
          </p:cNvGraphicFramePr>
          <p:nvPr>
            <p:extLst>
              <p:ext uri="{D42A27DB-BD31-4B8C-83A1-F6EECF244321}">
                <p14:modId xmlns:p14="http://schemas.microsoft.com/office/powerpoint/2010/main" val="230491438"/>
              </p:ext>
            </p:extLst>
          </p:nvPr>
        </p:nvGraphicFramePr>
        <p:xfrm>
          <a:off x="97654" y="1284732"/>
          <a:ext cx="6053137" cy="4321733"/>
        </p:xfrm>
        <a:graphic>
          <a:graphicData uri="http://schemas.openxmlformats.org/drawingml/2006/chart">
            <c:chart xmlns:c="http://schemas.openxmlformats.org/drawingml/2006/chart" xmlns:r="http://schemas.openxmlformats.org/officeDocument/2006/relationships" r:id="rId2"/>
          </a:graphicData>
        </a:graphic>
      </p:graphicFrame>
      <p:sp>
        <p:nvSpPr>
          <p:cNvPr id="22" name="Espace réservé du contenu 1">
            <a:extLst>
              <a:ext uri="{FF2B5EF4-FFF2-40B4-BE49-F238E27FC236}">
                <a16:creationId xmlns:a16="http://schemas.microsoft.com/office/drawing/2014/main" id="{5587C9C5-583E-4394-9B4F-BB1C0EA1452A}"/>
              </a:ext>
            </a:extLst>
          </p:cNvPr>
          <p:cNvSpPr>
            <a:spLocks noGrp="1"/>
          </p:cNvSpPr>
          <p:nvPr>
            <p:ph idx="1"/>
          </p:nvPr>
        </p:nvSpPr>
        <p:spPr>
          <a:xfrm>
            <a:off x="6034578" y="1485900"/>
            <a:ext cx="3424501" cy="4087368"/>
          </a:xfrm>
        </p:spPr>
        <p:txBody>
          <a:bodyPr/>
          <a:lstStyle/>
          <a:p>
            <a:pPr marL="0" indent="0">
              <a:buNone/>
            </a:pPr>
            <a:r>
              <a:rPr lang="fr-FR" sz="1800" dirty="0">
                <a:solidFill>
                  <a:srgbClr val="0497AA"/>
                </a:solidFill>
                <a:latin typeface="Arial" panose="020B0604020202020204" pitchFamily="34" charset="0"/>
                <a:ea typeface="Verdana" panose="020B0604030504040204" pitchFamily="34" charset="0"/>
                <a:cs typeface="Arial" panose="020B0604020202020204" pitchFamily="34" charset="0"/>
              </a:rPr>
              <a:t>7 050</a:t>
            </a:r>
            <a:r>
              <a:rPr lang="fr-FR" b="0" dirty="0">
                <a:solidFill>
                  <a:schemeClr val="bg1">
                    <a:lumMod val="50000"/>
                  </a:schemeClr>
                </a:solidFill>
                <a:latin typeface="Arial" panose="020B0604020202020204" pitchFamily="34" charset="0"/>
                <a:cs typeface="Arial" panose="020B0604020202020204" pitchFamily="34" charset="0"/>
              </a:rPr>
              <a:t> </a:t>
            </a:r>
            <a:r>
              <a:rPr lang="fr-FR" b="0" dirty="0">
                <a:latin typeface="Arial" panose="020B0604020202020204" pitchFamily="34" charset="0"/>
                <a:cs typeface="Arial" panose="020B0604020202020204" pitchFamily="34" charset="0"/>
              </a:rPr>
              <a:t>documents </a:t>
            </a:r>
            <a:r>
              <a:rPr lang="fr-FR" sz="1200" b="0" dirty="0">
                <a:latin typeface="Arial" panose="020B0604020202020204" pitchFamily="34" charset="0"/>
                <a:cs typeface="Arial" panose="020B0604020202020204" pitchFamily="34" charset="0"/>
              </a:rPr>
              <a:t>dans le</a:t>
            </a:r>
            <a:r>
              <a:rPr lang="fr-FR" b="0" dirty="0">
                <a:latin typeface="Arial" panose="020B0604020202020204" pitchFamily="34" charset="0"/>
                <a:cs typeface="Arial" panose="020B0604020202020204" pitchFamily="34" charset="0"/>
              </a:rPr>
              <a:t> </a:t>
            </a:r>
            <a:r>
              <a:rPr lang="fr-FR" b="0" dirty="0" err="1">
                <a:latin typeface="Arial" panose="020B0604020202020204" pitchFamily="34" charset="0"/>
                <a:cs typeface="Arial" panose="020B0604020202020204" pitchFamily="34" charset="0"/>
              </a:rPr>
              <a:t>WoS</a:t>
            </a:r>
            <a:endParaRPr lang="fr-FR" b="0" dirty="0">
              <a:latin typeface="Arial" panose="020B0604020202020204" pitchFamily="34" charset="0"/>
              <a:cs typeface="Arial" panose="020B0604020202020204" pitchFamily="34" charset="0"/>
            </a:endParaRPr>
          </a:p>
          <a:p>
            <a:pPr marL="0" indent="0">
              <a:buNone/>
            </a:pPr>
            <a:endParaRPr lang="fr-FR" b="0" dirty="0">
              <a:latin typeface="Arial" panose="020B0604020202020204" pitchFamily="34" charset="0"/>
              <a:cs typeface="Arial" panose="020B0604020202020204" pitchFamily="34" charset="0"/>
            </a:endParaRPr>
          </a:p>
          <a:p>
            <a:pPr marL="0" indent="0">
              <a:buNone/>
            </a:pPr>
            <a:r>
              <a:rPr lang="fr-FR" sz="1800" dirty="0">
                <a:solidFill>
                  <a:srgbClr val="71B34D"/>
                </a:solidFill>
                <a:latin typeface="Arial" panose="020B0604020202020204" pitchFamily="34" charset="0"/>
                <a:ea typeface="Verdana" panose="020B0604030504040204" pitchFamily="34" charset="0"/>
                <a:cs typeface="Arial" panose="020B0604020202020204" pitchFamily="34" charset="0"/>
              </a:rPr>
              <a:t>72 %</a:t>
            </a:r>
            <a:r>
              <a:rPr lang="fr-FR" b="0" dirty="0">
                <a:latin typeface="Arial" panose="020B0604020202020204" pitchFamily="34" charset="0"/>
                <a:cs typeface="Arial" panose="020B0604020202020204" pitchFamily="34" charset="0"/>
              </a:rPr>
              <a:t> Open Access</a:t>
            </a:r>
          </a:p>
          <a:p>
            <a:pPr marL="0" indent="0">
              <a:buNone/>
            </a:pPr>
            <a:endParaRPr lang="fr-FR" b="0" dirty="0">
              <a:latin typeface="Arial" panose="020B0604020202020204" pitchFamily="34" charset="0"/>
              <a:cs typeface="Arial" panose="020B0604020202020204" pitchFamily="34" charset="0"/>
            </a:endParaRPr>
          </a:p>
          <a:p>
            <a:pPr marL="0" indent="0">
              <a:spcBef>
                <a:spcPts val="0"/>
              </a:spcBef>
              <a:buNone/>
            </a:pPr>
            <a:r>
              <a:rPr lang="fr-FR" b="0" dirty="0">
                <a:latin typeface="Arial" panose="020B0604020202020204" pitchFamily="34" charset="0"/>
                <a:cs typeface="Arial" panose="020B0604020202020204" pitchFamily="34" charset="0"/>
              </a:rPr>
              <a:t>Co-publications en 2020 :</a:t>
            </a:r>
          </a:p>
          <a:p>
            <a:pPr marL="0" indent="0">
              <a:lnSpc>
                <a:spcPct val="120000"/>
              </a:lnSpc>
              <a:spcBef>
                <a:spcPts val="0"/>
              </a:spcBef>
              <a:buNone/>
            </a:pPr>
            <a:r>
              <a:rPr lang="fr-FR" sz="1800" dirty="0">
                <a:solidFill>
                  <a:srgbClr val="FFC000"/>
                </a:solidFill>
                <a:latin typeface="Arial" panose="020B0604020202020204" pitchFamily="34" charset="0"/>
                <a:ea typeface="Verdana" panose="020B0604030504040204" pitchFamily="34" charset="0"/>
                <a:cs typeface="Arial" panose="020B0604020202020204" pitchFamily="34" charset="0"/>
              </a:rPr>
              <a:t>57%</a:t>
            </a:r>
            <a:r>
              <a:rPr lang="fr-FR" sz="1800" dirty="0">
                <a:solidFill>
                  <a:srgbClr val="71B34D"/>
                </a:solidFill>
                <a:latin typeface="Arial" panose="020B0604020202020204" pitchFamily="34" charset="0"/>
                <a:ea typeface="Verdana" panose="020B0604030504040204" pitchFamily="34" charset="0"/>
                <a:cs typeface="Arial" panose="020B0604020202020204" pitchFamily="34" charset="0"/>
              </a:rPr>
              <a:t> </a:t>
            </a:r>
            <a:r>
              <a:rPr lang="fr-FR" b="0" dirty="0">
                <a:latin typeface="Arial" panose="020B0604020202020204" pitchFamily="34" charset="0"/>
                <a:ea typeface="Verdana" panose="020B0604030504040204" pitchFamily="34" charset="0"/>
                <a:cs typeface="Arial" panose="020B0604020202020204" pitchFamily="34" charset="0"/>
              </a:rPr>
              <a:t>M</a:t>
            </a:r>
            <a:r>
              <a:rPr lang="fr-FR" b="0" dirty="0">
                <a:latin typeface="Arial" panose="020B0604020202020204" pitchFamily="34" charset="0"/>
                <a:cs typeface="Arial" panose="020B0604020202020204" pitchFamily="34" charset="0"/>
              </a:rPr>
              <a:t>onde</a:t>
            </a:r>
          </a:p>
          <a:p>
            <a:pPr marL="0" indent="0">
              <a:lnSpc>
                <a:spcPct val="200000"/>
              </a:lnSpc>
              <a:buNone/>
            </a:pPr>
            <a:r>
              <a:rPr lang="fr-FR" sz="1800" dirty="0">
                <a:solidFill>
                  <a:srgbClr val="0070C0"/>
                </a:solidFill>
                <a:latin typeface="Arial" panose="020B0604020202020204" pitchFamily="34" charset="0"/>
                <a:ea typeface="Verdana" panose="020B0604030504040204" pitchFamily="34" charset="0"/>
                <a:cs typeface="Arial" panose="020B0604020202020204" pitchFamily="34" charset="0"/>
              </a:rPr>
              <a:t>34%</a:t>
            </a:r>
            <a:r>
              <a:rPr lang="fr-FR" sz="1800" dirty="0">
                <a:solidFill>
                  <a:srgbClr val="0070C0"/>
                </a:solidFill>
                <a:latin typeface="Arial" panose="020B0604020202020204" pitchFamily="34" charset="0"/>
                <a:cs typeface="Arial" panose="020B0604020202020204" pitchFamily="34" charset="0"/>
              </a:rPr>
              <a:t> </a:t>
            </a:r>
            <a:r>
              <a:rPr lang="fr-FR" b="0" dirty="0">
                <a:latin typeface="Arial" panose="020B0604020202020204" pitchFamily="34" charset="0"/>
                <a:cs typeface="Arial" panose="020B0604020202020204" pitchFamily="34" charset="0"/>
              </a:rPr>
              <a:t>Europe</a:t>
            </a:r>
          </a:p>
          <a:p>
            <a:pPr marL="0" indent="0">
              <a:lnSpc>
                <a:spcPct val="180000"/>
              </a:lnSpc>
              <a:spcBef>
                <a:spcPts val="0"/>
              </a:spcBef>
              <a:buNone/>
            </a:pPr>
            <a:r>
              <a:rPr lang="fr-FR" sz="1800" dirty="0">
                <a:solidFill>
                  <a:srgbClr val="EE4589"/>
                </a:solidFill>
                <a:latin typeface="Arial" panose="020B0604020202020204" pitchFamily="34" charset="0"/>
                <a:ea typeface="Verdana" panose="020B0604030504040204" pitchFamily="34" charset="0"/>
                <a:cs typeface="Arial" panose="020B0604020202020204" pitchFamily="34" charset="0"/>
              </a:rPr>
              <a:t>15%</a:t>
            </a:r>
            <a:r>
              <a:rPr lang="fr-FR" sz="1800" dirty="0">
                <a:solidFill>
                  <a:srgbClr val="DF4282"/>
                </a:solidFill>
                <a:latin typeface="Arial" panose="020B0604020202020204" pitchFamily="34" charset="0"/>
                <a:ea typeface="Verdana" panose="020B0604030504040204" pitchFamily="34" charset="0"/>
                <a:cs typeface="Arial" panose="020B0604020202020204" pitchFamily="34" charset="0"/>
              </a:rPr>
              <a:t> </a:t>
            </a:r>
            <a:r>
              <a:rPr lang="fr-FR" b="0" dirty="0">
                <a:latin typeface="Arial" panose="020B0604020202020204" pitchFamily="34" charset="0"/>
                <a:ea typeface="Verdana" panose="020B0604030504040204" pitchFamily="34" charset="0"/>
                <a:cs typeface="Arial" panose="020B0604020202020204" pitchFamily="34" charset="0"/>
              </a:rPr>
              <a:t>dans le</a:t>
            </a:r>
            <a:r>
              <a:rPr lang="fr-FR" b="0" dirty="0">
                <a:latin typeface="Arial" panose="020B0604020202020204" pitchFamily="34" charset="0"/>
                <a:cs typeface="Arial" panose="020B0604020202020204" pitchFamily="34" charset="0"/>
              </a:rPr>
              <a:t> </a:t>
            </a:r>
            <a:r>
              <a:rPr lang="fr-FR" dirty="0">
                <a:latin typeface="Arial" panose="020B0604020202020204" pitchFamily="34" charset="0"/>
                <a:ea typeface="Verdana" panose="020B0604030504040204" pitchFamily="34" charset="0"/>
                <a:cs typeface="Arial" panose="020B0604020202020204" pitchFamily="34" charset="0"/>
              </a:rPr>
              <a:t>Top 10%</a:t>
            </a:r>
            <a:r>
              <a:rPr lang="fr-FR" dirty="0">
                <a:latin typeface="Arial" panose="020B0604020202020204" pitchFamily="34" charset="0"/>
                <a:cs typeface="Arial" panose="020B0604020202020204" pitchFamily="34" charset="0"/>
              </a:rPr>
              <a:t> </a:t>
            </a:r>
            <a:r>
              <a:rPr lang="fr-FR" b="0" dirty="0">
                <a:latin typeface="Arial" panose="020B0604020202020204" pitchFamily="34" charset="0"/>
                <a:cs typeface="Arial" panose="020B0604020202020204" pitchFamily="34" charset="0"/>
              </a:rPr>
              <a:t>Monde</a:t>
            </a:r>
            <a:endParaRPr lang="fr-FR" b="0" dirty="0">
              <a:latin typeface="Arial" panose="020B0604020202020204" pitchFamily="34" charset="0"/>
              <a:ea typeface="Verdana" panose="020B0604030504040204" pitchFamily="34" charset="0"/>
              <a:cs typeface="Arial" panose="020B0604020202020204" pitchFamily="34" charset="0"/>
            </a:endParaRPr>
          </a:p>
          <a:p>
            <a:pPr marL="360000" indent="-180000">
              <a:lnSpc>
                <a:spcPts val="2500"/>
              </a:lnSpc>
              <a:spcBef>
                <a:spcPts val="0"/>
              </a:spcBef>
            </a:pPr>
            <a:r>
              <a:rPr lang="fr-FR" sz="1800" dirty="0">
                <a:solidFill>
                  <a:srgbClr val="EE4589"/>
                </a:solidFill>
                <a:latin typeface="Arial" panose="020B0604020202020204" pitchFamily="34" charset="0"/>
                <a:ea typeface="Verdana" panose="020B0604030504040204" pitchFamily="34" charset="0"/>
                <a:cs typeface="Arial" panose="020B0604020202020204" pitchFamily="34" charset="0"/>
              </a:rPr>
              <a:t>1 211</a:t>
            </a:r>
            <a:r>
              <a:rPr lang="fr-FR" b="0" dirty="0">
                <a:solidFill>
                  <a:srgbClr val="EE4589"/>
                </a:solidFill>
                <a:latin typeface="Arial" panose="020B0604020202020204" pitchFamily="34" charset="0"/>
                <a:cs typeface="Arial" panose="020B0604020202020204" pitchFamily="34" charset="0"/>
              </a:rPr>
              <a:t> </a:t>
            </a:r>
            <a:r>
              <a:rPr lang="fr-FR" b="0" dirty="0">
                <a:latin typeface="Arial" panose="020B0604020202020204" pitchFamily="34" charset="0"/>
                <a:cs typeface="Arial" panose="020B0604020202020204" pitchFamily="34" charset="0"/>
              </a:rPr>
              <a:t>documents les plus cités</a:t>
            </a:r>
          </a:p>
          <a:p>
            <a:pPr marL="360000" indent="0">
              <a:spcBef>
                <a:spcPts val="0"/>
              </a:spcBef>
              <a:buNone/>
            </a:pPr>
            <a:r>
              <a:rPr lang="fr-FR" sz="1100" b="0" dirty="0">
                <a:latin typeface="Arial" panose="020B0604020202020204" pitchFamily="34" charset="0"/>
                <a:cs typeface="Arial" panose="020B0604020202020204" pitchFamily="34" charset="0"/>
              </a:rPr>
              <a:t>(top Monde 1% des 10 dernières années)</a:t>
            </a:r>
          </a:p>
          <a:p>
            <a:pPr marL="360000" indent="-180000">
              <a:lnSpc>
                <a:spcPts val="2500"/>
              </a:lnSpc>
              <a:spcBef>
                <a:spcPts val="0"/>
              </a:spcBef>
            </a:pPr>
            <a:r>
              <a:rPr lang="fr-FR" sz="1800" dirty="0">
                <a:solidFill>
                  <a:srgbClr val="FF0000"/>
                </a:solidFill>
                <a:latin typeface="Arial" panose="020B0604020202020204" pitchFamily="34" charset="0"/>
                <a:ea typeface="Verdana" panose="020B0604030504040204" pitchFamily="34" charset="0"/>
                <a:cs typeface="Arial" panose="020B0604020202020204" pitchFamily="34" charset="0"/>
              </a:rPr>
              <a:t>45</a:t>
            </a:r>
            <a:r>
              <a:rPr lang="fr-FR" b="0" dirty="0">
                <a:solidFill>
                  <a:schemeClr val="bg1">
                    <a:lumMod val="50000"/>
                  </a:schemeClr>
                </a:solidFill>
                <a:latin typeface="Arial" panose="020B0604020202020204" pitchFamily="34" charset="0"/>
                <a:cs typeface="Arial" panose="020B0604020202020204" pitchFamily="34" charset="0"/>
              </a:rPr>
              <a:t> </a:t>
            </a:r>
            <a:r>
              <a:rPr lang="fr-FR" b="0" dirty="0">
                <a:latin typeface="Arial" panose="020B0604020202020204" pitchFamily="34" charset="0"/>
                <a:cs typeface="Arial" panose="020B0604020202020204" pitchFamily="34" charset="0"/>
              </a:rPr>
              <a:t>Hot Papers</a:t>
            </a:r>
          </a:p>
          <a:p>
            <a:pPr marL="360000" lvl="1" indent="0">
              <a:spcBef>
                <a:spcPts val="0"/>
              </a:spcBef>
              <a:buNone/>
            </a:pPr>
            <a:r>
              <a:rPr lang="fr-FR" sz="1100" b="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top Monde 0,1% des 2 </a:t>
            </a:r>
            <a:r>
              <a:rPr lang="en-US" sz="1100" dirty="0" err="1">
                <a:latin typeface="Arial" panose="020B0604020202020204" pitchFamily="34" charset="0"/>
                <a:cs typeface="Arial" panose="020B0604020202020204" pitchFamily="34" charset="0"/>
              </a:rPr>
              <a:t>dernières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années</a:t>
            </a:r>
            <a:r>
              <a:rPr lang="fr-FR" sz="1100"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p:txBody>
      </p:sp>
      <p:cxnSp>
        <p:nvCxnSpPr>
          <p:cNvPr id="23" name="Connecteur droit 22">
            <a:extLst>
              <a:ext uri="{FF2B5EF4-FFF2-40B4-BE49-F238E27FC236}">
                <a16:creationId xmlns:a16="http://schemas.microsoft.com/office/drawing/2014/main" id="{6C5AC86E-D29F-4FEB-ADF9-4E04EF7D8AE2}"/>
              </a:ext>
            </a:extLst>
          </p:cNvPr>
          <p:cNvCxnSpPr>
            <a:cxnSpLocks/>
          </p:cNvCxnSpPr>
          <p:nvPr/>
        </p:nvCxnSpPr>
        <p:spPr>
          <a:xfrm flipH="1">
            <a:off x="5777228" y="1642367"/>
            <a:ext cx="275106" cy="1"/>
          </a:xfrm>
          <a:prstGeom prst="line">
            <a:avLst/>
          </a:prstGeom>
          <a:ln w="15875">
            <a:solidFill>
              <a:srgbClr val="0497AA"/>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4" name="Connecteur droit 23">
            <a:extLst>
              <a:ext uri="{FF2B5EF4-FFF2-40B4-BE49-F238E27FC236}">
                <a16:creationId xmlns:a16="http://schemas.microsoft.com/office/drawing/2014/main" id="{BDE94EA6-E57B-47CB-82D4-E8546DE833CB}"/>
              </a:ext>
            </a:extLst>
          </p:cNvPr>
          <p:cNvCxnSpPr>
            <a:cxnSpLocks/>
          </p:cNvCxnSpPr>
          <p:nvPr/>
        </p:nvCxnSpPr>
        <p:spPr>
          <a:xfrm flipH="1">
            <a:off x="5603467" y="2334827"/>
            <a:ext cx="475597" cy="262345"/>
          </a:xfrm>
          <a:prstGeom prst="line">
            <a:avLst/>
          </a:prstGeom>
          <a:ln w="15875">
            <a:solidFill>
              <a:srgbClr val="71B34D"/>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5" name="Connecteur droit 24">
            <a:extLst>
              <a:ext uri="{FF2B5EF4-FFF2-40B4-BE49-F238E27FC236}">
                <a16:creationId xmlns:a16="http://schemas.microsoft.com/office/drawing/2014/main" id="{FF2CCC30-9180-42DA-9BDC-E8A1426E83D4}"/>
              </a:ext>
            </a:extLst>
          </p:cNvPr>
          <p:cNvCxnSpPr>
            <a:cxnSpLocks/>
          </p:cNvCxnSpPr>
          <p:nvPr/>
        </p:nvCxnSpPr>
        <p:spPr>
          <a:xfrm flipH="1">
            <a:off x="5681610" y="3613212"/>
            <a:ext cx="397455" cy="173115"/>
          </a:xfrm>
          <a:prstGeom prst="line">
            <a:avLst/>
          </a:prstGeom>
          <a:ln w="15875">
            <a:solidFill>
              <a:srgbClr val="0070C0"/>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6" name="Connecteur droit 25">
            <a:extLst>
              <a:ext uri="{FF2B5EF4-FFF2-40B4-BE49-F238E27FC236}">
                <a16:creationId xmlns:a16="http://schemas.microsoft.com/office/drawing/2014/main" id="{C262C55A-D63D-4E2F-802E-00B9DFAEBA39}"/>
              </a:ext>
            </a:extLst>
          </p:cNvPr>
          <p:cNvCxnSpPr>
            <a:cxnSpLocks/>
          </p:cNvCxnSpPr>
          <p:nvPr/>
        </p:nvCxnSpPr>
        <p:spPr>
          <a:xfrm flipH="1">
            <a:off x="5681610" y="4163627"/>
            <a:ext cx="469181" cy="247630"/>
          </a:xfrm>
          <a:prstGeom prst="line">
            <a:avLst/>
          </a:prstGeom>
          <a:ln w="15875">
            <a:solidFill>
              <a:srgbClr val="EE4589"/>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7" name="Connecteur droit 26">
            <a:extLst>
              <a:ext uri="{FF2B5EF4-FFF2-40B4-BE49-F238E27FC236}">
                <a16:creationId xmlns:a16="http://schemas.microsoft.com/office/drawing/2014/main" id="{5B2A7FC9-2143-471F-BD68-D3F593842496}"/>
              </a:ext>
            </a:extLst>
          </p:cNvPr>
          <p:cNvCxnSpPr>
            <a:cxnSpLocks/>
          </p:cNvCxnSpPr>
          <p:nvPr/>
        </p:nvCxnSpPr>
        <p:spPr>
          <a:xfrm flipH="1">
            <a:off x="5681610" y="3001414"/>
            <a:ext cx="397454" cy="70260"/>
          </a:xfrm>
          <a:prstGeom prst="line">
            <a:avLst/>
          </a:prstGeom>
          <a:ln w="15875">
            <a:solidFill>
              <a:srgbClr val="DB8C31"/>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21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Espace réservé du contenu 5"/>
          <p:cNvSpPr>
            <a:spLocks noGrp="1"/>
          </p:cNvSpPr>
          <p:nvPr>
            <p:ph sz="half" idx="1"/>
          </p:nvPr>
        </p:nvSpPr>
        <p:spPr>
          <a:xfrm>
            <a:off x="457199" y="1736202"/>
            <a:ext cx="4062133" cy="4404993"/>
          </a:xfrm>
        </p:spPr>
        <p:txBody>
          <a:bodyPr anchor="t"/>
          <a:lstStyle/>
          <a:p>
            <a:pPr marL="3175" indent="-3175" eaLnBrk="1" hangingPunct="1">
              <a:spcBef>
                <a:spcPct val="0"/>
              </a:spcBef>
              <a:buFontTx/>
              <a:buNone/>
            </a:pPr>
            <a:r>
              <a:rPr lang="fr-FR" altLang="fr-FR" sz="1600" b="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Aix-Marseille Université se situe dans le sud de la France.</a:t>
            </a:r>
          </a:p>
          <a:p>
            <a:pPr eaLnBrk="1" hangingPunct="1">
              <a:spcBef>
                <a:spcPct val="0"/>
              </a:spcBef>
            </a:pPr>
            <a:r>
              <a:rPr lang="fr-FR" altLang="fr-FR" sz="1600" b="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à 3h de TGV de Paris</a:t>
            </a:r>
          </a:p>
          <a:p>
            <a:pPr eaLnBrk="1" hangingPunct="1">
              <a:spcBef>
                <a:spcPct val="0"/>
              </a:spcBef>
            </a:pPr>
            <a:r>
              <a:rPr lang="fr-FR" altLang="fr-FR" sz="1600" b="0" dirty="0">
                <a:solidFill>
                  <a:srgbClr val="000000"/>
                </a:solidFill>
                <a:cs typeface="Arial" panose="020B0604020202020204" pitchFamily="34" charset="0"/>
              </a:rPr>
              <a:t>moins de 2 heures en avion des principales capitales méditerranéennes et européennes.</a:t>
            </a:r>
          </a:p>
        </p:txBody>
      </p:sp>
      <p:pic>
        <p:nvPicPr>
          <p:cNvPr id="23" name="Image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3570" t="14971" r="39475" b="52722"/>
          <a:stretch/>
        </p:blipFill>
        <p:spPr bwMode="auto">
          <a:xfrm>
            <a:off x="3095757" y="1155527"/>
            <a:ext cx="6048243" cy="5692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3" name="Titre 2"/>
          <p:cNvSpPr>
            <a:spLocks noGrp="1"/>
          </p:cNvSpPr>
          <p:nvPr>
            <p:ph type="title"/>
          </p:nvPr>
        </p:nvSpPr>
        <p:spPr/>
        <p:txBody>
          <a:bodyPr/>
          <a:lstStyle/>
          <a:p>
            <a:pPr>
              <a:defRPr/>
            </a:pPr>
            <a:r>
              <a:rPr lang="fr-FR" dirty="0"/>
              <a:t>Une université au centre de l’Europe</a:t>
            </a:r>
          </a:p>
        </p:txBody>
      </p:sp>
      <p:cxnSp>
        <p:nvCxnSpPr>
          <p:cNvPr id="7" name="Connecteur droit 6"/>
          <p:cNvCxnSpPr>
            <a:endCxn id="23" idx="0"/>
          </p:cNvCxnSpPr>
          <p:nvPr/>
        </p:nvCxnSpPr>
        <p:spPr>
          <a:xfrm flipH="1" flipV="1">
            <a:off x="6119879" y="1155527"/>
            <a:ext cx="3024121" cy="9698"/>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H="1">
            <a:off x="0" y="946150"/>
            <a:ext cx="4572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4" name="Espace réservé du pied de page 3"/>
          <p:cNvSpPr>
            <a:spLocks noGrp="1"/>
          </p:cNvSpPr>
          <p:nvPr>
            <p:ph type="ftr" sz="quarter" idx="10"/>
          </p:nvPr>
        </p:nvSpPr>
        <p:spPr/>
        <p:txBody>
          <a:bodyPr/>
          <a:lstStyle/>
          <a:p>
            <a:pPr>
              <a:defRPr/>
            </a:pPr>
            <a:r>
              <a:rPr lang="fr-FR" dirty="0"/>
              <a:t>Une force pour le territoire / Une grande université métropolitaine</a:t>
            </a:r>
          </a:p>
        </p:txBody>
      </p:sp>
      <p:sp>
        <p:nvSpPr>
          <p:cNvPr id="23564" name="Espace réservé du numéro de diapositive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7C148B-48D5-1146-B34D-F879F7FC0CDC}" type="slidenum">
              <a:rPr lang="fr-FR" sz="800">
                <a:solidFill>
                  <a:schemeClr val="bg1"/>
                </a:solidFill>
                <a:cs typeface="Arial" charset="0"/>
              </a:rPr>
              <a:pPr/>
              <a:t>8</a:t>
            </a:fld>
            <a:endParaRPr lang="fr-FR" sz="800">
              <a:solidFill>
                <a:schemeClr val="bg1"/>
              </a:solidFill>
              <a:cs typeface="Arial" charset="0"/>
            </a:endParaRPr>
          </a:p>
        </p:txBody>
      </p:sp>
      <p:grpSp>
        <p:nvGrpSpPr>
          <p:cNvPr id="14" name="Grouper 13"/>
          <p:cNvGrpSpPr/>
          <p:nvPr/>
        </p:nvGrpSpPr>
        <p:grpSpPr>
          <a:xfrm>
            <a:off x="3716761" y="2978937"/>
            <a:ext cx="3838106" cy="4292312"/>
            <a:chOff x="2918710" y="2978937"/>
            <a:chExt cx="3838106" cy="4292312"/>
          </a:xfrm>
        </p:grpSpPr>
        <p:sp>
          <p:nvSpPr>
            <p:cNvPr id="40" name="Arc 39"/>
            <p:cNvSpPr/>
            <p:nvPr/>
          </p:nvSpPr>
          <p:spPr>
            <a:xfrm flipH="1">
              <a:off x="4097985" y="3175923"/>
              <a:ext cx="2232289" cy="4095326"/>
            </a:xfrm>
            <a:prstGeom prst="arc">
              <a:avLst/>
            </a:prstGeom>
            <a:noFill/>
            <a:ln>
              <a:solidFill>
                <a:srgbClr val="DB8C3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13" name="Grouper 12"/>
            <p:cNvGrpSpPr/>
            <p:nvPr/>
          </p:nvGrpSpPr>
          <p:grpSpPr>
            <a:xfrm>
              <a:off x="2918710" y="2978937"/>
              <a:ext cx="3838106" cy="3332507"/>
              <a:chOff x="2918710" y="2978937"/>
              <a:chExt cx="3838106" cy="3332507"/>
            </a:xfrm>
          </p:grpSpPr>
          <p:sp>
            <p:nvSpPr>
              <p:cNvPr id="12" name="Arc 11"/>
              <p:cNvSpPr/>
              <p:nvPr/>
            </p:nvSpPr>
            <p:spPr>
              <a:xfrm>
                <a:off x="3400103" y="4707663"/>
                <a:ext cx="690823" cy="1018932"/>
              </a:xfrm>
              <a:prstGeom prst="arc">
                <a:avLst/>
              </a:prstGeom>
              <a:noFill/>
              <a:ln>
                <a:solidFill>
                  <a:srgbClr val="DB8C3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6" name="Arc 35"/>
              <p:cNvSpPr/>
              <p:nvPr/>
            </p:nvSpPr>
            <p:spPr>
              <a:xfrm rot="16200000">
                <a:off x="3667540" y="4767900"/>
                <a:ext cx="955973" cy="1917385"/>
              </a:xfrm>
              <a:prstGeom prst="arc">
                <a:avLst>
                  <a:gd name="adj1" fmla="val 16562990"/>
                  <a:gd name="adj2" fmla="val 21225211"/>
                </a:avLst>
              </a:prstGeom>
              <a:noFill/>
              <a:ln>
                <a:solidFill>
                  <a:srgbClr val="DB8C3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7" name="Arc 36"/>
              <p:cNvSpPr/>
              <p:nvPr/>
            </p:nvSpPr>
            <p:spPr>
              <a:xfrm flipH="1">
                <a:off x="4107601" y="4198902"/>
                <a:ext cx="1495609" cy="2112542"/>
              </a:xfrm>
              <a:prstGeom prst="arc">
                <a:avLst/>
              </a:prstGeom>
              <a:noFill/>
              <a:ln>
                <a:solidFill>
                  <a:srgbClr val="DB8C3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8" name="Arc 37"/>
              <p:cNvSpPr/>
              <p:nvPr/>
            </p:nvSpPr>
            <p:spPr>
              <a:xfrm rot="16200000" flipV="1">
                <a:off x="3820510" y="4853622"/>
                <a:ext cx="578086" cy="1406836"/>
              </a:xfrm>
              <a:prstGeom prst="arc">
                <a:avLst>
                  <a:gd name="adj1" fmla="val 16562990"/>
                  <a:gd name="adj2" fmla="val 21225211"/>
                </a:avLst>
              </a:prstGeom>
              <a:noFill/>
              <a:ln>
                <a:solidFill>
                  <a:srgbClr val="DB8C3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9" name="Arc 38"/>
              <p:cNvSpPr/>
              <p:nvPr/>
            </p:nvSpPr>
            <p:spPr>
              <a:xfrm>
                <a:off x="2918710" y="4276720"/>
                <a:ext cx="1172216" cy="1918384"/>
              </a:xfrm>
              <a:prstGeom prst="arc">
                <a:avLst/>
              </a:prstGeom>
              <a:noFill/>
              <a:ln>
                <a:solidFill>
                  <a:srgbClr val="DB8C3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5" name="Forme libre 24"/>
              <p:cNvSpPr/>
              <p:nvPr/>
            </p:nvSpPr>
            <p:spPr bwMode="auto">
              <a:xfrm>
                <a:off x="3095757" y="4055969"/>
                <a:ext cx="625525" cy="196987"/>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chemeClr val="bg1"/>
                    </a:solidFill>
                    <a:latin typeface="Arial"/>
                    <a:cs typeface="Arial"/>
                  </a:rPr>
                  <a:t>London</a:t>
                </a:r>
              </a:p>
            </p:txBody>
          </p:sp>
          <p:sp>
            <p:nvSpPr>
              <p:cNvPr id="26" name="Forme libre 25"/>
              <p:cNvSpPr/>
              <p:nvPr/>
            </p:nvSpPr>
            <p:spPr bwMode="auto">
              <a:xfrm>
                <a:off x="3502911" y="4569804"/>
                <a:ext cx="625525" cy="196987"/>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chemeClr val="bg1"/>
                    </a:solidFill>
                    <a:latin typeface="Arial"/>
                    <a:cs typeface="Arial"/>
                  </a:rPr>
                  <a:t>Paris</a:t>
                </a:r>
              </a:p>
            </p:txBody>
          </p:sp>
          <p:sp>
            <p:nvSpPr>
              <p:cNvPr id="27" name="Forme libre 26"/>
              <p:cNvSpPr/>
              <p:nvPr/>
            </p:nvSpPr>
            <p:spPr bwMode="auto">
              <a:xfrm>
                <a:off x="4478694" y="4001915"/>
                <a:ext cx="625525" cy="196987"/>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chemeClr val="bg1"/>
                    </a:solidFill>
                    <a:latin typeface="Arial"/>
                    <a:cs typeface="Arial"/>
                  </a:rPr>
                  <a:t>Berlin</a:t>
                </a:r>
              </a:p>
            </p:txBody>
          </p:sp>
          <p:sp>
            <p:nvSpPr>
              <p:cNvPr id="28" name="Forme libre 27"/>
              <p:cNvSpPr/>
              <p:nvPr/>
            </p:nvSpPr>
            <p:spPr bwMode="auto">
              <a:xfrm>
                <a:off x="5233916" y="4024454"/>
                <a:ext cx="853928" cy="196987"/>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err="1">
                    <a:solidFill>
                      <a:schemeClr val="bg1"/>
                    </a:solidFill>
                    <a:latin typeface="Arial"/>
                    <a:cs typeface="Arial"/>
                  </a:rPr>
                  <a:t>Varsaw</a:t>
                </a:r>
                <a:endParaRPr lang="fr-FR" sz="1100" b="1" i="1" dirty="0">
                  <a:solidFill>
                    <a:schemeClr val="bg1"/>
                  </a:solidFill>
                  <a:latin typeface="Arial"/>
                  <a:cs typeface="Arial"/>
                </a:endParaRPr>
              </a:p>
            </p:txBody>
          </p:sp>
          <p:sp>
            <p:nvSpPr>
              <p:cNvPr id="29" name="Forme libre 28"/>
              <p:cNvSpPr/>
              <p:nvPr/>
            </p:nvSpPr>
            <p:spPr bwMode="auto">
              <a:xfrm>
                <a:off x="4677255" y="2978937"/>
                <a:ext cx="853928" cy="196987"/>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err="1">
                    <a:solidFill>
                      <a:schemeClr val="bg1"/>
                    </a:solidFill>
                    <a:latin typeface="Arial"/>
                    <a:cs typeface="Arial"/>
                  </a:rPr>
                  <a:t>Stockolm</a:t>
                </a:r>
                <a:endParaRPr lang="fr-FR" sz="1100" b="1" i="1" dirty="0">
                  <a:solidFill>
                    <a:schemeClr val="bg1"/>
                  </a:solidFill>
                  <a:latin typeface="Arial"/>
                  <a:cs typeface="Arial"/>
                </a:endParaRPr>
              </a:p>
            </p:txBody>
          </p:sp>
          <p:sp>
            <p:nvSpPr>
              <p:cNvPr id="30" name="Forme libre 29"/>
              <p:cNvSpPr/>
              <p:nvPr/>
            </p:nvSpPr>
            <p:spPr bwMode="auto">
              <a:xfrm>
                <a:off x="2918710" y="5529608"/>
                <a:ext cx="625525" cy="196987"/>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chemeClr val="bg1"/>
                    </a:solidFill>
                    <a:latin typeface="Arial"/>
                    <a:cs typeface="Arial"/>
                  </a:rPr>
                  <a:t>Madrid</a:t>
                </a:r>
              </a:p>
            </p:txBody>
          </p:sp>
          <p:sp>
            <p:nvSpPr>
              <p:cNvPr id="31" name="Forme libre 30"/>
              <p:cNvSpPr/>
              <p:nvPr/>
            </p:nvSpPr>
            <p:spPr bwMode="auto">
              <a:xfrm>
                <a:off x="4325938" y="5023492"/>
                <a:ext cx="625525" cy="196987"/>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chemeClr val="bg1"/>
                    </a:solidFill>
                    <a:latin typeface="Arial"/>
                    <a:cs typeface="Arial"/>
                  </a:rPr>
                  <a:t>Rome</a:t>
                </a:r>
              </a:p>
            </p:txBody>
          </p:sp>
          <p:sp>
            <p:nvSpPr>
              <p:cNvPr id="41" name="Arc 40"/>
              <p:cNvSpPr/>
              <p:nvPr/>
            </p:nvSpPr>
            <p:spPr>
              <a:xfrm flipH="1">
                <a:off x="4128431" y="4201207"/>
                <a:ext cx="2628385" cy="2061761"/>
              </a:xfrm>
              <a:prstGeom prst="arc">
                <a:avLst>
                  <a:gd name="adj1" fmla="val 16038258"/>
                  <a:gd name="adj2" fmla="val 0"/>
                </a:avLst>
              </a:prstGeom>
              <a:noFill/>
              <a:ln>
                <a:solidFill>
                  <a:srgbClr val="DB8C3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Ellipse 7"/>
              <p:cNvSpPr/>
              <p:nvPr/>
            </p:nvSpPr>
            <p:spPr>
              <a:xfrm>
                <a:off x="4013374" y="5187566"/>
                <a:ext cx="173226" cy="173226"/>
              </a:xfrm>
              <a:prstGeom prst="ellipse">
                <a:avLst/>
              </a:prstGeom>
              <a:solidFill>
                <a:srgbClr val="DF42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173453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41550" y="1289050"/>
            <a:ext cx="2211388" cy="2206625"/>
          </a:xfrm>
          <a:prstGeom prst="rect">
            <a:avLst/>
          </a:prstGeom>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29697" name="Picture 5"/>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9608" t="26125" r="-36040" b="-30183"/>
          <a:stretch/>
        </p:blipFill>
        <p:spPr>
          <a:xfrm>
            <a:off x="3077272" y="1485332"/>
            <a:ext cx="8075613" cy="8075528"/>
          </a:xfrm>
          <a:prstGeom prst="ellipse">
            <a:avLst/>
          </a:prstGeom>
          <a:ln w="63500" cap="rnd"/>
          <a:scene3d>
            <a:camera prst="orthographicFront"/>
            <a:lightRig rig="contrasting" dir="t">
              <a:rot lat="0" lon="0" rev="3000000"/>
            </a:lightRig>
          </a:scene3d>
          <a:sp3d contourW="7620">
            <a:bevelT w="95250" h="31750"/>
            <a:contourClr>
              <a:srgbClr val="333333"/>
            </a:contourClr>
          </a:sp3d>
        </p:spPr>
      </p:pic>
      <p:sp>
        <p:nvSpPr>
          <p:cNvPr id="6" name="Ellipse 5"/>
          <p:cNvSpPr/>
          <p:nvPr/>
        </p:nvSpPr>
        <p:spPr>
          <a:xfrm>
            <a:off x="3070225" y="1485900"/>
            <a:ext cx="8075613" cy="8075613"/>
          </a:xfrm>
          <a:prstGeom prst="ellipse">
            <a:avLst/>
          </a:prstGeom>
          <a:noFill/>
          <a:ln w="57150" cmpd="sng">
            <a:solidFill>
              <a:schemeClr val="bg1"/>
            </a:solidFill>
            <a:prstDash val="solid"/>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3" name="Ellipse 72"/>
          <p:cNvSpPr/>
          <p:nvPr/>
        </p:nvSpPr>
        <p:spPr>
          <a:xfrm>
            <a:off x="3077272" y="1485332"/>
            <a:ext cx="8074649" cy="8074649"/>
          </a:xfrm>
          <a:prstGeom prst="ellipse">
            <a:avLst/>
          </a:prstGeom>
          <a:noFill/>
          <a:ln w="31750" cmpd="sng">
            <a:gradFill flip="none" rotWithShape="1">
              <a:gsLst>
                <a:gs pos="0">
                  <a:srgbClr val="313E56"/>
                </a:gs>
                <a:gs pos="100000">
                  <a:srgbClr val="313E56"/>
                </a:gs>
              </a:gsLst>
              <a:lin ang="0" scaled="1"/>
              <a:tileRect/>
            </a:gradFill>
            <a:prstDash val="dot"/>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2535" name="Espace réservé du contenu 5"/>
          <p:cNvSpPr>
            <a:spLocks noGrp="1"/>
          </p:cNvSpPr>
          <p:nvPr>
            <p:ph sz="half" idx="1"/>
          </p:nvPr>
        </p:nvSpPr>
        <p:spPr>
          <a:xfrm>
            <a:off x="457200" y="2171700"/>
            <a:ext cx="4038600" cy="3756025"/>
          </a:xfrm>
        </p:spPr>
        <p:txBody>
          <a:bodyPr anchor="ctr"/>
          <a:lstStyle/>
          <a:p>
            <a:pPr marL="163513" indent="-163513"/>
            <a:r>
              <a:rPr lang="fr-FR" sz="2400" dirty="0">
                <a:solidFill>
                  <a:srgbClr val="313E56"/>
                </a:solidFill>
                <a:latin typeface="Arial" charset="0"/>
                <a:ea typeface="ＭＳ Ｐゴシック" charset="0"/>
              </a:rPr>
              <a:t>1 </a:t>
            </a:r>
            <a:r>
              <a:rPr lang="fr-FR" sz="2000" b="0" dirty="0">
                <a:solidFill>
                  <a:srgbClr val="313E56"/>
                </a:solidFill>
                <a:latin typeface="Arial" charset="0"/>
                <a:ea typeface="ＭＳ Ｐゴシック" charset="0"/>
              </a:rPr>
              <a:t>académie</a:t>
            </a:r>
          </a:p>
          <a:p>
            <a:pPr marL="163513" indent="-163513"/>
            <a:r>
              <a:rPr lang="fr-FR" sz="2400" dirty="0">
                <a:solidFill>
                  <a:srgbClr val="313E56"/>
                </a:solidFill>
                <a:latin typeface="Arial" charset="0"/>
                <a:ea typeface="ＭＳ Ｐゴシック" charset="0"/>
              </a:rPr>
              <a:t>4</a:t>
            </a:r>
            <a:r>
              <a:rPr lang="fr-FR" sz="2000" b="0" dirty="0">
                <a:solidFill>
                  <a:srgbClr val="313E56"/>
                </a:solidFill>
                <a:latin typeface="Arial" charset="0"/>
                <a:ea typeface="ＭＳ Ｐゴシック" charset="0"/>
              </a:rPr>
              <a:t> départements</a:t>
            </a:r>
          </a:p>
          <a:p>
            <a:pPr marL="163513" indent="-163513"/>
            <a:r>
              <a:rPr lang="fr-FR" sz="2400" dirty="0">
                <a:solidFill>
                  <a:srgbClr val="313E56"/>
                </a:solidFill>
                <a:latin typeface="Arial" charset="0"/>
                <a:ea typeface="ＭＳ Ｐゴシック" charset="0"/>
              </a:rPr>
              <a:t>9</a:t>
            </a:r>
            <a:r>
              <a:rPr lang="fr-FR" sz="2000" b="0" dirty="0">
                <a:solidFill>
                  <a:srgbClr val="313E56"/>
                </a:solidFill>
                <a:latin typeface="Arial" charset="0"/>
                <a:ea typeface="ＭＳ Ｐゴシック" charset="0"/>
              </a:rPr>
              <a:t> villes</a:t>
            </a:r>
          </a:p>
        </p:txBody>
      </p:sp>
      <p:sp>
        <p:nvSpPr>
          <p:cNvPr id="3" name="Titre 2"/>
          <p:cNvSpPr>
            <a:spLocks noGrp="1"/>
          </p:cNvSpPr>
          <p:nvPr>
            <p:ph type="title"/>
          </p:nvPr>
        </p:nvSpPr>
        <p:spPr/>
        <p:txBody>
          <a:bodyPr/>
          <a:lstStyle/>
          <a:p>
            <a:pPr>
              <a:defRPr/>
            </a:pPr>
            <a:r>
              <a:rPr lang="fr-FR" dirty="0"/>
              <a:t>Une université métropolitaine</a:t>
            </a:r>
          </a:p>
        </p:txBody>
      </p:sp>
      <p:cxnSp>
        <p:nvCxnSpPr>
          <p:cNvPr id="7" name="Connecteur droit 6"/>
          <p:cNvCxnSpPr/>
          <p:nvPr/>
        </p:nvCxnSpPr>
        <p:spPr>
          <a:xfrm flipH="1">
            <a:off x="5002213" y="1165225"/>
            <a:ext cx="4141787"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H="1">
            <a:off x="0" y="946150"/>
            <a:ext cx="506413"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4" name="Espace réservé du pied de page 3"/>
          <p:cNvSpPr>
            <a:spLocks noGrp="1"/>
          </p:cNvSpPr>
          <p:nvPr>
            <p:ph type="ftr" sz="quarter" idx="10"/>
          </p:nvPr>
        </p:nvSpPr>
        <p:spPr/>
        <p:txBody>
          <a:bodyPr/>
          <a:lstStyle/>
          <a:p>
            <a:pPr>
              <a:defRPr/>
            </a:pPr>
            <a:r>
              <a:rPr lang="fr-FR"/>
              <a:t>Une force pour le territoire / Une grande université métropolitaine</a:t>
            </a:r>
          </a:p>
        </p:txBody>
      </p:sp>
      <p:sp>
        <p:nvSpPr>
          <p:cNvPr id="22540" name="Espace réservé du numéro de diapositive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EDA055-A5A7-3847-97C4-3E5D7CBA1525}" type="slidenum">
              <a:rPr lang="fr-FR" sz="800">
                <a:solidFill>
                  <a:schemeClr val="bg1"/>
                </a:solidFill>
                <a:cs typeface="Arial" charset="0"/>
              </a:rPr>
              <a:pPr/>
              <a:t>9</a:t>
            </a:fld>
            <a:endParaRPr lang="fr-FR" sz="800">
              <a:solidFill>
                <a:schemeClr val="bg1"/>
              </a:solidFill>
              <a:cs typeface="Arial" charset="0"/>
            </a:endParaRPr>
          </a:p>
        </p:txBody>
      </p:sp>
      <p:sp>
        <p:nvSpPr>
          <p:cNvPr id="98" name="Forme libre 97"/>
          <p:cNvSpPr/>
          <p:nvPr/>
        </p:nvSpPr>
        <p:spPr bwMode="auto">
          <a:xfrm>
            <a:off x="6350750" y="2750844"/>
            <a:ext cx="351134" cy="177752"/>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chemeClr val="bg1"/>
                </a:solidFill>
                <a:latin typeface="Arial"/>
                <a:cs typeface="Arial"/>
              </a:rPr>
              <a:t>Gap</a:t>
            </a:r>
          </a:p>
        </p:txBody>
      </p:sp>
      <p:sp>
        <p:nvSpPr>
          <p:cNvPr id="99" name="Forme libre 98"/>
          <p:cNvSpPr/>
          <p:nvPr/>
        </p:nvSpPr>
        <p:spPr bwMode="auto">
          <a:xfrm>
            <a:off x="6557694" y="3661359"/>
            <a:ext cx="1142285" cy="177839"/>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chemeClr val="bg1"/>
                </a:solidFill>
                <a:latin typeface="Arial"/>
                <a:cs typeface="Arial"/>
              </a:rPr>
              <a:t>Digne-les-Bains</a:t>
            </a:r>
          </a:p>
        </p:txBody>
      </p:sp>
      <p:sp>
        <p:nvSpPr>
          <p:cNvPr id="100" name="Forme libre 99"/>
          <p:cNvSpPr/>
          <p:nvPr/>
        </p:nvSpPr>
        <p:spPr bwMode="auto">
          <a:xfrm>
            <a:off x="4452938" y="4052696"/>
            <a:ext cx="625525" cy="198437"/>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chemeClr val="bg1"/>
                </a:solidFill>
                <a:latin typeface="Arial"/>
                <a:cs typeface="Arial"/>
              </a:rPr>
              <a:t>Avignon</a:t>
            </a:r>
          </a:p>
        </p:txBody>
      </p:sp>
      <p:sp>
        <p:nvSpPr>
          <p:cNvPr id="101" name="Forme libre 100"/>
          <p:cNvSpPr/>
          <p:nvPr/>
        </p:nvSpPr>
        <p:spPr bwMode="auto">
          <a:xfrm>
            <a:off x="4628882" y="4288440"/>
            <a:ext cx="1366230" cy="161925"/>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chemeClr val="bg1"/>
                </a:solidFill>
                <a:latin typeface="Arial"/>
                <a:cs typeface="Arial"/>
              </a:rPr>
              <a:t>Salon-de-Provence</a:t>
            </a:r>
          </a:p>
        </p:txBody>
      </p:sp>
      <p:sp>
        <p:nvSpPr>
          <p:cNvPr id="102" name="Forme libre 101"/>
          <p:cNvSpPr/>
          <p:nvPr/>
        </p:nvSpPr>
        <p:spPr bwMode="auto">
          <a:xfrm>
            <a:off x="5041632" y="4480528"/>
            <a:ext cx="720479" cy="177800"/>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chemeClr val="bg1"/>
                </a:solidFill>
                <a:latin typeface="Arial"/>
                <a:cs typeface="Arial"/>
              </a:rPr>
              <a:t>Lambesc</a:t>
            </a:r>
          </a:p>
        </p:txBody>
      </p:sp>
      <p:sp>
        <p:nvSpPr>
          <p:cNvPr id="103" name="Forme libre 102"/>
          <p:cNvSpPr/>
          <p:nvPr/>
        </p:nvSpPr>
        <p:spPr bwMode="auto">
          <a:xfrm>
            <a:off x="5489307" y="5236800"/>
            <a:ext cx="711673" cy="178143"/>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chemeClr val="bg1"/>
                </a:solidFill>
                <a:latin typeface="Arial"/>
                <a:cs typeface="Arial"/>
              </a:rPr>
              <a:t>Aubagne</a:t>
            </a:r>
          </a:p>
        </p:txBody>
      </p:sp>
      <p:sp>
        <p:nvSpPr>
          <p:cNvPr id="104" name="Forme libre 103"/>
          <p:cNvSpPr/>
          <p:nvPr/>
        </p:nvSpPr>
        <p:spPr bwMode="auto">
          <a:xfrm>
            <a:off x="5608841" y="5503469"/>
            <a:ext cx="741909" cy="155575"/>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chemeClr val="bg1"/>
                </a:solidFill>
                <a:latin typeface="Arial"/>
                <a:cs typeface="Arial"/>
              </a:rPr>
              <a:t>La Ciotat</a:t>
            </a:r>
          </a:p>
        </p:txBody>
      </p:sp>
      <p:sp>
        <p:nvSpPr>
          <p:cNvPr id="105" name="Forme libre 104"/>
          <p:cNvSpPr/>
          <p:nvPr/>
        </p:nvSpPr>
        <p:spPr bwMode="auto">
          <a:xfrm>
            <a:off x="4022033" y="4398097"/>
            <a:ext cx="475529" cy="177690"/>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100" b="1" i="1" dirty="0">
                <a:solidFill>
                  <a:schemeClr val="bg1"/>
                </a:solidFill>
                <a:latin typeface="Arial"/>
                <a:cs typeface="Arial"/>
              </a:rPr>
              <a:t>Arles</a:t>
            </a:r>
          </a:p>
        </p:txBody>
      </p:sp>
      <p:sp>
        <p:nvSpPr>
          <p:cNvPr id="106" name="Forme libre 105"/>
          <p:cNvSpPr/>
          <p:nvPr/>
        </p:nvSpPr>
        <p:spPr>
          <a:xfrm>
            <a:off x="5298247" y="4780868"/>
            <a:ext cx="1576688" cy="204787"/>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400" b="1" i="1" dirty="0">
                <a:solidFill>
                  <a:srgbClr val="EE4589"/>
                </a:solidFill>
                <a:latin typeface="Arial"/>
                <a:cs typeface="Arial"/>
              </a:rPr>
              <a:t>Aix-en-Provence</a:t>
            </a:r>
          </a:p>
        </p:txBody>
      </p:sp>
      <p:sp>
        <p:nvSpPr>
          <p:cNvPr id="107" name="Forme libre 106"/>
          <p:cNvSpPr/>
          <p:nvPr/>
        </p:nvSpPr>
        <p:spPr>
          <a:xfrm>
            <a:off x="4200177" y="5325872"/>
            <a:ext cx="840699" cy="177597"/>
          </a:xfrm>
          <a:custGeom>
            <a:avLst/>
            <a:gdLst>
              <a:gd name="connsiteX0" fmla="*/ 0 w 1091383"/>
              <a:gd name="connsiteY0" fmla="*/ 0 h 851216"/>
              <a:gd name="connsiteX1" fmla="*/ 1091383 w 1091383"/>
              <a:gd name="connsiteY1" fmla="*/ 0 h 851216"/>
              <a:gd name="connsiteX2" fmla="*/ 1091383 w 1091383"/>
              <a:gd name="connsiteY2" fmla="*/ 851216 h 851216"/>
              <a:gd name="connsiteX3" fmla="*/ 0 w 1091383"/>
              <a:gd name="connsiteY3" fmla="*/ 851216 h 851216"/>
              <a:gd name="connsiteX4" fmla="*/ 0 w 1091383"/>
              <a:gd name="connsiteY4" fmla="*/ 0 h 8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83" h="851216">
                <a:moveTo>
                  <a:pt x="0" y="0"/>
                </a:moveTo>
                <a:lnTo>
                  <a:pt x="1091383" y="0"/>
                </a:lnTo>
                <a:lnTo>
                  <a:pt x="1091383" y="851216"/>
                </a:lnTo>
                <a:lnTo>
                  <a:pt x="0" y="8512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7940" tIns="27940" rIns="27940" bIns="27940" spcCol="1270" anchor="ctr"/>
          <a:lstStyle/>
          <a:p>
            <a:pPr defTabSz="488950">
              <a:lnSpc>
                <a:spcPct val="90000"/>
              </a:lnSpc>
              <a:spcAft>
                <a:spcPct val="35000"/>
              </a:spcAft>
              <a:defRPr/>
            </a:pPr>
            <a:r>
              <a:rPr lang="fr-FR" sz="1400" b="1" i="1" dirty="0">
                <a:solidFill>
                  <a:srgbClr val="EE4589"/>
                </a:solidFill>
                <a:latin typeface="Arial"/>
                <a:cs typeface="Arial"/>
              </a:rPr>
              <a:t>Marseille</a:t>
            </a:r>
          </a:p>
        </p:txBody>
      </p:sp>
      <p:sp>
        <p:nvSpPr>
          <p:cNvPr id="5" name="Rectangle 4"/>
          <p:cNvSpPr/>
          <p:nvPr/>
        </p:nvSpPr>
        <p:spPr>
          <a:xfrm>
            <a:off x="5041632" y="4480528"/>
            <a:ext cx="720479" cy="177800"/>
          </a:xfrm>
          <a:prstGeom prst="rect">
            <a:avLst/>
          </a:prstGeom>
          <a:solidFill>
            <a:srgbClr val="445878"/>
          </a:solidFill>
          <a:ln>
            <a:solidFill>
              <a:srgbClr val="4458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p:cNvSpPr/>
          <p:nvPr/>
        </p:nvSpPr>
        <p:spPr>
          <a:xfrm>
            <a:off x="4806268" y="4504002"/>
            <a:ext cx="228318" cy="271764"/>
          </a:xfrm>
          <a:prstGeom prst="rect">
            <a:avLst/>
          </a:prstGeom>
          <a:solidFill>
            <a:srgbClr val="445878"/>
          </a:solidFill>
          <a:ln>
            <a:solidFill>
              <a:srgbClr val="4458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sld>
</file>

<file path=ppt/theme/theme1.xml><?xml version="1.0" encoding="utf-8"?>
<a:theme xmlns:a="http://schemas.openxmlformats.org/drawingml/2006/main" name="ppt_AMU_isa">
  <a:themeElements>
    <a:clrScheme name="Campagne AMU">
      <a:dk1>
        <a:srgbClr val="000000"/>
      </a:dk1>
      <a:lt1>
        <a:srgbClr val="FFFFFF"/>
      </a:lt1>
      <a:dk2>
        <a:srgbClr val="242D43"/>
      </a:dk2>
      <a:lt2>
        <a:srgbClr val="AFB1A5"/>
      </a:lt2>
      <a:accent1>
        <a:srgbClr val="0496AA"/>
      </a:accent1>
      <a:accent2>
        <a:srgbClr val="DA8B31"/>
      </a:accent2>
      <a:accent3>
        <a:srgbClr val="6DB23E"/>
      </a:accent3>
      <a:accent4>
        <a:srgbClr val="C43670"/>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lIns="0" tIns="0" rIns="0" bIns="0" anchor="ctr"/>
      <a:lstStyle>
        <a:defPPr>
          <a:defRPr sz="1000" b="1" baseline="0" dirty="0" smtClean="0">
            <a:solidFill>
              <a:srgbClr val="FFFFFF"/>
            </a:solidFill>
            <a:latin typeface="Verdana" charset="0"/>
            <a:cs typeface="Arial" charset="0"/>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ppt_AMU_isa.thmx</Template>
  <TotalTime>11303</TotalTime>
  <Words>4447</Words>
  <Application>Microsoft Office PowerPoint</Application>
  <PresentationFormat>Affichage à l'écran (4:3)</PresentationFormat>
  <Paragraphs>731</Paragraphs>
  <Slides>51</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51</vt:i4>
      </vt:variant>
    </vt:vector>
  </HeadingPairs>
  <TitlesOfParts>
    <vt:vector size="60" baseType="lpstr">
      <vt:lpstr>MS PGothic</vt:lpstr>
      <vt:lpstr>MS PGothic</vt:lpstr>
      <vt:lpstr>Arial</vt:lpstr>
      <vt:lpstr>Calibri</vt:lpstr>
      <vt:lpstr>Times New Roman</vt:lpstr>
      <vt:lpstr>Ubuntu</vt:lpstr>
      <vt:lpstr>Verdana</vt:lpstr>
      <vt:lpstr>Wingdings</vt:lpstr>
      <vt:lpstr>ppt_AMU_isa</vt:lpstr>
      <vt:lpstr>Une force pour le territoire</vt:lpstr>
      <vt:lpstr>Une grande université métropolitaine</vt:lpstr>
      <vt:lpstr>Un peu d’histoire !</vt:lpstr>
      <vt:lpstr>Aix-Marseille Université en quelques chiffres 1/2</vt:lpstr>
      <vt:lpstr>Aix-Marseille Université en quelques chiffres 2/2</vt:lpstr>
      <vt:lpstr>AMU dans les classements mondiaux des universités</vt:lpstr>
      <vt:lpstr>Production scientifique : évolution et qualité</vt:lpstr>
      <vt:lpstr>Une université au centre de l’Europe</vt:lpstr>
      <vt:lpstr>Une université métropolitaine</vt:lpstr>
      <vt:lpstr>5 grands campus 6 secteurs académiques</vt:lpstr>
      <vt:lpstr>Une université de  recherche intensive</vt:lpstr>
      <vt:lpstr>Une recherche d’excellence concertée  avec les organismes de recherche</vt:lpstr>
      <vt:lpstr>Une recherche interdisciplinaire</vt:lpstr>
      <vt:lpstr>Une recherche d’excellence reconnue</vt:lpstr>
      <vt:lpstr>IMéRA : institut d’études avancées d’Aix-Marseille Université</vt:lpstr>
      <vt:lpstr>Formation doctorale</vt:lpstr>
      <vt:lpstr>La valorisation de la recherche</vt:lpstr>
      <vt:lpstr>Présentation PowerPoint</vt:lpstr>
      <vt:lpstr>La CISAM, lieu totem de l’innovation</vt:lpstr>
      <vt:lpstr>Parcours de la valorisation de la recherche publique</vt:lpstr>
      <vt:lpstr>L’offre de services CISAM</vt:lpstr>
      <vt:lpstr>Une offre de formation riche et une vie étudiante dynamique</vt:lpstr>
      <vt:lpstr>Une offre de formation large, pluridisciplinaire et interdisciplinaire – 17 composantes</vt:lpstr>
      <vt:lpstr>Une offre de formation large,  pluridisciplinaire et interdisciplinaire</vt:lpstr>
      <vt:lpstr>Formation tout au long de la vie</vt:lpstr>
      <vt:lpstr>L’innovation pédagogique</vt:lpstr>
      <vt:lpstr>Une vie étudiante dynamique et soutenue</vt:lpstr>
      <vt:lpstr>Des campus rénovés et modernisés  aux standards internationaux</vt:lpstr>
      <vt:lpstr>Les instituts d’établissement une approche transverse  entre recherche et formation</vt:lpstr>
      <vt:lpstr>Les instituts d’établissement</vt:lpstr>
      <vt:lpstr>Les instituts d’établissement</vt:lpstr>
      <vt:lpstr>Les Instituts d’établissement</vt:lpstr>
      <vt:lpstr>Une université labellisée Initiative d’excellence</vt:lpstr>
      <vt:lpstr>Une des 3 Idex françaises pérennisées en 2016  à l’issue de la période probatoire</vt:lpstr>
      <vt:lpstr>1 des 3 Idex françaises pérennisées en 2016  à l’issue de la période probatoire</vt:lpstr>
      <vt:lpstr>Autres projets labellisés par le  Programme Investissements d’Avenir</vt:lpstr>
      <vt:lpstr>La fondation AMU</vt:lpstr>
      <vt:lpstr>Une université de rang mondial ancrée dans son espace  euro-méditerranéen</vt:lpstr>
      <vt:lpstr>Présentation PowerPoint</vt:lpstr>
      <vt:lpstr>Principaux partenariats  en matière de politique internationale</vt:lpstr>
      <vt:lpstr>Une université de rang mondial ancrée dans son espace  européen</vt:lpstr>
      <vt:lpstr>CIVIS – Création d’une Université Civique Européenne</vt:lpstr>
      <vt:lpstr>Présentation PowerPoint</vt:lpstr>
      <vt:lpstr>Un acteur engagé sur son territoire,  facteur de rayonnement et d’attractivité</vt:lpstr>
      <vt:lpstr>Une université responsable et engagée dans les RSE </vt:lpstr>
      <vt:lpstr>Des partenariats avec le monde socio-économique</vt:lpstr>
      <vt:lpstr>Un acteur engagé sur son territoire</vt:lpstr>
      <vt:lpstr>Chef de file de  la politique de site</vt:lpstr>
      <vt:lpstr>Aix-Marseille Université : chef de file de l’association  Aix-Marseille-Provence Méditerranée</vt:lpstr>
      <vt:lpstr>Les 4 valeurs d’ Aix-Marseille Université</vt:lpstr>
      <vt:lpstr>Présentation PowerPoint</vt:lpstr>
    </vt:vector>
  </TitlesOfParts>
  <Company>Université de la Méditerranée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Roulet</dc:creator>
  <cp:lastModifiedBy>RIZZO Anouk</cp:lastModifiedBy>
  <cp:revision>805</cp:revision>
  <cp:lastPrinted>2020-02-13T09:31:09Z</cp:lastPrinted>
  <dcterms:created xsi:type="dcterms:W3CDTF">2012-01-22T13:57:43Z</dcterms:created>
  <dcterms:modified xsi:type="dcterms:W3CDTF">2022-04-01T13:30:38Z</dcterms:modified>
</cp:coreProperties>
</file>