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74" r:id="rId2"/>
    <p:sldId id="398" r:id="rId3"/>
    <p:sldId id="399" r:id="rId4"/>
    <p:sldId id="375" r:id="rId5"/>
    <p:sldId id="401" r:id="rId6"/>
    <p:sldId id="402" r:id="rId7"/>
    <p:sldId id="403" r:id="rId8"/>
    <p:sldId id="404" r:id="rId9"/>
    <p:sldId id="405" r:id="rId10"/>
    <p:sldId id="392" r:id="rId11"/>
    <p:sldId id="400" r:id="rId12"/>
    <p:sldId id="372" r:id="rId13"/>
    <p:sldId id="373" r:id="rId14"/>
  </p:sldIdLst>
  <p:sldSz cx="12192000" cy="6858000"/>
  <p:notesSz cx="6889750" cy="10018713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коляр Ирина Николаевна" initials="ШИН" lastIdx="28" clrIdx="0">
    <p:extLst/>
  </p:cmAuthor>
  <p:cmAuthor id="2" name="Елена Свинаренко" initials="ЕС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C7F"/>
    <a:srgbClr val="0066B3"/>
    <a:srgbClr val="ED1C24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9"/>
  </p:normalViewPr>
  <p:slideViewPr>
    <p:cSldViewPr snapToGrid="0" snapToObjects="1">
      <p:cViewPr>
        <p:scale>
          <a:sx n="100" d="100"/>
          <a:sy n="100" d="100"/>
        </p:scale>
        <p:origin x="-12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6259" cy="50229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873" y="1"/>
            <a:ext cx="2986259" cy="50229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F619131A-A8E3-4FF9-95A6-6626A8B7474A}" type="datetimeFigureOut">
              <a:rPr lang="en-GB" smtClean="0"/>
              <a:pPr/>
              <a:t>18/06/2021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516418"/>
            <a:ext cx="2986259" cy="502295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873" y="9516418"/>
            <a:ext cx="2986259" cy="502295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0CF5834F-281E-4038-A319-85F1F740185E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7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67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8" cy="50267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74CB203E-B7E0-4AA6-BBB4-9B6B62A29463}" type="datetimeFigureOut">
              <a:rPr lang="ru-RU" smtClean="0"/>
              <a:pPr/>
              <a:t>18.06.2021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6" y="4821506"/>
            <a:ext cx="5511800" cy="3944868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5558" cy="502674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598" y="9516039"/>
            <a:ext cx="2985558" cy="502674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2F81BAE8-D842-4FA1-968D-E3CC97A10D6C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8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B740-79E6-4E5B-9E08-688EA5FA5E60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8751"/>
            <a:ext cx="10058400" cy="500166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F41D-DA28-4272-87EA-7E0A72485DB4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1DFE-C434-4C70-8762-AFA7E71B582A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>
            <a:lvl1pPr marL="0">
              <a:defRPr sz="2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510E-7B2E-471A-8B04-7CE1C3D7EFB5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28E4-1CA9-4C15-A6A6-1591353BE246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473C-08EA-4751-BDCB-390702A3EFFD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1D0-9641-4FD6-85C7-DFC537AEDC69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A0AD-6E89-456A-9B05-F11FC49C3418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4C62-3306-4B6A-BD3B-2888AE095DBA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EF3F450-1EF4-4CEB-A0B9-AAE5DDFC01B5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3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6892-6887-4619-B5C5-E4B5ADAD1EF4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>
            <a:extLst>
              <a:ext uri="{FF2B5EF4-FFF2-40B4-BE49-F238E27FC236}">
                <a16:creationId xmlns="" xmlns:a16="http://schemas.microsoft.com/office/drawing/2014/main" id="{2CC47697-A135-42D8-8C32-3BB9E420C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2057194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Слайд think-cell" r:id="rId16" imgW="360" imgH="360" progId="">
                  <p:embed/>
                </p:oleObj>
              </mc:Choice>
              <mc:Fallback>
                <p:oleObj name="Слайд think-cell" r:id="rId16" imgW="360" imgH="36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>
            <a:extLst>
              <a:ext uri="{FF2B5EF4-FFF2-40B4-BE49-F238E27FC236}">
                <a16:creationId xmlns="" xmlns:a16="http://schemas.microsoft.com/office/drawing/2014/main" id="{AEA1F3A1-A634-4FF3-AD4B-A84088706FC0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8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328740"/>
            <a:ext cx="10058400" cy="500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rgbClr val="FFFFFF"/>
                </a:solidFill>
                <a:latin typeface="Arial Black" charset="0"/>
              </a:defRPr>
            </a:lvl1pPr>
          </a:lstStyle>
          <a:p>
            <a:fld id="{64D5557C-5FB3-42D3-B63F-EF69F7D80783}" type="datetime1">
              <a:rPr lang="en-US" smtClean="0"/>
              <a:pPr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baseline="0">
                <a:solidFill>
                  <a:srgbClr val="FFFFFF"/>
                </a:solidFill>
                <a:latin typeface="Arial Black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rgbClr val="FFFFFF"/>
                </a:solidFill>
                <a:latin typeface="Arial Black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66800" y="90766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SzPct val="100000"/>
        <a:buFont typeface="Calibri" panose="020F0502020204030204" pitchFamily="34" charset="0"/>
        <a:buChar char=" "/>
        <a:defRPr sz="2000" b="1" i="0" kern="1200">
          <a:solidFill>
            <a:schemeClr val="tx1">
              <a:lumMod val="75000"/>
              <a:lumOff val="25000"/>
            </a:schemeClr>
          </a:solidFill>
          <a:latin typeface="Arial Black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b="1" i="0" kern="1200">
          <a:solidFill>
            <a:schemeClr val="tx1">
              <a:lumMod val="75000"/>
              <a:lumOff val="25000"/>
            </a:schemeClr>
          </a:solidFill>
          <a:latin typeface="Arial Black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1" i="0" kern="1200">
          <a:solidFill>
            <a:schemeClr val="tx1">
              <a:lumMod val="75000"/>
              <a:lumOff val="25000"/>
            </a:schemeClr>
          </a:solidFill>
          <a:latin typeface="Arial Black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1" i="0" kern="1200">
          <a:solidFill>
            <a:schemeClr val="tx1">
              <a:lumMod val="75000"/>
              <a:lumOff val="25000"/>
            </a:schemeClr>
          </a:solidFill>
          <a:latin typeface="Arial Black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1" i="0" kern="1200">
          <a:solidFill>
            <a:schemeClr val="tx1">
              <a:lumMod val="75000"/>
              <a:lumOff val="25000"/>
            </a:schemeClr>
          </a:solidFill>
          <a:latin typeface="Arial Black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43.svg"/><Relationship Id="rId4" Type="http://schemas.openxmlformats.org/officeDocument/2006/relationships/image" Target="../media/image34.jpeg"/><Relationship Id="rId9" Type="http://schemas.openxmlformats.org/officeDocument/2006/relationships/image" Target="../media/image38.png"/><Relationship Id="rId1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5.jpg"/><Relationship Id="rId2" Type="http://schemas.openxmlformats.org/officeDocument/2006/relationships/hyperlink" Target="http://www.rfu-ufr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vav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8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en.itmo.ru/e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23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ge1image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49680" y="5049672"/>
            <a:ext cx="10058400" cy="996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-5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91" y="418306"/>
            <a:ext cx="2093389" cy="141638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2FD3CC-0586-4FB2-947D-7F4BAE3B7BDB}"/>
              </a:ext>
            </a:extLst>
          </p:cNvPr>
          <p:cNvSpPr txBox="1">
            <a:spLocks/>
          </p:cNvSpPr>
          <p:nvPr/>
        </p:nvSpPr>
        <p:spPr>
          <a:xfrm>
            <a:off x="3387144" y="2468018"/>
            <a:ext cx="5765169" cy="491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0" dirty="0">
                <a:solidFill>
                  <a:srgbClr val="0066B3"/>
                </a:solidFill>
              </a:rPr>
              <a:t>1er Foru</a:t>
            </a:r>
            <a:r>
              <a:rPr lang="fr-FR" sz="3200" spc="0" dirty="0">
                <a:solidFill>
                  <a:srgbClr val="0066B3"/>
                </a:solidFill>
              </a:rPr>
              <a:t>m des Jeunes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spc="0" dirty="0">
                <a:solidFill>
                  <a:srgbClr val="0066B3"/>
                </a:solidFill>
              </a:rPr>
              <a:t>de l’Université Franco-Russe</a:t>
            </a:r>
            <a:endParaRPr kumimoji="0" lang="ru-RU" sz="3200" i="0" u="none" strike="noStrike" kern="1200" cap="none" spc="-5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550D4B-D694-45F4-9E56-6005301B2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2"/>
          <a:stretch/>
        </p:blipFill>
        <p:spPr>
          <a:xfrm>
            <a:off x="918589" y="437356"/>
            <a:ext cx="2093389" cy="14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8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F897279A-5028-4A76-922E-A21C9C60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3D5EA5F-EA13-4AF9-9BC3-84D50CFBE65A}"/>
              </a:ext>
            </a:extLst>
          </p:cNvPr>
          <p:cNvSpPr/>
          <p:nvPr/>
        </p:nvSpPr>
        <p:spPr>
          <a:xfrm>
            <a:off x="623887" y="1257272"/>
            <a:ext cx="40817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Conférences des représentants des Ministères russes, de l'Ambassade de France en Russie, des grandes entreprises</a:t>
            </a: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Intervention d'un speaker renommé sur les problèmes environnementaux, écologiques et énergétiques</a:t>
            </a: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Master classe et jeux d'affaires des professeurs des universités russes membres de l’UFR</a:t>
            </a: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Chaque journée du Forum sera organisée par l'une des universités russes membres de l’UFR avec un programme unique </a:t>
            </a:r>
            <a:endParaRPr lang="ru-RU" dirty="0">
              <a:solidFill>
                <a:srgbClr val="7B7C7F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521570"/>
              </p:ext>
            </p:extLst>
          </p:nvPr>
        </p:nvGraphicFramePr>
        <p:xfrm>
          <a:off x="4850320" y="1159209"/>
          <a:ext cx="6362163" cy="5035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8748">
                  <a:extLst>
                    <a:ext uri="{9D8B030D-6E8A-4147-A177-3AD203B41FA5}">
                      <a16:colId xmlns="" xmlns:a16="http://schemas.microsoft.com/office/drawing/2014/main" val="2308182324"/>
                    </a:ext>
                  </a:extLst>
                </a:gridCol>
                <a:gridCol w="4873415">
                  <a:extLst>
                    <a:ext uri="{9D8B030D-6E8A-4147-A177-3AD203B41FA5}">
                      <a16:colId xmlns="" xmlns:a16="http://schemas.microsoft.com/office/drawing/2014/main" val="4140014276"/>
                    </a:ext>
                  </a:extLst>
                </a:gridCol>
              </a:tblGrid>
              <a:tr h="538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Heure</a:t>
                      </a:r>
                      <a:endParaRPr lang="ru-RU" sz="18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Événement </a:t>
                      </a:r>
                      <a:endParaRPr lang="ru-RU" sz="18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75131847"/>
                  </a:ext>
                </a:extLst>
              </a:tr>
              <a:tr h="59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09:30 – 10:00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Enregistrement </a:t>
                      </a:r>
                      <a:endParaRPr lang="ru-RU" sz="18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49898361"/>
                  </a:ext>
                </a:extLst>
              </a:tr>
              <a:tr h="742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10:00 – 10:30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aseline="0" dirty="0">
                          <a:effectLst/>
                        </a:rPr>
                        <a:t>Mot d’accueil de la</a:t>
                      </a:r>
                      <a:r>
                        <a:rPr lang="ru-RU" sz="1800" baseline="0" dirty="0">
                          <a:effectLst/>
                        </a:rPr>
                        <a:t> </a:t>
                      </a:r>
                      <a:r>
                        <a:rPr lang="fr-FR" sz="1800" baseline="0" dirty="0">
                          <a:effectLst/>
                        </a:rPr>
                        <a:t>direction de l'université</a:t>
                      </a:r>
                      <a:r>
                        <a:rPr lang="ru-RU" sz="1800" baseline="0" dirty="0">
                          <a:effectLst/>
                        </a:rPr>
                        <a:t>,</a:t>
                      </a:r>
                      <a:r>
                        <a:rPr lang="fr-FR" sz="1800" baseline="0" dirty="0">
                          <a:effectLst/>
                        </a:rPr>
                        <a:t> présentation de l'université et de l’ordre du jour </a:t>
                      </a:r>
                      <a:endParaRPr lang="ru-RU" sz="18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541297676"/>
                  </a:ext>
                </a:extLst>
              </a:tr>
              <a:tr h="538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10:30 – 12:00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Intervention du 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speaker principal sur le thème « Environnement,</a:t>
                      </a:r>
                      <a:r>
                        <a:rPr lang="fr-FR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climat et changement globaux 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64807091"/>
                  </a:ext>
                </a:extLst>
              </a:tr>
              <a:tr h="59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12:00 – 13:</a:t>
                      </a:r>
                      <a:r>
                        <a:rPr lang="fr-FR" sz="1800" dirty="0">
                          <a:effectLst/>
                        </a:rPr>
                        <a:t>0</a:t>
                      </a: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Discussion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et élaboration</a:t>
                      </a:r>
                      <a:r>
                        <a:rPr lang="fr-FR" sz="1800" baseline="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des propositions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548862633"/>
                  </a:ext>
                </a:extLst>
              </a:tr>
              <a:tr h="538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13:</a:t>
                      </a:r>
                      <a:r>
                        <a:rPr lang="fr-FR" sz="1800" dirty="0">
                          <a:effectLst/>
                        </a:rPr>
                        <a:t>0</a:t>
                      </a:r>
                      <a:r>
                        <a:rPr lang="ru-RU" sz="1800" dirty="0">
                          <a:effectLst/>
                        </a:rPr>
                        <a:t>0 – 14:</a:t>
                      </a:r>
                      <a:r>
                        <a:rPr lang="fr-FR" sz="1800" dirty="0">
                          <a:effectLst/>
                        </a:rPr>
                        <a:t>0</a:t>
                      </a: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Déjeuner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760369675"/>
                  </a:ext>
                </a:extLst>
              </a:tr>
              <a:tr h="538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14:</a:t>
                      </a:r>
                      <a:r>
                        <a:rPr lang="fr-FR" sz="1800" dirty="0">
                          <a:effectLst/>
                        </a:rPr>
                        <a:t>0</a:t>
                      </a:r>
                      <a:r>
                        <a:rPr lang="ru-RU" sz="1800" dirty="0">
                          <a:effectLst/>
                        </a:rPr>
                        <a:t>0 – 17:00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Master</a:t>
                      </a:r>
                      <a:r>
                        <a:rPr lang="ru-RU" sz="1800" dirty="0">
                          <a:effectLst/>
                        </a:rPr>
                        <a:t>-</a:t>
                      </a:r>
                      <a:r>
                        <a:rPr lang="fr-FR" sz="1800" dirty="0">
                          <a:effectLst/>
                        </a:rPr>
                        <a:t>classes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fr-FR" sz="1800" dirty="0">
                          <a:effectLst/>
                        </a:rPr>
                        <a:t>séminaires</a:t>
                      </a:r>
                      <a:r>
                        <a:rPr lang="ru-RU" sz="1800" dirty="0">
                          <a:effectLst/>
                        </a:rPr>
                        <a:t>,</a:t>
                      </a:r>
                      <a:r>
                        <a:rPr lang="ru-RU" sz="1800" baseline="0" dirty="0">
                          <a:effectLst/>
                        </a:rPr>
                        <a:t> </a:t>
                      </a:r>
                      <a:r>
                        <a:rPr lang="fr-FR" sz="1800" baseline="0" dirty="0">
                          <a:effectLst/>
                        </a:rPr>
                        <a:t>conférences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09458173"/>
                  </a:ext>
                </a:extLst>
              </a:tr>
              <a:tr h="538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17:00 – 17:30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Pause café </a:t>
                      </a:r>
                      <a:endParaRPr lang="ru-RU" sz="18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382233158"/>
                  </a:ext>
                </a:extLst>
              </a:tr>
              <a:tr h="28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fr-FR" sz="1800" dirty="0">
                          <a:effectLst/>
                        </a:rPr>
                        <a:t>Après</a:t>
                      </a:r>
                      <a:r>
                        <a:rPr lang="fr-FR" sz="1800" baseline="0" dirty="0">
                          <a:effectLst/>
                        </a:rPr>
                        <a:t> 17.30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Programme culturel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45699271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9550D4B-D694-45F4-9E56-6005301B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2"/>
          <a:stretch/>
        </p:blipFill>
        <p:spPr>
          <a:xfrm>
            <a:off x="0" y="0"/>
            <a:ext cx="1266825" cy="8571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56" y="41666"/>
            <a:ext cx="1205244" cy="81546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6388BFCA-9709-4A44-BD3D-40BA41698B42}"/>
              </a:ext>
            </a:extLst>
          </p:cNvPr>
          <p:cNvSpPr/>
          <p:nvPr/>
        </p:nvSpPr>
        <p:spPr>
          <a:xfrm>
            <a:off x="3300412" y="136177"/>
            <a:ext cx="5591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fr-FR" sz="3200" dirty="0">
                <a:solidFill>
                  <a:schemeClr val="accent1"/>
                </a:solidFill>
                <a:latin typeface="+mj-lt"/>
              </a:rPr>
              <a:t>Programme du Forum</a:t>
            </a:r>
            <a:endParaRPr lang="ru-RU" sz="32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148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F897279A-5028-4A76-922E-A21C9C60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3D5EA5F-EA13-4AF9-9BC3-84D50CFBE65A}"/>
              </a:ext>
            </a:extLst>
          </p:cNvPr>
          <p:cNvSpPr/>
          <p:nvPr/>
        </p:nvSpPr>
        <p:spPr>
          <a:xfrm>
            <a:off x="1053631" y="960865"/>
            <a:ext cx="39508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srgbClr val="7B7C7F"/>
                </a:solidFill>
                <a:latin typeface="Calibri"/>
              </a:rPr>
              <a:t>Connaissance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avec l'histoire, la culture et les traditions de la Russie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Visites des musées, des monuments, des parcs et d‘autres curiosités de Moscou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 interculturelle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Cours de la langue russe pour les  débutants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9550D4B-D694-45F4-9E56-6005301B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2"/>
          <a:stretch/>
        </p:blipFill>
        <p:spPr>
          <a:xfrm>
            <a:off x="0" y="0"/>
            <a:ext cx="1266825" cy="8571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56" y="41666"/>
            <a:ext cx="1205244" cy="815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68" y="961167"/>
            <a:ext cx="3760568" cy="2561579"/>
          </a:xfrm>
          <a:prstGeom prst="rect">
            <a:avLst/>
          </a:prstGeom>
        </p:spPr>
      </p:pic>
      <p:pic>
        <p:nvPicPr>
          <p:cNvPr id="5122" name="Picture 2" descr="Картинки по запросу &quot;кремль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657"/>
            <a:ext cx="8253663" cy="28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388BFCA-9709-4A44-BD3D-40BA41698B42}"/>
              </a:ext>
            </a:extLst>
          </p:cNvPr>
          <p:cNvSpPr/>
          <p:nvPr/>
        </p:nvSpPr>
        <p:spPr>
          <a:xfrm>
            <a:off x="4181475" y="136177"/>
            <a:ext cx="3829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Programme culturel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63" y="961166"/>
            <a:ext cx="3938337" cy="5367033"/>
          </a:xfrm>
          <a:prstGeom prst="rect">
            <a:avLst/>
          </a:prstGeom>
        </p:spPr>
      </p:pic>
      <p:pic>
        <p:nvPicPr>
          <p:cNvPr id="11" name="Рисунок 10" descr="Маска для вечеринки">
            <a:extLst>
              <a:ext uri="{FF2B5EF4-FFF2-40B4-BE49-F238E27FC236}">
                <a16:creationId xmlns="" xmlns:a16="http://schemas.microsoft.com/office/drawing/2014/main" id="{E39D3101-7AB5-48A2-B643-459981386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191" y="838047"/>
            <a:ext cx="580945" cy="580945"/>
          </a:xfrm>
          <a:prstGeom prst="rect">
            <a:avLst/>
          </a:prstGeom>
        </p:spPr>
      </p:pic>
      <p:pic>
        <p:nvPicPr>
          <p:cNvPr id="13" name="Рисунок 12" descr="Банк">
            <a:extLst>
              <a:ext uri="{FF2B5EF4-FFF2-40B4-BE49-F238E27FC236}">
                <a16:creationId xmlns="" xmlns:a16="http://schemas.microsoft.com/office/drawing/2014/main" id="{8E32EC83-C8C7-45DA-8FC8-C801C57082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4191" y="1481568"/>
            <a:ext cx="580945" cy="580945"/>
          </a:xfrm>
          <a:prstGeom prst="rect">
            <a:avLst/>
          </a:prstGeom>
        </p:spPr>
      </p:pic>
      <p:pic>
        <p:nvPicPr>
          <p:cNvPr id="14" name="Рисунок 13" descr="Ура">
            <a:extLst>
              <a:ext uri="{FF2B5EF4-FFF2-40B4-BE49-F238E27FC236}">
                <a16:creationId xmlns="" xmlns:a16="http://schemas.microsoft.com/office/drawing/2014/main" id="{4424EFEA-CB16-4E64-BAA5-8BE9E77C5F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4191" y="2119547"/>
            <a:ext cx="580945" cy="580945"/>
          </a:xfrm>
          <a:prstGeom prst="rect">
            <a:avLst/>
          </a:prstGeom>
        </p:spPr>
      </p:pic>
      <p:pic>
        <p:nvPicPr>
          <p:cNvPr id="6" name="Рисунок 5" descr="Школьный класс">
            <a:extLst>
              <a:ext uri="{FF2B5EF4-FFF2-40B4-BE49-F238E27FC236}">
                <a16:creationId xmlns="" xmlns:a16="http://schemas.microsoft.com/office/drawing/2014/main" id="{F59E0984-E953-439E-936B-7F1E05298E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4191" y="2757526"/>
            <a:ext cx="580945" cy="5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4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F897279A-5028-4A76-922E-A21C9C60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388BFCA-9709-4A44-BD3D-40BA41698B42}"/>
              </a:ext>
            </a:extLst>
          </p:cNvPr>
          <p:cNvSpPr/>
          <p:nvPr/>
        </p:nvSpPr>
        <p:spPr>
          <a:xfrm>
            <a:off x="-222608" y="117127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+mj-lt"/>
              </a:rPr>
              <a:t>Modalités</a:t>
            </a:r>
            <a:r>
              <a:rPr lang="en-US" sz="3200" dirty="0">
                <a:solidFill>
                  <a:schemeClr val="accent1"/>
                </a:solidFill>
                <a:latin typeface="+mj-lt"/>
              </a:rPr>
              <a:t> de participation</a:t>
            </a:r>
            <a:endParaRPr lang="ru-RU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9550D4B-D694-45F4-9E56-6005301B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2"/>
          <a:stretch/>
        </p:blipFill>
        <p:spPr>
          <a:xfrm>
            <a:off x="0" y="0"/>
            <a:ext cx="1266825" cy="8571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56" y="41666"/>
            <a:ext cx="1205244" cy="81546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7795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21B8D5-5161-4AB1-86F5-B8808EEE16E7}"/>
              </a:ext>
            </a:extLst>
          </p:cNvPr>
          <p:cNvSpPr txBox="1"/>
          <p:nvPr/>
        </p:nvSpPr>
        <p:spPr>
          <a:xfrm>
            <a:off x="412785" y="1169212"/>
            <a:ext cx="67031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66B3"/>
                </a:solidFill>
              </a:rPr>
              <a:t>À la </a:t>
            </a:r>
            <a:r>
              <a:rPr lang="fr-FR" u="sng" dirty="0">
                <a:solidFill>
                  <a:srgbClr val="0066B3"/>
                </a:solidFill>
              </a:rPr>
              <a:t>charge des organisateurs:</a:t>
            </a:r>
            <a:endParaRPr lang="en-US" u="sng" dirty="0">
              <a:solidFill>
                <a:srgbClr val="0066B3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B7C7F"/>
                </a:solidFill>
              </a:rPr>
              <a:t>Participation au Forum de </a:t>
            </a:r>
            <a:r>
              <a:rPr lang="en-US" dirty="0" err="1">
                <a:solidFill>
                  <a:srgbClr val="7B7C7F"/>
                </a:solidFill>
              </a:rPr>
              <a:t>l’UFR</a:t>
            </a:r>
            <a:r>
              <a:rPr lang="en-US" dirty="0">
                <a:solidFill>
                  <a:srgbClr val="7B7C7F"/>
                </a:solidFill>
              </a:rPr>
              <a:t> –  </a:t>
            </a:r>
            <a:r>
              <a:rPr lang="en-US" dirty="0" err="1">
                <a:solidFill>
                  <a:srgbClr val="7B7C7F"/>
                </a:solidFill>
              </a:rPr>
              <a:t>gratuit</a:t>
            </a:r>
            <a:r>
              <a:rPr lang="en-US" dirty="0">
                <a:solidFill>
                  <a:srgbClr val="7B7C7F"/>
                </a:solidFill>
              </a:rPr>
              <a:t> pour les </a:t>
            </a:r>
            <a:r>
              <a:rPr lang="en-US" dirty="0" err="1">
                <a:solidFill>
                  <a:srgbClr val="7B7C7F"/>
                </a:solidFill>
              </a:rPr>
              <a:t>étudiants</a:t>
            </a:r>
            <a:r>
              <a:rPr lang="en-US" dirty="0">
                <a:solidFill>
                  <a:srgbClr val="7B7C7F"/>
                </a:solidFill>
              </a:rPr>
              <a:t> des </a:t>
            </a:r>
            <a:r>
              <a:rPr lang="en-US" dirty="0" err="1">
                <a:solidFill>
                  <a:srgbClr val="7B7C7F"/>
                </a:solidFill>
              </a:rPr>
              <a:t>membres</a:t>
            </a:r>
            <a:r>
              <a:rPr lang="en-US" dirty="0">
                <a:solidFill>
                  <a:srgbClr val="7B7C7F"/>
                </a:solidFill>
              </a:rPr>
              <a:t> de </a:t>
            </a:r>
            <a:r>
              <a:rPr lang="en-US" dirty="0" err="1">
                <a:solidFill>
                  <a:srgbClr val="7B7C7F"/>
                </a:solidFill>
              </a:rPr>
              <a:t>l’UFR</a:t>
            </a:r>
            <a:endParaRPr lang="ru-RU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Transfert de</a:t>
            </a:r>
            <a:r>
              <a:rPr lang="ru-RU" dirty="0">
                <a:solidFill>
                  <a:srgbClr val="7B7C7F"/>
                </a:solidFill>
              </a:rPr>
              <a:t>/</a:t>
            </a:r>
            <a:r>
              <a:rPr lang="fr-FR" dirty="0">
                <a:solidFill>
                  <a:srgbClr val="7B7C7F"/>
                </a:solidFill>
              </a:rPr>
              <a:t>à  l'aéroport </a:t>
            </a:r>
            <a:r>
              <a:rPr lang="en-US" dirty="0">
                <a:solidFill>
                  <a:srgbClr val="7B7C7F"/>
                </a:solidFill>
              </a:rPr>
              <a:t>au</a:t>
            </a:r>
            <a:r>
              <a:rPr lang="ru-RU" dirty="0">
                <a:solidFill>
                  <a:srgbClr val="7B7C7F"/>
                </a:solidFill>
              </a:rPr>
              <a:t>/ </a:t>
            </a:r>
            <a:r>
              <a:rPr lang="fr-FR" dirty="0">
                <a:solidFill>
                  <a:srgbClr val="7B7C7F"/>
                </a:solidFill>
              </a:rPr>
              <a:t>du lieu de résidence</a:t>
            </a:r>
            <a:endParaRPr lang="ru-RU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Transfert quotidien </a:t>
            </a:r>
            <a:r>
              <a:rPr lang="en-US" dirty="0">
                <a:solidFill>
                  <a:srgbClr val="7B7C7F"/>
                </a:solidFill>
              </a:rPr>
              <a:t>(</a:t>
            </a:r>
            <a:r>
              <a:rPr lang="ru-RU" dirty="0">
                <a:solidFill>
                  <a:srgbClr val="7B7C7F"/>
                </a:solidFill>
              </a:rPr>
              <a:t>2 </a:t>
            </a:r>
            <a:r>
              <a:rPr lang="fr-FR" dirty="0">
                <a:solidFill>
                  <a:srgbClr val="7B7C7F"/>
                </a:solidFill>
              </a:rPr>
              <a:t>fois par jour</a:t>
            </a:r>
            <a:r>
              <a:rPr lang="en-US" dirty="0">
                <a:solidFill>
                  <a:srgbClr val="7B7C7F"/>
                </a:solidFill>
              </a:rPr>
              <a:t>) </a:t>
            </a:r>
            <a:r>
              <a:rPr lang="fr-FR" dirty="0">
                <a:solidFill>
                  <a:srgbClr val="7B7C7F"/>
                </a:solidFill>
              </a:rPr>
              <a:t>aux lieux du Forum</a:t>
            </a:r>
            <a:r>
              <a:rPr lang="en-US" dirty="0">
                <a:solidFill>
                  <a:srgbClr val="7B7C7F"/>
                </a:solidFill>
              </a:rPr>
              <a:t> </a:t>
            </a:r>
            <a:r>
              <a:rPr lang="en-US" dirty="0" err="1">
                <a:solidFill>
                  <a:srgbClr val="7B7C7F"/>
                </a:solidFill>
              </a:rPr>
              <a:t>selon</a:t>
            </a:r>
            <a:r>
              <a:rPr lang="en-US" dirty="0">
                <a:solidFill>
                  <a:srgbClr val="7B7C7F"/>
                </a:solidFill>
              </a:rPr>
              <a:t> le </a:t>
            </a:r>
            <a:r>
              <a:rPr lang="en-US" dirty="0" err="1">
                <a:solidFill>
                  <a:srgbClr val="7B7C7F"/>
                </a:solidFill>
              </a:rPr>
              <a:t>programme</a:t>
            </a:r>
            <a:endParaRPr lang="en-US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Repas indiqués dans le programme</a:t>
            </a:r>
            <a:r>
              <a:rPr lang="ru-RU" dirty="0">
                <a:solidFill>
                  <a:srgbClr val="7B7C7F"/>
                </a:solidFill>
              </a:rPr>
              <a:t> </a:t>
            </a:r>
            <a:r>
              <a:rPr lang="fr-FR" dirty="0">
                <a:solidFill>
                  <a:srgbClr val="7B7C7F"/>
                </a:solidFill>
              </a:rPr>
              <a:t>du Forum (2 pauses café et déjeuner)</a:t>
            </a: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rgbClr val="7B7C7F"/>
              </a:solidFill>
              <a:ea typeface="Yu Mincho Light" panose="02020300000000000000" pitchFamily="18" charset="-128"/>
            </a:endParaRPr>
          </a:p>
          <a:p>
            <a:pPr>
              <a:buClr>
                <a:srgbClr val="0066B3"/>
              </a:buClr>
            </a:pPr>
            <a:r>
              <a:rPr lang="fr-FR" u="sng" dirty="0">
                <a:solidFill>
                  <a:srgbClr val="0066B3"/>
                </a:solidFill>
                <a:ea typeface="Yu Mincho Light" panose="02020300000000000000" pitchFamily="18" charset="-128"/>
              </a:rPr>
              <a:t>À </a:t>
            </a:r>
            <a:r>
              <a:rPr lang="en-US" u="sng" dirty="0">
                <a:solidFill>
                  <a:srgbClr val="0066B3"/>
                </a:solidFill>
                <a:ea typeface="Yu Mincho Light" panose="02020300000000000000" pitchFamily="18" charset="-128"/>
              </a:rPr>
              <a:t>la </a:t>
            </a:r>
            <a:r>
              <a:rPr lang="fr-FR" u="sng" dirty="0">
                <a:solidFill>
                  <a:srgbClr val="0066B3"/>
                </a:solidFill>
                <a:ea typeface="Yu Mincho Light" panose="02020300000000000000" pitchFamily="18" charset="-128"/>
              </a:rPr>
              <a:t>charge du participant</a:t>
            </a:r>
            <a:r>
              <a:rPr lang="ru-RU" u="sng" dirty="0">
                <a:solidFill>
                  <a:srgbClr val="0066B3"/>
                </a:solidFill>
                <a:ea typeface="Yu Mincho Light" panose="02020300000000000000" pitchFamily="18" charset="-128"/>
              </a:rPr>
              <a:t>:</a:t>
            </a: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Vol de la ville de résidence à Moscou</a:t>
            </a:r>
            <a:endParaRPr lang="ru-RU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7B7C7F"/>
                </a:solidFill>
              </a:rPr>
              <a:t>Hébergement</a:t>
            </a:r>
            <a:r>
              <a:rPr lang="en-US" dirty="0">
                <a:solidFill>
                  <a:srgbClr val="7B7C7F"/>
                </a:solidFill>
              </a:rPr>
              <a:t> à </a:t>
            </a:r>
            <a:r>
              <a:rPr lang="en-US" dirty="0" err="1">
                <a:solidFill>
                  <a:srgbClr val="7B7C7F"/>
                </a:solidFill>
              </a:rPr>
              <a:t>l'hôtel</a:t>
            </a:r>
            <a:r>
              <a:rPr lang="ru-RU" dirty="0">
                <a:solidFill>
                  <a:srgbClr val="7B7C7F"/>
                </a:solidFill>
              </a:rPr>
              <a:t> </a:t>
            </a:r>
            <a:r>
              <a:rPr lang="en-US" dirty="0">
                <a:solidFill>
                  <a:srgbClr val="7B7C7F"/>
                </a:solidFill>
              </a:rPr>
              <a:t>de RANEPA à </a:t>
            </a:r>
            <a:r>
              <a:rPr lang="en-US" dirty="0" err="1">
                <a:solidFill>
                  <a:srgbClr val="7B7C7F"/>
                </a:solidFill>
              </a:rPr>
              <a:t>Moscou</a:t>
            </a:r>
            <a:r>
              <a:rPr lang="en-US" dirty="0">
                <a:solidFill>
                  <a:srgbClr val="7B7C7F"/>
                </a:solidFill>
              </a:rPr>
              <a:t> </a:t>
            </a:r>
            <a:r>
              <a:rPr lang="fr-FR" dirty="0">
                <a:solidFill>
                  <a:srgbClr val="7B7C7F"/>
                </a:solidFill>
              </a:rPr>
              <a:t>dans une chambre double </a:t>
            </a:r>
            <a:r>
              <a:rPr lang="en-US" dirty="0">
                <a:solidFill>
                  <a:srgbClr val="7B7C7F"/>
                </a:solidFill>
              </a:rPr>
              <a:t>au </a:t>
            </a:r>
            <a:r>
              <a:rPr lang="en-US" dirty="0" err="1">
                <a:solidFill>
                  <a:srgbClr val="7B7C7F"/>
                </a:solidFill>
              </a:rPr>
              <a:t>tarif</a:t>
            </a:r>
            <a:r>
              <a:rPr lang="en-US" dirty="0">
                <a:solidFill>
                  <a:srgbClr val="7B7C7F"/>
                </a:solidFill>
              </a:rPr>
              <a:t> </a:t>
            </a:r>
            <a:r>
              <a:rPr lang="en-US" dirty="0" err="1">
                <a:solidFill>
                  <a:srgbClr val="7B7C7F"/>
                </a:solidFill>
              </a:rPr>
              <a:t>spécial</a:t>
            </a:r>
            <a:r>
              <a:rPr lang="en-US" dirty="0">
                <a:solidFill>
                  <a:srgbClr val="7B7C7F"/>
                </a:solidFill>
              </a:rPr>
              <a:t> de 25 </a:t>
            </a:r>
            <a:r>
              <a:rPr lang="en-US" dirty="0">
                <a:solidFill>
                  <a:srgbClr val="7B7C7F"/>
                </a:solidFill>
                <a:ea typeface="Yu Mincho Light" panose="02020300000000000000" pitchFamily="18" charset="-128"/>
              </a:rPr>
              <a:t>€</a:t>
            </a:r>
            <a:r>
              <a:rPr lang="ru-RU" dirty="0">
                <a:solidFill>
                  <a:srgbClr val="7B7C7F"/>
                </a:solidFill>
                <a:ea typeface="Yu Mincho Light" panose="02020300000000000000" pitchFamily="18" charset="-128"/>
              </a:rPr>
              <a:t> </a:t>
            </a:r>
            <a:r>
              <a:rPr lang="fr-FR" dirty="0">
                <a:solidFill>
                  <a:srgbClr val="7B7C7F"/>
                </a:solidFill>
                <a:ea typeface="Yu Mincho Light" panose="02020300000000000000" pitchFamily="18" charset="-128"/>
              </a:rPr>
              <a:t>par personne/nuit</a:t>
            </a:r>
            <a:endParaRPr lang="ru-RU" dirty="0">
              <a:solidFill>
                <a:srgbClr val="7B7C7F"/>
              </a:solidFill>
              <a:ea typeface="Yu Mincho Light" panose="02020300000000000000" pitchFamily="18" charset="-128"/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Petits déjeuners, dîners et autres repas non indiqués dans le programme</a:t>
            </a:r>
            <a:endParaRPr lang="ru-RU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Visa et assurance maladie pour tout le séjour</a:t>
            </a:r>
            <a:endParaRPr lang="ru-RU" dirty="0">
              <a:solidFill>
                <a:srgbClr val="7B7C7F"/>
              </a:solidFill>
            </a:endParaRPr>
          </a:p>
          <a:p>
            <a:pPr marL="285750" indent="-28575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B7C7F"/>
                </a:solidFill>
              </a:rPr>
              <a:t>Autres frais</a:t>
            </a:r>
            <a:endParaRPr lang="ru-RU" dirty="0">
              <a:solidFill>
                <a:srgbClr val="7B7C7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3976625-A702-47B7-9E16-E271BDFB1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/>
          <a:stretch/>
        </p:blipFill>
        <p:spPr>
          <a:xfrm>
            <a:off x="9797608" y="3594598"/>
            <a:ext cx="2144135" cy="1844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489CF62-3248-4FAA-B304-87A3D024E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6177"/>
          <a:stretch/>
        </p:blipFill>
        <p:spPr>
          <a:xfrm>
            <a:off x="7267323" y="3594599"/>
            <a:ext cx="2340796" cy="1844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FEB5991-F339-4E0E-AE4D-68BC62C35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23" y="1717936"/>
            <a:ext cx="2340796" cy="1713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28DA2145-A104-4AA0-813A-C7264086D7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7"/>
          <a:stretch/>
        </p:blipFill>
        <p:spPr>
          <a:xfrm>
            <a:off x="9797606" y="1717936"/>
            <a:ext cx="2144137" cy="17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2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ge1image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49680" y="5049672"/>
            <a:ext cx="10058400" cy="996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solidFill>
                <a:srgbClr val="7B7C7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91" y="437356"/>
            <a:ext cx="2093389" cy="141638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2FD3CC-0586-4FB2-947D-7F4BAE3B7BDB}"/>
              </a:ext>
            </a:extLst>
          </p:cNvPr>
          <p:cNvSpPr txBox="1">
            <a:spLocks/>
          </p:cNvSpPr>
          <p:nvPr/>
        </p:nvSpPr>
        <p:spPr>
          <a:xfrm>
            <a:off x="0" y="2468018"/>
            <a:ext cx="12192000" cy="491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spc="0" dirty="0">
                <a:solidFill>
                  <a:srgbClr val="0066B3"/>
                </a:solidFill>
              </a:rPr>
              <a:t>Merci pour votre attention</a:t>
            </a:r>
            <a:r>
              <a:rPr lang="ru-RU" sz="3200" spc="0" dirty="0">
                <a:solidFill>
                  <a:srgbClr val="0066B3"/>
                </a:solidFill>
              </a:rPr>
              <a:t>!</a:t>
            </a:r>
            <a:endParaRPr lang="ru-RU" sz="3200" dirty="0">
              <a:solidFill>
                <a:srgbClr val="0066B3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550D4B-D694-45F4-9E56-6005301B2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2"/>
          <a:stretch/>
        </p:blipFill>
        <p:spPr>
          <a:xfrm>
            <a:off x="918589" y="390556"/>
            <a:ext cx="2093389" cy="14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7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807B7F-E9DE-4F84-9BF3-887B167B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635"/>
            <a:ext cx="12191999" cy="580172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err="1">
                <a:solidFill>
                  <a:srgbClr val="0066B3"/>
                </a:solidFill>
                <a:latin typeface="+mj-lt"/>
              </a:rPr>
              <a:t>Université</a:t>
            </a:r>
            <a:r>
              <a:rPr lang="en-US" sz="3200" b="0" dirty="0">
                <a:solidFill>
                  <a:srgbClr val="0066B3"/>
                </a:solidFill>
                <a:latin typeface="+mj-lt"/>
              </a:rPr>
              <a:t> Franco-</a:t>
            </a:r>
            <a:r>
              <a:rPr lang="en-US" sz="3200" b="0" dirty="0" err="1">
                <a:solidFill>
                  <a:srgbClr val="0066B3"/>
                </a:solidFill>
                <a:latin typeface="+mj-lt"/>
              </a:rPr>
              <a:t>Russe</a:t>
            </a:r>
            <a:endParaRPr lang="ru-RU" sz="3200" b="0" dirty="0">
              <a:solidFill>
                <a:srgbClr val="0066B3"/>
              </a:solidFill>
              <a:latin typeface="+mj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42E7B7A-EFA5-4F7A-8941-4E0540B7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3E31D-E2AB-40D1-8B51-AFA5AFEF393A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="" xmlns:a16="http://schemas.microsoft.com/office/drawing/2014/main" id="{E389E59F-C3C7-45EB-B062-004AC52D3724}"/>
              </a:ext>
            </a:extLst>
          </p:cNvPr>
          <p:cNvSpPr txBox="1">
            <a:spLocks/>
          </p:cNvSpPr>
          <p:nvPr/>
        </p:nvSpPr>
        <p:spPr>
          <a:xfrm>
            <a:off x="144093" y="2449577"/>
            <a:ext cx="5012142" cy="27585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48" marR="0" lvl="2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Membres français de l’UFR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66928" marR="0" lvl="2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Aix-Marseille Université (AMU)</a:t>
            </a:r>
          </a:p>
          <a:p>
            <a:pPr marL="566928" marR="0" lvl="2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Université Côte d’Azur (U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lvl="2" algn="just">
              <a:lnSpc>
                <a:spcPct val="100000"/>
              </a:lnSpc>
              <a:buClr>
                <a:srgbClr val="0066B3"/>
              </a:buClr>
              <a:buFont typeface="Wingdings" panose="05000000000000000000" pitchFamily="2" charset="2"/>
              <a:buChar char="§"/>
              <a:defRPr/>
            </a:pPr>
            <a:r>
              <a:rPr lang="fr-FR" sz="1800" b="0" dirty="0">
                <a:solidFill>
                  <a:srgbClr val="7B7C7F"/>
                </a:solidFill>
                <a:latin typeface="Calibri"/>
              </a:rPr>
              <a:t>Université Grenoble Alpes (UGA)</a:t>
            </a:r>
          </a:p>
          <a:p>
            <a:pPr lvl="2" algn="just">
              <a:lnSpc>
                <a:spcPct val="100000"/>
              </a:lnSpc>
              <a:buClr>
                <a:srgbClr val="0066B3"/>
              </a:buClr>
              <a:buFont typeface="Wingdings" panose="05000000000000000000" pitchFamily="2" charset="2"/>
              <a:buChar char="§"/>
              <a:defRPr/>
            </a:pPr>
            <a:r>
              <a:rPr lang="fr-FR" sz="1800" b="0" dirty="0">
                <a:solidFill>
                  <a:srgbClr val="7B7C7F"/>
                </a:solidFill>
                <a:latin typeface="Calibri"/>
              </a:rPr>
              <a:t>EDHEC Business School</a:t>
            </a:r>
          </a:p>
          <a:p>
            <a:pPr lvl="2" algn="just">
              <a:lnSpc>
                <a:spcPct val="100000"/>
              </a:lnSpc>
              <a:buClr>
                <a:srgbClr val="0066B3"/>
              </a:buClr>
              <a:buFont typeface="Wingdings" panose="05000000000000000000" pitchFamily="2" charset="2"/>
              <a:buChar char="§"/>
              <a:defRPr/>
            </a:pPr>
            <a:r>
              <a:rPr lang="fr-FR" sz="1800" b="0" dirty="0">
                <a:solidFill>
                  <a:srgbClr val="7B7C7F"/>
                </a:solidFill>
                <a:latin typeface="Calibri"/>
              </a:rPr>
              <a:t>NEOMA Business School</a:t>
            </a:r>
          </a:p>
          <a:p>
            <a:pPr lvl="2" algn="just">
              <a:lnSpc>
                <a:spcPct val="100000"/>
              </a:lnSpc>
              <a:buClr>
                <a:srgbClr val="0066B3"/>
              </a:buClr>
              <a:buFont typeface="Wingdings" panose="05000000000000000000" pitchFamily="2" charset="2"/>
              <a:buChar char="§"/>
              <a:defRPr/>
            </a:pPr>
            <a:r>
              <a:rPr lang="fr-FR" sz="1800" b="0" dirty="0">
                <a:solidFill>
                  <a:srgbClr val="7B7C7F"/>
                </a:solidFill>
                <a:latin typeface="Calibri"/>
              </a:rPr>
              <a:t>SKEMA Business School</a:t>
            </a:r>
          </a:p>
          <a:p>
            <a:pPr marL="384048" marR="0" lvl="2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 typeface="Calibri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 Light"/>
              <a:ea typeface="Times New Roman" charset="0"/>
              <a:cs typeface="Times New Roman" charset="0"/>
            </a:endParaRPr>
          </a:p>
          <a:p>
            <a:pPr marL="566928" marR="0" lvl="2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 Light"/>
              <a:ea typeface="Times New Roman" charset="0"/>
              <a:cs typeface="Times New Roman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D760A96F-89BC-4FFA-8198-2AD6251A87AE}"/>
              </a:ext>
            </a:extLst>
          </p:cNvPr>
          <p:cNvSpPr/>
          <p:nvPr/>
        </p:nvSpPr>
        <p:spPr>
          <a:xfrm>
            <a:off x="4810126" y="2444800"/>
            <a:ext cx="699577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048" marR="0" lvl="2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Membres russes de l’UFR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66928" lvl="2" indent="-182880" defTabSz="914400"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solidFill>
                  <a:srgbClr val="7B7C7F"/>
                </a:solidFill>
              </a:rPr>
              <a:t>Académie Russe d’Economie Nationale et d’Administration Publique auprès du Président de la Fédération de Russie (RANEPA)</a:t>
            </a:r>
          </a:p>
          <a:p>
            <a:pPr marL="566928" lvl="2" indent="-182880" defTabSz="914400"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solidFill>
                  <a:srgbClr val="7B7C7F"/>
                </a:solidFill>
              </a:rPr>
              <a:t>Académie Russe du Commerce Extérieur auprès du Ministère du développement économique de la Fédération de Russie (RFTA)</a:t>
            </a:r>
          </a:p>
          <a:p>
            <a:pPr marL="566928" lvl="2" indent="-182880" defTabSz="914400"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solidFill>
                  <a:srgbClr val="7B7C7F"/>
                </a:solidFill>
              </a:rPr>
              <a:t>Université Russe de l’Amitié des Peuples (RUDN </a:t>
            </a:r>
            <a:r>
              <a:rPr lang="fr-FR" dirty="0" err="1">
                <a:solidFill>
                  <a:srgbClr val="7B7C7F"/>
                </a:solidFill>
              </a:rPr>
              <a:t>University</a:t>
            </a:r>
            <a:r>
              <a:rPr lang="fr-FR" dirty="0">
                <a:solidFill>
                  <a:srgbClr val="7B7C7F"/>
                </a:solidFill>
              </a:rPr>
              <a:t>)</a:t>
            </a:r>
          </a:p>
          <a:p>
            <a:pPr marL="566928" lvl="2" indent="-182880" defTabSz="914400"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solidFill>
                  <a:srgbClr val="7B7C7F"/>
                </a:solidFill>
              </a:rPr>
              <a:t>Université Nationale de Recherche Nucléaire </a:t>
            </a:r>
            <a:r>
              <a:rPr lang="fr-FR" dirty="0" err="1">
                <a:solidFill>
                  <a:srgbClr val="7B7C7F"/>
                </a:solidFill>
              </a:rPr>
              <a:t>MEPhI</a:t>
            </a:r>
            <a:r>
              <a:rPr lang="fr-FR" dirty="0">
                <a:solidFill>
                  <a:srgbClr val="7B7C7F"/>
                </a:solidFill>
              </a:rPr>
              <a:t> (</a:t>
            </a:r>
            <a:r>
              <a:rPr lang="en-US" dirty="0">
                <a:solidFill>
                  <a:srgbClr val="7B7C7F"/>
                </a:solidFill>
              </a:rPr>
              <a:t>MEPhI</a:t>
            </a:r>
            <a:r>
              <a:rPr lang="fr-FR" dirty="0">
                <a:solidFill>
                  <a:srgbClr val="7B7C7F"/>
                </a:solidFill>
              </a:rPr>
              <a:t>)</a:t>
            </a:r>
          </a:p>
          <a:p>
            <a:pPr marL="566928" marR="0" lvl="2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Université Nationale de Recherche ITMO (ITMO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BD0CA78-1606-45A5-B2D8-9D08C557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68078" cy="85351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898B963-B958-4856-A870-F0C9E546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4887" y="42615"/>
            <a:ext cx="1207113" cy="810838"/>
          </a:xfrm>
          <a:prstGeom prst="rect">
            <a:avLst/>
          </a:prstGeom>
        </p:spPr>
      </p:pic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91606529-6316-4399-9CB9-17C8E0312AE0}"/>
              </a:ext>
            </a:extLst>
          </p:cNvPr>
          <p:cNvSpPr txBox="1">
            <a:spLocks/>
          </p:cNvSpPr>
          <p:nvPr/>
        </p:nvSpPr>
        <p:spPr>
          <a:xfrm>
            <a:off x="153137" y="968269"/>
            <a:ext cx="10605780" cy="11696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L’UFR:</a:t>
            </a:r>
          </a:p>
          <a:p>
            <a:pPr marL="566928" marR="0" lvl="2" indent="-182880" algn="just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consortium des meilleurs établissements d’enseignement supérieur français et russes</a:t>
            </a:r>
          </a:p>
          <a:p>
            <a:pPr marL="566928" marR="0" lvl="2" indent="-182880" algn="just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rgbClr val="0066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créé en 2016 par la décision entre les gouvernements de la France et de la Russie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98706EE0-6178-4FDD-830F-636FF765528F}"/>
              </a:ext>
            </a:extLst>
          </p:cNvPr>
          <p:cNvGrpSpPr/>
          <p:nvPr/>
        </p:nvGrpSpPr>
        <p:grpSpPr>
          <a:xfrm>
            <a:off x="29631" y="5684705"/>
            <a:ext cx="12089738" cy="618056"/>
            <a:chOff x="29631" y="5684705"/>
            <a:chExt cx="12089738" cy="618056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F2FE2507-EE64-4FA3-BDDF-8DA4FDE40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284" t="-15101"/>
            <a:stretch/>
          </p:blipFill>
          <p:spPr>
            <a:xfrm>
              <a:off x="3238958" y="5684705"/>
              <a:ext cx="8880411" cy="603480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DC9CA66-4FFB-4761-B422-F4F0B1350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31" y="5897745"/>
              <a:ext cx="950033" cy="32494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CE61D009-D9D7-4500-A30A-21C3E6C1E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1721" y="5843073"/>
              <a:ext cx="678621" cy="45968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E655F5BB-E844-42E3-A046-DD815640B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50"/>
            <a:stretch/>
          </p:blipFill>
          <p:spPr>
            <a:xfrm>
              <a:off x="1013882" y="5839194"/>
              <a:ext cx="1504171" cy="419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1521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0BD7A4-B18A-44D1-BD67-EC80A4F3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957"/>
            <a:ext cx="12192000" cy="475397"/>
          </a:xfrm>
        </p:spPr>
        <p:txBody>
          <a:bodyPr>
            <a:noAutofit/>
          </a:bodyPr>
          <a:lstStyle/>
          <a:p>
            <a:pPr algn="ctr"/>
            <a:r>
              <a:rPr lang="fr-FR" sz="3200" b="0" dirty="0">
                <a:solidFill>
                  <a:srgbClr val="0066B3"/>
                </a:solidFill>
                <a:latin typeface="+mj-lt"/>
              </a:rPr>
              <a:t>Université Franco-Russe</a:t>
            </a:r>
            <a:endParaRPr lang="ru-RU" sz="3200" b="0" dirty="0">
              <a:solidFill>
                <a:srgbClr val="0066B3"/>
              </a:solidFill>
              <a:latin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E5D3B0C-E37D-4769-9EC6-71FCDB2E2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346" y="1043191"/>
            <a:ext cx="9229137" cy="5501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0" u="sng" dirty="0">
                <a:solidFill>
                  <a:srgbClr val="0066B3"/>
                </a:solidFill>
                <a:latin typeface="+mn-lt"/>
              </a:rPr>
              <a:t>Mission</a:t>
            </a:r>
          </a:p>
          <a:p>
            <a:pPr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7B7C7F"/>
                </a:solidFill>
                <a:latin typeface="+mn-lt"/>
              </a:rPr>
              <a:t> Création d’un espace de la coopération académique et scientifique sans barrières</a:t>
            </a:r>
          </a:p>
          <a:p>
            <a:pPr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7B7C7F"/>
                </a:solidFill>
                <a:latin typeface="+mn-lt"/>
              </a:rPr>
              <a:t> Formation des cadres professionnels pour les entreprises internationales</a:t>
            </a:r>
          </a:p>
          <a:p>
            <a:pPr marL="0" indent="0">
              <a:buNone/>
            </a:pPr>
            <a:r>
              <a:rPr lang="fr-FR" sz="1800" b="0" u="sng" dirty="0">
                <a:solidFill>
                  <a:srgbClr val="0066B3"/>
                </a:solidFill>
                <a:latin typeface="+mn-lt"/>
              </a:rPr>
              <a:t>Objectifs</a:t>
            </a:r>
          </a:p>
          <a:p>
            <a:pPr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7B7C7F"/>
                </a:solidFill>
                <a:latin typeface="+mn-lt"/>
              </a:rPr>
              <a:t> Promotion de la mobilité académique des étudiants</a:t>
            </a:r>
          </a:p>
          <a:p>
            <a:pPr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7B7C7F"/>
                </a:solidFill>
                <a:latin typeface="+mn-lt"/>
              </a:rPr>
              <a:t> Création des programmes conjoints</a:t>
            </a:r>
            <a:r>
              <a:rPr lang="ru-RU" sz="1800" b="0" dirty="0">
                <a:solidFill>
                  <a:srgbClr val="7B7C7F"/>
                </a:solidFill>
                <a:latin typeface="+mn-lt"/>
              </a:rPr>
              <a:t> </a:t>
            </a:r>
            <a:r>
              <a:rPr lang="fr-CA" sz="1800" b="0" dirty="0">
                <a:solidFill>
                  <a:srgbClr val="7B7C7F"/>
                </a:solidFill>
                <a:latin typeface="+mn-lt"/>
              </a:rPr>
              <a:t>et</a:t>
            </a:r>
            <a:r>
              <a:rPr lang="fr-FR" sz="1800" b="0" dirty="0">
                <a:solidFill>
                  <a:srgbClr val="7B7C7F"/>
                </a:solidFill>
                <a:latin typeface="+mn-lt"/>
              </a:rPr>
              <a:t> des programmes de double diplôme</a:t>
            </a:r>
          </a:p>
          <a:p>
            <a:pPr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7B7C7F"/>
                </a:solidFill>
                <a:latin typeface="+mn-lt"/>
              </a:rPr>
              <a:t> Innovation pédagogique</a:t>
            </a:r>
          </a:p>
          <a:p>
            <a:pPr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7B7C7F"/>
                </a:solidFill>
                <a:latin typeface="+mn-lt"/>
              </a:rPr>
              <a:t> Développement de la recherche scientifique conjointe</a:t>
            </a:r>
          </a:p>
          <a:p>
            <a:pPr marL="0" lvl="0" indent="0">
              <a:buNone/>
            </a:pPr>
            <a:r>
              <a:rPr lang="fr-FR" sz="1800" b="0" u="sng" dirty="0">
                <a:solidFill>
                  <a:srgbClr val="0066B3"/>
                </a:solidFill>
                <a:latin typeface="Calibri"/>
              </a:rPr>
              <a:t>Résultats</a:t>
            </a:r>
          </a:p>
          <a:p>
            <a:pPr lvl="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7B7C7F"/>
                </a:solidFill>
                <a:latin typeface="Calibri"/>
              </a:rPr>
              <a:t> Accord d’échanges académiques entre tous les membres</a:t>
            </a:r>
          </a:p>
          <a:p>
            <a:pPr lvl="0"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7B7C7F"/>
                </a:solidFill>
                <a:latin typeface="Calibri"/>
              </a:rPr>
              <a:t> Plus de 40 programmes éducatifs, 560 étudiants</a:t>
            </a:r>
          </a:p>
          <a:p>
            <a:pPr marL="0" lvl="0" indent="0">
              <a:buNone/>
            </a:pPr>
            <a:r>
              <a:rPr lang="en-GB" sz="1800" b="0" u="sng" dirty="0">
                <a:solidFill>
                  <a:srgbClr val="0066B3"/>
                </a:solidFill>
                <a:latin typeface="Calibri"/>
                <a:hlinkClick r:id="rId2"/>
              </a:rPr>
              <a:t>www.rfu-ufr.org</a:t>
            </a:r>
            <a:r>
              <a:rPr lang="en-GB" sz="1800" b="0" u="sng" dirty="0">
                <a:solidFill>
                  <a:srgbClr val="0066B3"/>
                </a:solidFill>
                <a:latin typeface="Calibri"/>
              </a:rPr>
              <a:t> </a:t>
            </a:r>
            <a:endParaRPr lang="fr-FR" sz="1800" b="0" u="sng" dirty="0">
              <a:solidFill>
                <a:srgbClr val="0066B3"/>
              </a:solidFill>
              <a:latin typeface="Calibri"/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ru-RU" sz="1800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5B048BB-3C8C-46DC-8FE6-37613955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3E31D-E2AB-40D1-8B51-AFA5AFEF393A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A1974A2D-1102-4262-A5FC-E7909D7DA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68078" cy="85351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5BF12B73-B112-445C-A8B2-134668023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893" y="14040"/>
            <a:ext cx="1207113" cy="810838"/>
          </a:xfrm>
          <a:prstGeom prst="rect">
            <a:avLst/>
          </a:prstGeom>
        </p:spPr>
      </p:pic>
      <p:pic>
        <p:nvPicPr>
          <p:cNvPr id="6" name="Рисунок 5" descr="В яблочко">
            <a:extLst>
              <a:ext uri="{FF2B5EF4-FFF2-40B4-BE49-F238E27FC236}">
                <a16:creationId xmlns="" xmlns:a16="http://schemas.microsoft.com/office/drawing/2014/main" id="{9705BE7D-E9BD-4BAA-A5A5-7336C4286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666" y="969252"/>
            <a:ext cx="1126074" cy="1126074"/>
          </a:xfrm>
          <a:prstGeom prst="rect">
            <a:avLst/>
          </a:prstGeom>
        </p:spPr>
      </p:pic>
      <p:pic>
        <p:nvPicPr>
          <p:cNvPr id="8" name="Рисунок 7" descr="Презентация с контрольным списком (справа налево)">
            <a:extLst>
              <a:ext uri="{FF2B5EF4-FFF2-40B4-BE49-F238E27FC236}">
                <a16:creationId xmlns="" xmlns:a16="http://schemas.microsoft.com/office/drawing/2014/main" id="{6F85D31F-C1DD-4C3A-A660-4EC14539C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4666" y="2251224"/>
            <a:ext cx="1126074" cy="1126074"/>
          </a:xfrm>
          <a:prstGeom prst="rect">
            <a:avLst/>
          </a:prstGeom>
        </p:spPr>
      </p:pic>
      <p:pic>
        <p:nvPicPr>
          <p:cNvPr id="7" name="Рисунок 6" descr="Презентация с круговой диаграммой">
            <a:extLst>
              <a:ext uri="{FF2B5EF4-FFF2-40B4-BE49-F238E27FC236}">
                <a16:creationId xmlns="" xmlns:a16="http://schemas.microsoft.com/office/drawing/2014/main" id="{FD81747D-0BBF-42EC-9E15-92BD0FF8E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8235" y="4371974"/>
            <a:ext cx="1126073" cy="11260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9CB7220-33A4-4255-93E1-8E9C1CC307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7502" y="5495830"/>
            <a:ext cx="782197" cy="7821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D3513DF-A3F5-4657-AB43-02D981694D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1523" y="5606423"/>
            <a:ext cx="567310" cy="5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5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F897279A-5028-4A76-922E-A21C9C60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88360"/>
            <a:ext cx="1312025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388BFCA-9709-4A44-BD3D-40BA41698B42}"/>
              </a:ext>
            </a:extLst>
          </p:cNvPr>
          <p:cNvSpPr/>
          <p:nvPr/>
        </p:nvSpPr>
        <p:spPr>
          <a:xfrm>
            <a:off x="0" y="28819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66B3"/>
                </a:solidFill>
                <a:latin typeface="+mj-lt"/>
              </a:rPr>
              <a:t>1er </a:t>
            </a:r>
            <a:r>
              <a:rPr lang="fr-FR" sz="3200" dirty="0">
                <a:solidFill>
                  <a:srgbClr val="0066B3"/>
                </a:solidFill>
                <a:latin typeface="+mj-lt"/>
              </a:rPr>
              <a:t>Forum des jeunes de l’UFR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9550D4B-D694-45F4-9E56-6005301B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2"/>
          <a:stretch/>
        </p:blipFill>
        <p:spPr>
          <a:xfrm>
            <a:off x="0" y="0"/>
            <a:ext cx="1266825" cy="8571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56" y="41666"/>
            <a:ext cx="1205244" cy="81546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3D5EA5F-EA13-4AF9-9BC3-84D50CFBE65A}"/>
              </a:ext>
            </a:extLst>
          </p:cNvPr>
          <p:cNvSpPr/>
          <p:nvPr/>
        </p:nvSpPr>
        <p:spPr>
          <a:xfrm>
            <a:off x="314324" y="1004261"/>
            <a:ext cx="5968991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1200"/>
              </a:spcAft>
              <a:buClr>
                <a:srgbClr val="0066B3"/>
              </a:buClr>
              <a:buSzTx/>
              <a:tabLst/>
              <a:defRPr/>
            </a:pPr>
            <a:r>
              <a:rPr lang="en-US" u="sng" dirty="0">
                <a:solidFill>
                  <a:srgbClr val="0066B3"/>
                </a:solidFill>
              </a:rPr>
              <a:t>Dates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22-27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novembre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202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1 </a:t>
            </a:r>
            <a:r>
              <a:rPr lang="ru-RU" dirty="0">
                <a:solidFill>
                  <a:srgbClr val="7B7C7F"/>
                </a:solidFill>
              </a:rPr>
              <a:t>(</a:t>
            </a:r>
            <a:r>
              <a:rPr lang="fr-FR" dirty="0">
                <a:solidFill>
                  <a:srgbClr val="7B7C7F"/>
                </a:solidFill>
              </a:rPr>
              <a:t>sous réserve d’une situation épidémiologique favorable et de la possibilité pour les étudiants français d'entrer sur le territoire russe</a:t>
            </a:r>
            <a:r>
              <a:rPr lang="ru-RU" dirty="0">
                <a:solidFill>
                  <a:srgbClr val="7B7C7F"/>
                </a:solidFill>
              </a:rPr>
              <a:t>)</a:t>
            </a:r>
          </a:p>
          <a:p>
            <a:pPr marR="0" lvl="0" algn="just" defTabSz="4572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1200"/>
              </a:spcAft>
              <a:buClr>
                <a:srgbClr val="0066B3"/>
              </a:buClr>
              <a:buSzTx/>
              <a:tabLst/>
              <a:defRPr/>
            </a:pPr>
            <a:r>
              <a:rPr lang="fr-FR" u="sng" dirty="0">
                <a:solidFill>
                  <a:srgbClr val="0066B3"/>
                </a:solidFill>
              </a:rPr>
              <a:t>Lieu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 </a:t>
            </a: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Moscou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,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Russie</a:t>
            </a:r>
            <a:endParaRPr lang="fr-FR" noProof="0" dirty="0">
              <a:solidFill>
                <a:prstClr val="white">
                  <a:lumMod val="50000"/>
                </a:prstClr>
              </a:solidFill>
            </a:endParaRPr>
          </a:p>
          <a:p>
            <a:pPr lvl="0" algn="just">
              <a:lnSpc>
                <a:spcPts val="1900"/>
              </a:lnSpc>
              <a:spcAft>
                <a:spcPts val="1200"/>
              </a:spcAft>
              <a:buClr>
                <a:srgbClr val="0066B3"/>
              </a:buClr>
            </a:pPr>
            <a:r>
              <a:rPr lang="fr-FR" u="sng" dirty="0">
                <a:solidFill>
                  <a:srgbClr val="0066B3"/>
                </a:solidFill>
              </a:rPr>
              <a:t>Thème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 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«</a:t>
            </a: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 Environnement, climat et changements globaux 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»</a:t>
            </a: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 Les participants élaboreront des recommandations reflétant la position de la jeune génération sur le développement dans ce domaine</a:t>
            </a:r>
            <a:endParaRPr lang="ru-RU" dirty="0">
              <a:solidFill>
                <a:prstClr val="white">
                  <a:lumMod val="50000"/>
                </a:prstClr>
              </a:solidFill>
            </a:endParaRPr>
          </a:p>
          <a:p>
            <a:pPr marR="0" lvl="0" algn="just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buClr>
                <a:srgbClr val="0066B3"/>
              </a:buClr>
              <a:buSzTx/>
              <a:tabLst/>
              <a:defRPr/>
            </a:pPr>
            <a:r>
              <a:rPr lang="fr-FR" u="sng" dirty="0">
                <a:solidFill>
                  <a:srgbClr val="0066B3"/>
                </a:solidFill>
              </a:rPr>
              <a:t>Universités-organisateurs</a:t>
            </a:r>
            <a:r>
              <a:rPr lang="ru-RU" u="sng" dirty="0">
                <a:solidFill>
                  <a:srgbClr val="0066B3"/>
                </a:solidFill>
              </a:rPr>
              <a:t>:  </a:t>
            </a:r>
          </a:p>
          <a:p>
            <a:pPr marL="742950" marR="0" lvl="1" indent="-285750" algn="just" defTabSz="457200" rtl="0" eaLnBrk="1" fontAlgn="auto" latinLnBrk="0" hangingPunct="1">
              <a:lnSpc>
                <a:spcPts val="1900"/>
              </a:lnSpc>
              <a:spcBef>
                <a:spcPts val="600"/>
              </a:spcBef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Jour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1 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RANEPA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  <a:p>
            <a:pPr marL="742950" marR="0" lvl="1" indent="-285750" algn="just" defTabSz="457200" rtl="0" eaLnBrk="1" fontAlgn="auto" latinLnBrk="0" hangingPunct="1">
              <a:lnSpc>
                <a:spcPts val="1900"/>
              </a:lnSpc>
              <a:spcBef>
                <a:spcPts val="600"/>
              </a:spcBef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Jour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2: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RUDN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  <a:p>
            <a:pPr marL="742950" marR="0" lvl="1" indent="-285750" algn="just" defTabSz="457200" rtl="0" eaLnBrk="1" fontAlgn="auto" latinLnBrk="0" hangingPunct="1">
              <a:lnSpc>
                <a:spcPts val="1900"/>
              </a:lnSpc>
              <a:spcBef>
                <a:spcPts val="600"/>
              </a:spcBef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Jour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3: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RFTA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  <a:p>
            <a:pPr marL="742950" marR="0" lvl="1" indent="-285750" algn="just" defTabSz="457200" rtl="0" eaLnBrk="1" fontAlgn="auto" latinLnBrk="0" hangingPunct="1">
              <a:lnSpc>
                <a:spcPts val="1900"/>
              </a:lnSpc>
              <a:spcBef>
                <a:spcPts val="600"/>
              </a:spcBef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Jour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4: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MEPhI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  <a:p>
            <a:pPr marL="742950" marR="0" lvl="1" indent="-285750" algn="just" defTabSz="4572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120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Jour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5: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Université ITMO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sur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le campus de RANEPA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)</a:t>
            </a:r>
          </a:p>
          <a:p>
            <a:pPr lvl="0" algn="just">
              <a:lnSpc>
                <a:spcPts val="1900"/>
              </a:lnSpc>
              <a:spcBef>
                <a:spcPts val="600"/>
              </a:spcBef>
              <a:spcAft>
                <a:spcPts val="1200"/>
              </a:spcAft>
              <a:buClr>
                <a:srgbClr val="0066B3"/>
              </a:buClr>
            </a:pPr>
            <a:r>
              <a:rPr lang="fr-FR" u="sng" dirty="0">
                <a:solidFill>
                  <a:srgbClr val="0066B3"/>
                </a:solidFill>
              </a:rPr>
              <a:t>Participants</a:t>
            </a: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: 75 étudiants russes et français de l’UFR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 qui </a:t>
            </a:r>
            <a:r>
              <a:rPr lang="en-US" dirty="0" err="1">
                <a:solidFill>
                  <a:prstClr val="white">
                    <a:lumMod val="50000"/>
                  </a:prstClr>
                </a:solidFill>
              </a:rPr>
              <a:t>recevront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 à la fin le </a:t>
            </a:r>
            <a:r>
              <a:rPr lang="en-US" dirty="0" err="1">
                <a:solidFill>
                  <a:prstClr val="white">
                    <a:lumMod val="50000"/>
                  </a:prstClr>
                </a:solidFill>
              </a:rPr>
              <a:t>Certificat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 de participation au Forum</a:t>
            </a:r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51" y="4057250"/>
            <a:ext cx="2348497" cy="9079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28320" r="7895" b="30504"/>
          <a:stretch/>
        </p:blipFill>
        <p:spPr>
          <a:xfrm>
            <a:off x="6283316" y="4829621"/>
            <a:ext cx="2348497" cy="921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126" y="3966187"/>
            <a:ext cx="2475984" cy="11266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88" y="1112030"/>
            <a:ext cx="5565472" cy="27442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C03EA44-1EA5-4A06-AA7A-48DF0AD4D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942" y="5022421"/>
            <a:ext cx="2750980" cy="7042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010283A-AA80-464A-B4BC-F5B40692C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9136" y="4488333"/>
            <a:ext cx="1168615" cy="79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AA339224-53FD-45CA-BFB1-1123C5129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2" r="5457"/>
          <a:stretch/>
        </p:blipFill>
        <p:spPr>
          <a:xfrm>
            <a:off x="0" y="3258194"/>
            <a:ext cx="2843292" cy="823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2909A40-010D-4BA1-B89B-25E1DCC49708}"/>
              </a:ext>
            </a:extLst>
          </p:cNvPr>
          <p:cNvSpPr txBox="1"/>
          <p:nvPr/>
        </p:nvSpPr>
        <p:spPr>
          <a:xfrm>
            <a:off x="1828800" y="140402"/>
            <a:ext cx="10363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Académie russe d’économie nationale et d’administration publique auprès du Président de la Fédération de Russie (RANEPA)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Рисунок 11" descr="Изображение выглядит как внешний, здание, трава, город&#10;&#10;Автоматически созданное описание">
            <a:extLst>
              <a:ext uri="{FF2B5EF4-FFF2-40B4-BE49-F238E27FC236}">
                <a16:creationId xmlns="" xmlns:a16="http://schemas.microsoft.com/office/drawing/2014/main" id="{3E12964C-A574-465F-90F4-28F705F01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3729"/>
            <a:ext cx="2843292" cy="16956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группа, много, зал, множест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4605807F-017B-4004-BB3D-48DCE2A6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4247"/>
            <a:ext cx="2843292" cy="17166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082FE8F-1369-4E6F-AC74-0E8454AE1224}"/>
              </a:ext>
            </a:extLst>
          </p:cNvPr>
          <p:cNvSpPr txBox="1"/>
          <p:nvPr/>
        </p:nvSpPr>
        <p:spPr>
          <a:xfrm>
            <a:off x="2852817" y="1174079"/>
            <a:ext cx="93487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ondée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B7C7F"/>
                </a:solidFill>
                <a:latin typeface="Calibri"/>
              </a:rPr>
              <a:t>en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2010 par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fusion de 2 grands établissements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russes existants depuis 1946 et 1977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aseline="0" dirty="0">
                <a:solidFill>
                  <a:srgbClr val="7B7C7F"/>
                </a:solidFill>
                <a:latin typeface="Calibri"/>
              </a:rPr>
              <a:t>4 piliers: Université, Business</a:t>
            </a:r>
            <a:r>
              <a:rPr lang="fr-FR" dirty="0">
                <a:solidFill>
                  <a:srgbClr val="7B7C7F"/>
                </a:solidFill>
                <a:latin typeface="Calibri"/>
              </a:rPr>
              <a:t> </a:t>
            </a:r>
            <a:r>
              <a:rPr lang="fr-FR" dirty="0" err="1">
                <a:solidFill>
                  <a:srgbClr val="7B7C7F"/>
                </a:solidFill>
                <a:latin typeface="Calibri"/>
              </a:rPr>
              <a:t>School</a:t>
            </a:r>
            <a:r>
              <a:rPr lang="fr-FR" dirty="0">
                <a:solidFill>
                  <a:srgbClr val="7B7C7F"/>
                </a:solidFill>
                <a:latin typeface="Calibri"/>
              </a:rPr>
              <a:t> (accréditation AMBA, AACSB, CEEMAN), Ecole Nationale d’Administration Publique, Centre d’expertise et de recherche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branches situées dans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districts fédéraux de la Fédération de Russie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 de 190 000 étudiants, dont environ 3 000 étudiants étrangers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Domaines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administration publique, business et gestion d'affaires, 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sociales, économie, mathématiques et technologies de l'information, droit et sécurité nationale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Académie dans les classements: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ère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place du classement </a:t>
            </a:r>
            <a:r>
              <a:rPr lang="ru-RU" dirty="0">
                <a:solidFill>
                  <a:srgbClr val="7B7C7F"/>
                </a:solidFill>
                <a:latin typeface="Calibri"/>
              </a:rPr>
              <a:t>«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meilleures universités du pays pour la formation en gestion</a:t>
            </a:r>
            <a:r>
              <a:rPr lang="ru-RU" dirty="0">
                <a:solidFill>
                  <a:srgbClr val="7B7C7F"/>
                </a:solidFill>
                <a:latin typeface="Calibri"/>
              </a:rPr>
              <a:t>»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TOP-5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 classement </a:t>
            </a:r>
            <a:r>
              <a:rPr lang="fr-FR" dirty="0">
                <a:solidFill>
                  <a:srgbClr val="7B7C7F"/>
                </a:solidFill>
                <a:latin typeface="Calibri"/>
              </a:rPr>
              <a:t>du RAEX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 universités les plus influentes de Russie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TOP-10 du classement du Forbes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</a:t>
            </a:r>
            <a:r>
              <a:rPr lang="fr-FR" dirty="0">
                <a:solidFill>
                  <a:srgbClr val="7B7C7F"/>
                </a:solidFill>
                <a:latin typeface="Calibri"/>
              </a:rPr>
              <a:t>meilleures universités de Russie</a:t>
            </a:r>
            <a:r>
              <a:rPr lang="ru-RU" dirty="0">
                <a:solidFill>
                  <a:srgbClr val="7B7C7F"/>
                </a:solidFill>
                <a:latin typeface="Calibri"/>
              </a:rPr>
              <a:t>»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Coopération internationale: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 de 30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accords de coopération avec des partenaires et institutions internationaux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7C7F"/>
              </a:buClr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 Web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7B7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www.ranepa.ru</a:t>
            </a:r>
            <a:endParaRPr kumimoji="0" lang="ru-RU" sz="1800" b="0" i="0" u="sng" strike="noStrike" kern="1200" cap="none" spc="0" normalizeH="0" baseline="0" noProof="0" dirty="0">
              <a:ln>
                <a:noFill/>
              </a:ln>
              <a:solidFill>
                <a:srgbClr val="7B7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A12A57C-C9EC-40F4-A85E-B90828C8F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70"/>
            <a:ext cx="151803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7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688571" y="301529"/>
            <a:ext cx="8877458" cy="443459"/>
          </a:xfrm>
        </p:spPr>
        <p:txBody>
          <a:bodyPr>
            <a:noAutofit/>
          </a:bodyPr>
          <a:lstStyle/>
          <a:p>
            <a:pPr algn="ctr"/>
            <a:r>
              <a:rPr lang="fr-CA" b="0" spc="0" dirty="0">
                <a:solidFill>
                  <a:srgbClr val="0066B3"/>
                </a:solidFill>
                <a:latin typeface="Calibri Light"/>
                <a:ea typeface="+mn-ea"/>
                <a:cs typeface="+mn-cs"/>
              </a:rPr>
              <a:t>Université russe de l’Amitié des Peuples (RUDN)</a:t>
            </a:r>
            <a:endParaRPr lang="fr-FR" b="0" spc="0" dirty="0">
              <a:solidFill>
                <a:srgbClr val="0066B3"/>
              </a:solidFill>
              <a:latin typeface="Calibri Light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086101" y="992637"/>
            <a:ext cx="9029700" cy="5811483"/>
          </a:xfrm>
        </p:spPr>
        <p:txBody>
          <a:bodyPr>
            <a:noAutofit/>
          </a:bodyPr>
          <a:lstStyle/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Fondée le 5 février 1960 </a:t>
            </a:r>
            <a:endParaRPr lang="ru-RU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lus de 33 000 étudiants, 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dont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3 663 étudiants étrangers 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6 facultés, 10 instituts, 1 Académie et 1 succursale à Sotchi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Université</a:t>
            </a:r>
            <a:r>
              <a:rPr lang="en-US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dans les </a:t>
            </a:r>
            <a:r>
              <a:rPr lang="en-US" b="0" spc="-5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classements</a:t>
            </a:r>
            <a:r>
              <a:rPr lang="en-US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326</a:t>
            </a:r>
            <a:r>
              <a:rPr lang="fr-FR" b="0" baseline="3000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ème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place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dans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QS World University Rankings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43</a:t>
            </a:r>
            <a:r>
              <a:rPr lang="fr-FR" b="0" baseline="3000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ème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place dans</a:t>
            </a:r>
            <a:r>
              <a:rPr lang="ru-RU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QS</a:t>
            </a:r>
            <a:r>
              <a:rPr lang="ru-RU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Emerging Europe &amp; Central Asia</a:t>
            </a:r>
            <a:endParaRPr lang="en-US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176-200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Times Higher Education by Subject 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«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Education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» 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0" spc="-5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spc="-5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Coopération</a:t>
            </a:r>
            <a:r>
              <a:rPr lang="en-US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0" spc="-5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internationale</a:t>
            </a:r>
            <a:r>
              <a:rPr lang="en-US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Plus de 450 partenaires internationaux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Plus de 155 programmes conjoints, programmes en réseau avec les pays de la CEI, les BRICS et l’OS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C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, 30 écoles spécialisées et centres linguistiques à l'étranger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5 groupements régionaux, 165 laboratoires et 27 centres de recherche et d’éducation interdisciplinaires, centres de recherche collective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0" spc="-5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Site Web</a:t>
            </a:r>
            <a:r>
              <a:rPr lang="ru-RU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:</a:t>
            </a:r>
            <a:r>
              <a:rPr lang="ru-RU" i="1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0" u="sng" dirty="0">
                <a:solidFill>
                  <a:srgbClr val="7B7C7F"/>
                </a:solidFill>
                <a:latin typeface="+mn-lt"/>
              </a:rPr>
              <a:t>http://www.rudn.ru/</a:t>
            </a:r>
            <a:endParaRPr lang="ru-RU" b="0" u="sng" spc="-50" dirty="0">
              <a:solidFill>
                <a:srgbClr val="7B7C7F"/>
              </a:solidFill>
              <a:latin typeface="+mn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ru-RU" sz="1100" b="0" dirty="0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1026" name="AutoShape 2" descr="Image result for логотип РУД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Image result for логотип РУД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33" y="3079741"/>
            <a:ext cx="2737908" cy="812817"/>
          </a:xfrm>
          <a:prstGeom prst="rect">
            <a:avLst/>
          </a:prstGeom>
          <a:noFill/>
        </p:spPr>
      </p:pic>
      <p:pic>
        <p:nvPicPr>
          <p:cNvPr id="1032" name="Picture 8" descr="Image result for рудн 60 л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33" y="1087008"/>
            <a:ext cx="2986582" cy="1741917"/>
          </a:xfrm>
          <a:prstGeom prst="rect">
            <a:avLst/>
          </a:prstGeom>
          <a:noFill/>
        </p:spPr>
      </p:pic>
      <p:pic>
        <p:nvPicPr>
          <p:cNvPr id="16" name="Picture 2" descr="Image result for руд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233" y="4167736"/>
            <a:ext cx="2986582" cy="173254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B977E9C-DC71-429E-9EFE-5AEFC329D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7937"/>
            <a:ext cx="151803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648496" y="281704"/>
            <a:ext cx="10543504" cy="698500"/>
          </a:xfrm>
        </p:spPr>
        <p:txBody>
          <a:bodyPr>
            <a:noAutofit/>
          </a:bodyPr>
          <a:lstStyle/>
          <a:p>
            <a:pPr algn="ctr"/>
            <a:r>
              <a:rPr lang="fr-FR" b="0" spc="0" dirty="0">
                <a:solidFill>
                  <a:srgbClr val="0066B3"/>
                </a:solidFill>
                <a:latin typeface="Calibri Light"/>
                <a:ea typeface="+mn-ea"/>
                <a:cs typeface="+mn-cs"/>
              </a:rPr>
              <a:t>Académie russe du commerce extérieur auprès du Ministère du développement économique de la Fédération de Russie </a:t>
            </a:r>
            <a:r>
              <a:rPr lang="ru-RU" b="0" spc="0" dirty="0">
                <a:solidFill>
                  <a:srgbClr val="0066B3"/>
                </a:solidFill>
                <a:latin typeface="Calibri Light"/>
                <a:ea typeface="+mn-ea"/>
                <a:cs typeface="+mn-cs"/>
              </a:rPr>
              <a:t>(</a:t>
            </a:r>
            <a:r>
              <a:rPr lang="en-US" b="0" spc="0" dirty="0">
                <a:solidFill>
                  <a:srgbClr val="0066B3"/>
                </a:solidFill>
                <a:latin typeface="Calibri Light"/>
                <a:ea typeface="+mn-ea"/>
                <a:cs typeface="+mn-cs"/>
              </a:rPr>
              <a:t>RFTA)</a:t>
            </a:r>
            <a:endParaRPr lang="fr-FR" b="0" spc="0" dirty="0">
              <a:solidFill>
                <a:srgbClr val="0066B3"/>
              </a:solidFill>
              <a:latin typeface="Calibri Light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2806383" y="1225155"/>
            <a:ext cx="8052117" cy="4644835"/>
          </a:xfrm>
        </p:spPr>
        <p:txBody>
          <a:bodyPr>
            <a:noAutofit/>
          </a:bodyPr>
          <a:lstStyle/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Fondée le 23 mai 1931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2475 étudiants, dont 87 sont étudiants étrangers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Domaines : économie internationale, finance internationale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,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gestion du commerce extérieur, droit international, commerce international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0" dirty="0">
              <a:solidFill>
                <a:srgbClr val="0066B3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Académie dans les classements :</a:t>
            </a:r>
          </a:p>
          <a:p>
            <a:pPr marL="285750" lvl="1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spc="-5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29</a:t>
            </a:r>
            <a:r>
              <a:rPr lang="fr-FR" b="0" spc="-50" baseline="3000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ème</a:t>
            </a:r>
            <a:r>
              <a:rPr lang="fr-FR" b="0" spc="-5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 place dans le classement des 100 meilleures universités de Russie (RAEX) </a:t>
            </a:r>
            <a:endParaRPr lang="ru-RU" b="0" spc="-50" dirty="0">
              <a:solidFill>
                <a:srgbClr val="7B7C7F"/>
              </a:solidFill>
              <a:latin typeface="+mn-lt"/>
              <a:ea typeface="+mj-ea"/>
              <a:cs typeface="+mj-cs"/>
            </a:endParaRPr>
          </a:p>
          <a:p>
            <a:pPr marL="285750" lvl="1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spc="-5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5</a:t>
            </a:r>
            <a:r>
              <a:rPr lang="fr-FR" b="0" spc="-50" baseline="3000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ème </a:t>
            </a:r>
            <a:r>
              <a:rPr lang="fr-FR" b="0" spc="-5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place dans le classement </a:t>
            </a:r>
            <a:r>
              <a:rPr lang="fr-FR" b="0" spc="-50" dirty="0" err="1">
                <a:solidFill>
                  <a:srgbClr val="7B7C7F"/>
                </a:solidFill>
                <a:latin typeface="+mn-lt"/>
                <a:ea typeface="+mj-ea"/>
                <a:cs typeface="+mj-cs"/>
              </a:rPr>
              <a:t>Superjob</a:t>
            </a:r>
            <a:r>
              <a:rPr lang="fr-FR" b="0" spc="-5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 en terme de niveau de salaire des diplômés travaillant dans le domaine de l'économie et de la finance en 2019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i="1" spc="-50" dirty="0">
              <a:solidFill>
                <a:srgbClr val="7B7C7F"/>
              </a:solidFill>
              <a:latin typeface="+mn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Coopération internationale:</a:t>
            </a:r>
          </a:p>
          <a:p>
            <a:pPr marL="285750" lvl="1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b="0" spc="-5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Coopération avec 38 partenaires étrangers  </a:t>
            </a:r>
          </a:p>
          <a:p>
            <a:pPr marL="285750" lvl="1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B3"/>
              </a:buClr>
              <a:buFont typeface="Arial" panose="020B0604020202020204" pitchFamily="34" charset="0"/>
              <a:buChar char="•"/>
            </a:pPr>
            <a:r>
              <a:rPr lang="fr-FR" b="0" spc="-50" dirty="0">
                <a:solidFill>
                  <a:srgbClr val="7B7C7F"/>
                </a:solidFill>
                <a:latin typeface="+mn-lt"/>
                <a:ea typeface="+mj-ea"/>
                <a:cs typeface="+mj-cs"/>
              </a:rPr>
              <a:t>Programmes internationaux de mobilité académique (programmes d'échange semestriel, programmes de la double diplomation, stages éducatifs à court terme, écoles d'été)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b="0" spc="-50" dirty="0">
              <a:solidFill>
                <a:srgbClr val="0066B3"/>
              </a:solidFill>
              <a:latin typeface="+mn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Site Web</a:t>
            </a:r>
            <a:r>
              <a:rPr lang="ru-RU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b="0" dirty="0">
                <a:solidFill>
                  <a:srgbClr val="7B7C7F"/>
                </a:solidFill>
                <a:latin typeface="+mn-l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http://www.vavt.ru/</a:t>
            </a:r>
            <a:endParaRPr lang="ru-RU" b="0" spc="-50" dirty="0">
              <a:solidFill>
                <a:srgbClr val="7B7C7F"/>
              </a:solidFill>
              <a:latin typeface="+mn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ru-RU" sz="1100" b="0" dirty="0">
              <a:latin typeface="+mj-lt"/>
              <a:ea typeface="Times New Roman" charset="0"/>
              <a:cs typeface="Times New Roman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"/>
          <a:stretch/>
        </p:blipFill>
        <p:spPr>
          <a:xfrm>
            <a:off x="0" y="1210665"/>
            <a:ext cx="2712843" cy="26279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7368" r="6175" b="9202"/>
          <a:stretch/>
        </p:blipFill>
        <p:spPr>
          <a:xfrm>
            <a:off x="-13923" y="4565500"/>
            <a:ext cx="2726765" cy="158575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C414579B-1C8F-45E6-911E-2474F1346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0" y="3551921"/>
            <a:ext cx="2719193" cy="10420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0322296-28C4-4315-BE5E-8FB8B772E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" y="20557"/>
            <a:ext cx="1515650" cy="10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7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12192000" cy="439738"/>
          </a:xfrm>
        </p:spPr>
        <p:txBody>
          <a:bodyPr>
            <a:noAutofit/>
          </a:bodyPr>
          <a:lstStyle/>
          <a:p>
            <a:pPr algn="ctr"/>
            <a:r>
              <a:rPr lang="fr-FR" b="0" spc="0" dirty="0">
                <a:solidFill>
                  <a:srgbClr val="0066B3"/>
                </a:solidFill>
                <a:latin typeface="Calibri Light"/>
                <a:ea typeface="+mn-ea"/>
                <a:cs typeface="+mn-cs"/>
              </a:rPr>
              <a:t>Université nationale de recherche nucléaire «MEPhI»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295650" y="979487"/>
            <a:ext cx="8286750" cy="5165725"/>
          </a:xfrm>
        </p:spPr>
        <p:txBody>
          <a:bodyPr>
            <a:noAutofit/>
          </a:bodyPr>
          <a:lstStyle/>
          <a:p>
            <a:pPr marL="1714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Fondée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le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23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novembre 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1942</a:t>
            </a:r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5666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étudiants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, 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dont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1386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étudiants étrangers </a:t>
            </a:r>
            <a:endParaRPr lang="ru-RU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Domaines 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: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physique nucléaire, physique de laser et de plasma, ingénierie, physique de la biomédecine, nanotechnologie, systèmes cybernétiques intelligents, technologies financières et sécurité économique, relations internationales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Université dans les classements</a:t>
            </a:r>
            <a:r>
              <a:rPr lang="ru-RU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51-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100 d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ans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QS </a:t>
            </a:r>
            <a:r>
              <a:rPr lang="fr-FR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Ranking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by </a:t>
            </a:r>
            <a:r>
              <a:rPr lang="fr-FR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subject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«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Physics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and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astronomy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»</a:t>
            </a:r>
            <a:endParaRPr lang="fr-FR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3</a:t>
            </a:r>
            <a:r>
              <a:rPr lang="fr-FR" b="0" baseline="3000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ème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place dans le classement national des meilleures universités de Russie (RAEX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)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TOP-5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dans le classement Forbes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78</a:t>
            </a:r>
            <a:r>
              <a:rPr lang="fr-FR" b="0" baseline="3000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fr-FR" b="0" baseline="3000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ème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place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dans le 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classement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Times Higher Education by Subject 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«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Physics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» </a:t>
            </a:r>
            <a:endParaRPr lang="fr-FR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b="0" spc="-5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Coopération internationale</a:t>
            </a:r>
            <a:r>
              <a:rPr lang="ru-RU" b="0" spc="-5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</a:t>
            </a:r>
            <a:r>
              <a:rPr lang="fr-FR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articipe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à 10 collaborations de </a:t>
            </a:r>
            <a:r>
              <a:rPr lang="fr-FR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Mega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science</a:t>
            </a:r>
            <a:endParaRPr lang="fr-FR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Plus de 100 partenaires 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internationaux</a:t>
            </a:r>
            <a:endParaRPr lang="fr-FR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b="0" spc="-50" dirty="0">
              <a:solidFill>
                <a:schemeClr val="tx1"/>
              </a:solidFill>
              <a:latin typeface="+mn-lt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spc="-50" dirty="0">
                <a:solidFill>
                  <a:srgbClr val="0066B3"/>
                </a:solidFill>
                <a:latin typeface="Calibri"/>
              </a:rPr>
              <a:t>Site Web</a:t>
            </a:r>
            <a:r>
              <a:rPr lang="ru-RU" b="0" spc="-50" dirty="0">
                <a:solidFill>
                  <a:srgbClr val="0066B3"/>
                </a:solidFill>
                <a:latin typeface="Calibri"/>
              </a:rPr>
              <a:t>:  </a:t>
            </a:r>
            <a:r>
              <a:rPr lang="en-US" b="0" u="sng" dirty="0">
                <a:solidFill>
                  <a:srgbClr val="7B7C7F"/>
                </a:solidFill>
                <a:latin typeface="Calibri"/>
              </a:rPr>
              <a:t>https://mephi.ru/</a:t>
            </a:r>
            <a:endParaRPr lang="ru-RU" b="0" u="sng" dirty="0">
              <a:solidFill>
                <a:srgbClr val="7B7C7F"/>
              </a:solidFill>
              <a:latin typeface="Calibri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00" b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ru-RU" sz="300" b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50" i="1" spc="-5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ru-RU" sz="1100" b="0" dirty="0">
              <a:latin typeface="+mj-lt"/>
              <a:ea typeface="Times New Roman" charset="0"/>
              <a:cs typeface="Times New Roman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5"/>
          <a:stretch/>
        </p:blipFill>
        <p:spPr bwMode="auto">
          <a:xfrm>
            <a:off x="0" y="1086872"/>
            <a:ext cx="3190875" cy="159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6"/>
          <a:stretch/>
        </p:blipFill>
        <p:spPr bwMode="auto">
          <a:xfrm>
            <a:off x="2" y="4471170"/>
            <a:ext cx="3190874" cy="148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093C402-BAB9-4033-9825-0B8FBC919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62"/>
            <a:ext cx="1518036" cy="10425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582D8BA-5A80-40B8-9295-0AB859B8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44" y="2794264"/>
            <a:ext cx="2305986" cy="156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962400" y="1035050"/>
            <a:ext cx="7915275" cy="4900579"/>
          </a:xfrm>
        </p:spPr>
        <p:txBody>
          <a:bodyPr>
            <a:noAutofit/>
          </a:bodyPr>
          <a:lstStyle/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F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ondée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en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1900</a:t>
            </a:r>
            <a:endParaRPr lang="ru-RU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12500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étudiants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, don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t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2450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étudiants étrangers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de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87 pays</a:t>
            </a:r>
            <a:endParaRPr lang="ru-RU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Domaines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: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technologies de 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l'information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translationnelle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, technologies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informatiques et de gestion, photonique, biotechnologies et des systèmes cryogène, gestion technologique et d'innovation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b="0" spc="-50" dirty="0">
              <a:solidFill>
                <a:srgbClr val="7B7C7F"/>
              </a:solidFill>
              <a:latin typeface="+mn-lt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spc="-50" dirty="0">
                <a:solidFill>
                  <a:srgbClr val="0066B3"/>
                </a:solidFill>
                <a:latin typeface="+mn-lt"/>
              </a:rPr>
              <a:t>Université dans les classements</a:t>
            </a:r>
            <a:r>
              <a:rPr lang="ru-RU" b="0" spc="-50" dirty="0">
                <a:solidFill>
                  <a:srgbClr val="0066B3"/>
                </a:solidFill>
                <a:latin typeface="+mn-lt"/>
              </a:rPr>
              <a:t>:</a:t>
            </a:r>
            <a:endParaRPr lang="en-US" b="0" dirty="0">
              <a:solidFill>
                <a:srgbClr val="0066B3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101-175 dans THE,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catégorie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Computer Science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76-100 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dans </a:t>
            </a:r>
            <a:r>
              <a:rPr lang="en-US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ARWU Global Ranking of Academic Subjects: Automation &amp; Control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360 </a:t>
            </a:r>
            <a:r>
              <a:rPr lang="en-US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dans</a:t>
            </a:r>
            <a:r>
              <a:rPr lang="ru-RU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QS</a:t>
            </a:r>
            <a:r>
              <a:rPr lang="ru-RU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sz="1800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World University Rankings </a:t>
            </a:r>
            <a:endParaRPr lang="ru-RU" sz="1800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b="0" spc="-50" dirty="0">
              <a:solidFill>
                <a:srgbClr val="7B7C7F"/>
              </a:solidFill>
              <a:latin typeface="+mn-lt"/>
              <a:ea typeface="+mj-ea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Coopération internationale</a:t>
            </a:r>
            <a:r>
              <a:rPr lang="ru-RU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Plus de 170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partenaires internationaux </a:t>
            </a:r>
            <a:endParaRPr lang="ru-RU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Plus de 20 </a:t>
            </a:r>
            <a:r>
              <a:rPr lang="en-US" b="0" dirty="0" err="1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programmes</a:t>
            </a:r>
            <a:r>
              <a:rPr lang="en-US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anglophones de </a:t>
            </a: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master</a:t>
            </a:r>
            <a:r>
              <a:rPr lang="ru-RU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endParaRPr lang="en-US" b="0" dirty="0">
              <a:solidFill>
                <a:srgbClr val="7B7C7F"/>
              </a:solidFill>
              <a:latin typeface="+mn-lt"/>
              <a:ea typeface="Times New Roman" charset="0"/>
              <a:cs typeface="Times New Roman" charset="0"/>
            </a:endParaRP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rgbClr val="7B7C7F"/>
                </a:solidFill>
                <a:latin typeface="+mn-lt"/>
                <a:ea typeface="Times New Roman" charset="0"/>
                <a:cs typeface="Times New Roman" charset="0"/>
              </a:rPr>
              <a:t>Un large éventail d'écoles d'été et d'hiver</a:t>
            </a:r>
          </a:p>
          <a:p>
            <a:pPr marL="171450" lvl="1" indent="-1714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b="0" spc="-50" dirty="0">
              <a:solidFill>
                <a:srgbClr val="0066B3"/>
              </a:solidFill>
              <a:latin typeface="+mn-lt"/>
              <a:ea typeface="+mj-ea"/>
              <a:cs typeface="Times New Roman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Site Web</a:t>
            </a:r>
            <a:r>
              <a:rPr lang="ru-RU" b="0" spc="-50" dirty="0">
                <a:solidFill>
                  <a:srgbClr val="0066B3"/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b="0" dirty="0">
                <a:solidFill>
                  <a:srgbClr val="7B7C7F"/>
                </a:solidFill>
                <a:latin typeface="+mn-l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https://en.itmo.ru/en</a:t>
            </a:r>
            <a:r>
              <a:rPr lang="en-US" b="0" dirty="0">
                <a:solidFill>
                  <a:srgbClr val="7B7C7F"/>
                </a:solidFill>
                <a:latin typeface="+mn-lt"/>
              </a:rPr>
              <a:t> </a:t>
            </a:r>
            <a:endParaRPr lang="ru-RU" b="0" i="1" spc="-50" dirty="0">
              <a:solidFill>
                <a:srgbClr val="7B7C7F"/>
              </a:solidFill>
              <a:latin typeface="+mn-lt"/>
              <a:ea typeface="+mj-ea"/>
              <a:cs typeface="+mj-cs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100" b="0" dirty="0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378960" y="303289"/>
            <a:ext cx="3434080" cy="413702"/>
          </a:xfrm>
        </p:spPr>
        <p:txBody>
          <a:bodyPr>
            <a:noAutofit/>
          </a:bodyPr>
          <a:lstStyle/>
          <a:p>
            <a:pPr algn="ctr"/>
            <a:r>
              <a:rPr lang="fr-FR" b="0" spc="0" dirty="0">
                <a:solidFill>
                  <a:srgbClr val="0066B3"/>
                </a:solidFill>
                <a:latin typeface="Calibri Light"/>
                <a:ea typeface="+mn-ea"/>
                <a:cs typeface="+mn-cs"/>
              </a:rPr>
              <a:t>Université ITMO</a:t>
            </a:r>
          </a:p>
        </p:txBody>
      </p:sp>
      <p:pic>
        <p:nvPicPr>
          <p:cNvPr id="1028" name="Picture 4" descr="Картинки по запросу &quot;ITMO UNIVERSITY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2" y="1132598"/>
            <a:ext cx="3857198" cy="1691753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&quot;ITMO UNIVERSITY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31941"/>
            <a:ext cx="3860800" cy="1713213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B171728-BCCD-445B-ADE0-9E7CB4F3A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462"/>
            <a:ext cx="1518036" cy="1042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426DE0C-BA85-4FCE-BC61-5DACB70E9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" y="3109248"/>
            <a:ext cx="3496066" cy="8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011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13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OLJ_Exd6krlZ6JS2rVmg"/>
</p:tagLst>
</file>

<file path=ppt/theme/theme1.xml><?xml version="1.0" encoding="utf-8"?>
<a:theme xmlns:a="http://schemas.openxmlformats.org/drawingml/2006/main" name="Ретроспектива">
  <a:themeElements>
    <a:clrScheme name="Другая 1">
      <a:dk1>
        <a:srgbClr val="000000"/>
      </a:dk1>
      <a:lt1>
        <a:sysClr val="window" lastClr="FFFFFF"/>
      </a:lt1>
      <a:dk2>
        <a:srgbClr val="637052"/>
      </a:dk2>
      <a:lt2>
        <a:srgbClr val="0066B3"/>
      </a:lt2>
      <a:accent1>
        <a:srgbClr val="0066B3"/>
      </a:accent1>
      <a:accent2>
        <a:srgbClr val="ED1C24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12043</TotalTime>
  <Words>1314</Words>
  <Application>Microsoft Office PowerPoint</Application>
  <PresentationFormat>Personnalisé</PresentationFormat>
  <Paragraphs>175</Paragraphs>
  <Slides>13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5" baseType="lpstr">
      <vt:lpstr>Ретроспектива</vt:lpstr>
      <vt:lpstr>Слайд think-cell</vt:lpstr>
      <vt:lpstr>Présentation PowerPoint</vt:lpstr>
      <vt:lpstr>Université Franco-Russe</vt:lpstr>
      <vt:lpstr>Université Franco-Russe</vt:lpstr>
      <vt:lpstr>Présentation PowerPoint</vt:lpstr>
      <vt:lpstr>Présentation PowerPoint</vt:lpstr>
      <vt:lpstr>Université russe de l’Amitié des Peuples (RUDN)</vt:lpstr>
      <vt:lpstr>Académie russe du commerce extérieur auprès du Ministère du développement économique de la Fédération de Russie (RFTA)</vt:lpstr>
      <vt:lpstr>Université nationale de recherche nucléaire «MEPhI»</vt:lpstr>
      <vt:lpstr>Université ITMO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okroevazarina@gmail.com</dc:creator>
  <cp:lastModifiedBy>christel</cp:lastModifiedBy>
  <cp:revision>331</cp:revision>
  <cp:lastPrinted>2020-02-18T08:24:45Z</cp:lastPrinted>
  <dcterms:created xsi:type="dcterms:W3CDTF">2019-10-08T10:30:42Z</dcterms:created>
  <dcterms:modified xsi:type="dcterms:W3CDTF">2021-06-18T11:11:06Z</dcterms:modified>
</cp:coreProperties>
</file>