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22"/>
  </p:notesMasterIdLst>
  <p:handoutMasterIdLst>
    <p:handoutMasterId r:id="rId23"/>
  </p:handoutMasterIdLst>
  <p:sldIdLst>
    <p:sldId id="259" r:id="rId2"/>
    <p:sldId id="273" r:id="rId3"/>
    <p:sldId id="268" r:id="rId4"/>
    <p:sldId id="269" r:id="rId5"/>
    <p:sldId id="260" r:id="rId6"/>
    <p:sldId id="274" r:id="rId7"/>
    <p:sldId id="271" r:id="rId8"/>
    <p:sldId id="276" r:id="rId9"/>
    <p:sldId id="275" r:id="rId10"/>
    <p:sldId id="277" r:id="rId11"/>
    <p:sldId id="265" r:id="rId12"/>
    <p:sldId id="266" r:id="rId13"/>
    <p:sldId id="267" r:id="rId14"/>
    <p:sldId id="281" r:id="rId15"/>
    <p:sldId id="272" r:id="rId16"/>
    <p:sldId id="279" r:id="rId17"/>
    <p:sldId id="278" r:id="rId18"/>
    <p:sldId id="280" r:id="rId19"/>
    <p:sldId id="282" r:id="rId20"/>
    <p:sldId id="283" r:id="rId21"/>
  </p:sldIdLst>
  <p:sldSz cx="9144000" cy="6858000" type="screen4x3"/>
  <p:notesSz cx="6799263" cy="9929813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ANANTSALAMA Emma" initials="RE" lastIdx="1" clrIdx="0">
    <p:extLst>
      <p:ext uri="{19B8F6BF-5375-455C-9EA6-DF929625EA0E}">
        <p15:presenceInfo xmlns:p15="http://schemas.microsoft.com/office/powerpoint/2012/main" userId="S-1-5-21-291734064-2630457852-3515383531-2822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E44"/>
    <a:srgbClr val="C43771"/>
    <a:srgbClr val="DB8C31"/>
    <a:srgbClr val="0497AA"/>
    <a:srgbClr val="71B34D"/>
    <a:srgbClr val="E88D23"/>
    <a:srgbClr val="195D8A"/>
    <a:srgbClr val="38A250"/>
    <a:srgbClr val="009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03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1686" y="138"/>
      </p:cViewPr>
      <p:guideLst>
        <p:guide orient="horz" pos="4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lsa\dfs\DEVE\Scolarite\Parcoursup\Parcoursup%202020\Bilan%20Parcoursup%202020\Bilan%20pour%20CVFU%2008_10\Bilan%20admissions%20Psup%202020%20par%20composante%20au%2014_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lsa\dfs\DEVE\Scolarite\Parcoursup\Parcoursup%202020\Bilan%20Parcoursup%202020\Bilan%20pour%20CVFU%2008_10\Admissions\Bilan%20admissions%20Psup%202020%20par%20composante%20au%2014_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'Indicateurs tous'!$B$25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'Indicateurs tous'!$A$26</c:f>
              <c:strCache>
                <c:ptCount val="1"/>
                <c:pt idx="0">
                  <c:v>Moyenne AMU</c:v>
                </c:pt>
              </c:strCache>
            </c:strRef>
          </c:cat>
          <c:val>
            <c:numRef>
              <c:f>'Indicateurs tous'!$B$26</c:f>
              <c:numCache>
                <c:formatCode>0.00%</c:formatCode>
                <c:ptCount val="1"/>
                <c:pt idx="0">
                  <c:v>5.6075E-2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8-448C-AD64-7D9B3207A915}"/>
            </c:ext>
          </c:extLst>
        </c:ser>
        <c:ser>
          <c:idx val="1"/>
          <c:order val="1"/>
          <c:tx>
            <c:strRef>
              <c:f>'Indicateurs tous'!$C$25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'Indicateurs tous'!$A$26</c:f>
              <c:strCache>
                <c:ptCount val="1"/>
                <c:pt idx="0">
                  <c:v>Moyenne AMU</c:v>
                </c:pt>
              </c:strCache>
            </c:strRef>
          </c:cat>
          <c:val>
            <c:numRef>
              <c:f>'Indicateurs tous'!$C$26</c:f>
              <c:numCache>
                <c:formatCode>0.00%</c:formatCode>
                <c:ptCount val="1"/>
                <c:pt idx="0">
                  <c:v>8.7624999999999995E-3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F8-448C-AD64-7D9B3207A915}"/>
            </c:ext>
          </c:extLst>
        </c:ser>
        <c:ser>
          <c:idx val="2"/>
          <c:order val="2"/>
          <c:tx>
            <c:strRef>
              <c:f>'Indicateurs tous'!$D$25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'Indicateurs tous'!$A$26</c:f>
              <c:strCache>
                <c:ptCount val="1"/>
                <c:pt idx="0">
                  <c:v>Moyenne AMU</c:v>
                </c:pt>
              </c:strCache>
            </c:strRef>
          </c:cat>
          <c:val>
            <c:numRef>
              <c:f>'Indicateurs tous'!$D$26</c:f>
              <c:numCache>
                <c:formatCode>0.00%</c:formatCode>
                <c:ptCount val="1"/>
                <c:pt idx="0">
                  <c:v>5.9888888888888899E-3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F8-448C-AD64-7D9B3207A9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24054096"/>
        <c:axId val="324060656"/>
      </c:barChart>
      <c:catAx>
        <c:axId val="324054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4060656"/>
        <c:crosses val="autoZero"/>
        <c:auto val="1"/>
        <c:lblAlgn val="ctr"/>
        <c:lblOffset val="100"/>
        <c:noMultiLvlLbl val="0"/>
      </c:catAx>
      <c:valAx>
        <c:axId val="3240606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2405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'Indicateurs tous'!$C$42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'Indicateurs tous'!$A$43</c:f>
              <c:strCache>
                <c:ptCount val="1"/>
                <c:pt idx="0">
                  <c:v>Moyenne AMU </c:v>
                </c:pt>
              </c:strCache>
            </c:strRef>
          </c:cat>
          <c:val>
            <c:numRef>
              <c:f>'Indicateurs tous'!$C$43</c:f>
              <c:numCache>
                <c:formatCode>0.00%</c:formatCode>
                <c:ptCount val="1"/>
                <c:pt idx="0">
                  <c:v>1.8424999999999997E-2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1C-4DDF-B9EF-87F040245508}"/>
            </c:ext>
          </c:extLst>
        </c:ser>
        <c:ser>
          <c:idx val="2"/>
          <c:order val="1"/>
          <c:tx>
            <c:strRef>
              <c:f>'Indicateurs tous'!$D$42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'Indicateurs tous'!$A$43</c:f>
              <c:strCache>
                <c:ptCount val="1"/>
                <c:pt idx="0">
                  <c:v>Moyenne AMU </c:v>
                </c:pt>
              </c:strCache>
            </c:strRef>
          </c:cat>
          <c:val>
            <c:numRef>
              <c:f>'Indicateurs tous'!$D$43</c:f>
              <c:numCache>
                <c:formatCode>0.00%</c:formatCode>
                <c:ptCount val="1"/>
                <c:pt idx="0">
                  <c:v>8.5411111111111104E-2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1C-4DDF-B9EF-87F040245508}"/>
            </c:ext>
          </c:extLst>
        </c:ser>
        <c:ser>
          <c:idx val="3"/>
          <c:order val="2"/>
          <c:tx>
            <c:strRef>
              <c:f>'Indicateurs tous'!$E$42</c:f>
              <c:strCache>
                <c:ptCount val="1"/>
                <c:pt idx="0">
                  <c:v>2020 (fin de procédure)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'Indicateurs tous'!$A$43</c:f>
              <c:strCache>
                <c:ptCount val="1"/>
                <c:pt idx="0">
                  <c:v>Moyenne AMU </c:v>
                </c:pt>
              </c:strCache>
            </c:strRef>
          </c:cat>
          <c:val>
            <c:numRef>
              <c:f>'Indicateurs tous'!$E$43</c:f>
              <c:numCache>
                <c:formatCode>0.00%</c:formatCode>
                <c:ptCount val="1"/>
                <c:pt idx="0">
                  <c:v>7.0510946187856569E-2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1C-4DDF-B9EF-87F0402455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0568440"/>
        <c:axId val="320567128"/>
      </c:barChart>
      <c:catAx>
        <c:axId val="32056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0567128"/>
        <c:crosses val="autoZero"/>
        <c:auto val="1"/>
        <c:lblAlgn val="ctr"/>
        <c:lblOffset val="100"/>
        <c:noMultiLvlLbl val="0"/>
      </c:catAx>
      <c:valAx>
        <c:axId val="32056712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20568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E6125-8C20-4E09-A29A-0973CABB286F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C0C7654C-F3C9-45BD-8226-91D9C3769EE6}">
      <dgm:prSet phldrT="[Texte]"/>
      <dgm:spPr/>
      <dgm:t>
        <a:bodyPr/>
        <a:lstStyle/>
        <a:p>
          <a:r>
            <a:rPr lang="fr-FR" dirty="0"/>
            <a:t>Création de 10 nouvelles formations hors PASS et LAS</a:t>
          </a:r>
        </a:p>
      </dgm:t>
    </dgm:pt>
    <dgm:pt modelId="{E234B64F-1A60-4B29-8217-002BD743F6A0}" type="parTrans" cxnId="{8991D791-14A3-40FE-BCDF-C379465C6814}">
      <dgm:prSet/>
      <dgm:spPr/>
      <dgm:t>
        <a:bodyPr/>
        <a:lstStyle/>
        <a:p>
          <a:endParaRPr lang="fr-FR"/>
        </a:p>
      </dgm:t>
    </dgm:pt>
    <dgm:pt modelId="{53664591-6C09-4838-8873-C569E4190377}" type="sibTrans" cxnId="{8991D791-14A3-40FE-BCDF-C379465C6814}">
      <dgm:prSet/>
      <dgm:spPr/>
      <dgm:t>
        <a:bodyPr/>
        <a:lstStyle/>
        <a:p>
          <a:endParaRPr lang="fr-FR"/>
        </a:p>
      </dgm:t>
    </dgm:pt>
    <dgm:pt modelId="{46980AE0-9F14-4B34-8512-25003A33BD05}">
      <dgm:prSet phldrT="[Texte]"/>
      <dgm:spPr/>
      <dgm:t>
        <a:bodyPr/>
        <a:lstStyle/>
        <a:p>
          <a:r>
            <a:rPr lang="fr-FR" dirty="0"/>
            <a:t> 4 Diplômes en partenariat International (ALLSH)</a:t>
          </a:r>
        </a:p>
      </dgm:t>
    </dgm:pt>
    <dgm:pt modelId="{C4FDBE30-F690-4770-9531-3516E13A20CC}" type="parTrans" cxnId="{679DF16C-3A23-49BF-B777-F948332F5CC3}">
      <dgm:prSet/>
      <dgm:spPr/>
      <dgm:t>
        <a:bodyPr/>
        <a:lstStyle/>
        <a:p>
          <a:endParaRPr lang="fr-FR"/>
        </a:p>
      </dgm:t>
    </dgm:pt>
    <dgm:pt modelId="{0A2F4ABF-795E-47DD-A824-DDB412FD013E}" type="sibTrans" cxnId="{679DF16C-3A23-49BF-B777-F948332F5CC3}">
      <dgm:prSet/>
      <dgm:spPr/>
      <dgm:t>
        <a:bodyPr/>
        <a:lstStyle/>
        <a:p>
          <a:endParaRPr lang="fr-FR"/>
        </a:p>
      </dgm:t>
    </dgm:pt>
    <dgm:pt modelId="{D908816F-8421-4277-9322-58A47B69CB51}">
      <dgm:prSet phldrT="[Texte]"/>
      <dgm:spPr/>
      <dgm:t>
        <a:bodyPr/>
        <a:lstStyle/>
        <a:p>
          <a:endParaRPr lang="fr-FR" dirty="0"/>
        </a:p>
      </dgm:t>
    </dgm:pt>
    <dgm:pt modelId="{EDC47FDA-BF9C-45CB-AAC2-B3C3DA19BD63}" type="parTrans" cxnId="{04C89E0D-8977-4346-AE2B-627D2D336EA8}">
      <dgm:prSet/>
      <dgm:spPr/>
      <dgm:t>
        <a:bodyPr/>
        <a:lstStyle/>
        <a:p>
          <a:endParaRPr lang="fr-FR"/>
        </a:p>
      </dgm:t>
    </dgm:pt>
    <dgm:pt modelId="{7C7D84D2-1C4E-462E-80F9-6F457083879E}" type="sibTrans" cxnId="{04C89E0D-8977-4346-AE2B-627D2D336EA8}">
      <dgm:prSet/>
      <dgm:spPr/>
      <dgm:t>
        <a:bodyPr/>
        <a:lstStyle/>
        <a:p>
          <a:endParaRPr lang="fr-FR"/>
        </a:p>
      </dgm:t>
    </dgm:pt>
    <dgm:pt modelId="{6B7771D6-F345-4E23-B29B-C071316D7862}">
      <dgm:prSet phldrT="[Texte]"/>
      <dgm:spPr/>
      <dgm:t>
        <a:bodyPr/>
        <a:lstStyle/>
        <a:p>
          <a:r>
            <a:rPr lang="fr-FR" dirty="0"/>
            <a:t>PASS et LAS </a:t>
          </a:r>
        </a:p>
      </dgm:t>
    </dgm:pt>
    <dgm:pt modelId="{C1EA34A6-08D4-4324-8B5C-8B8C8C1C0E22}" type="parTrans" cxnId="{E22D4558-1BA3-4B5E-9642-EFD199FF2D2F}">
      <dgm:prSet/>
      <dgm:spPr/>
      <dgm:t>
        <a:bodyPr/>
        <a:lstStyle/>
        <a:p>
          <a:endParaRPr lang="fr-FR"/>
        </a:p>
      </dgm:t>
    </dgm:pt>
    <dgm:pt modelId="{98E696C4-A0DE-49A7-A14B-8C8B37F51308}" type="sibTrans" cxnId="{E22D4558-1BA3-4B5E-9642-EFD199FF2D2F}">
      <dgm:prSet/>
      <dgm:spPr/>
      <dgm:t>
        <a:bodyPr/>
        <a:lstStyle/>
        <a:p>
          <a:endParaRPr lang="fr-FR"/>
        </a:p>
      </dgm:t>
    </dgm:pt>
    <dgm:pt modelId="{979AE6D7-F09A-46AE-AC05-BD09BD2C197A}">
      <dgm:prSet phldrT="[Texte]"/>
      <dgm:spPr/>
      <dgm:t>
        <a:bodyPr/>
        <a:lstStyle/>
        <a:p>
          <a:r>
            <a:rPr lang="fr-FR" dirty="0"/>
            <a:t> 1 « Parcours Accès Spécifique Santé » (PASS)  avec 15 mineures disciplinaires offertes dans 4 composantes (ALLSH, FDSP, FEG, FS)</a:t>
          </a:r>
        </a:p>
      </dgm:t>
    </dgm:pt>
    <dgm:pt modelId="{9FBE9FFE-3E24-4587-AFAA-9F988C2AD8A0}" type="parTrans" cxnId="{03BB0735-F9D9-4F47-A382-B7757C286C60}">
      <dgm:prSet/>
      <dgm:spPr/>
      <dgm:t>
        <a:bodyPr/>
        <a:lstStyle/>
        <a:p>
          <a:endParaRPr lang="fr-FR"/>
        </a:p>
      </dgm:t>
    </dgm:pt>
    <dgm:pt modelId="{E9A30F34-11AC-488C-B9D9-836318CEE822}" type="sibTrans" cxnId="{03BB0735-F9D9-4F47-A382-B7757C286C60}">
      <dgm:prSet/>
      <dgm:spPr/>
      <dgm:t>
        <a:bodyPr/>
        <a:lstStyle/>
        <a:p>
          <a:endParaRPr lang="fr-FR"/>
        </a:p>
      </dgm:t>
    </dgm:pt>
    <dgm:pt modelId="{5A5D62C2-AE9D-4951-ACEF-59459001BFAC}">
      <dgm:prSet phldrT="[Texte]"/>
      <dgm:spPr/>
      <dgm:t>
        <a:bodyPr/>
        <a:lstStyle/>
        <a:p>
          <a:r>
            <a:rPr lang="fr-FR" dirty="0"/>
            <a:t> 1 double licence (FEG/FDSP)</a:t>
          </a:r>
        </a:p>
      </dgm:t>
    </dgm:pt>
    <dgm:pt modelId="{843A89AC-C5C0-4166-94AF-3361CF05AE46}" type="parTrans" cxnId="{0DD6D95E-0CE0-4B9D-BBCE-25D5491C6A41}">
      <dgm:prSet/>
      <dgm:spPr/>
      <dgm:t>
        <a:bodyPr/>
        <a:lstStyle/>
        <a:p>
          <a:endParaRPr lang="fr-FR"/>
        </a:p>
      </dgm:t>
    </dgm:pt>
    <dgm:pt modelId="{57F2B5EB-604C-4FFF-A9B4-32765A83AA64}" type="sibTrans" cxnId="{0DD6D95E-0CE0-4B9D-BBCE-25D5491C6A41}">
      <dgm:prSet/>
      <dgm:spPr/>
      <dgm:t>
        <a:bodyPr/>
        <a:lstStyle/>
        <a:p>
          <a:endParaRPr lang="fr-FR"/>
        </a:p>
      </dgm:t>
    </dgm:pt>
    <dgm:pt modelId="{6DE1444C-5BB0-4237-8250-3DA5365F0CB0}">
      <dgm:prSet phldrT="[Texte]"/>
      <dgm:spPr/>
      <dgm:t>
        <a:bodyPr/>
        <a:lstStyle/>
        <a:p>
          <a:r>
            <a:rPr lang="fr-FR" dirty="0"/>
            <a:t> 4 diplômes paramédicaux (FSMPM) : Ergothérapie, pédicure-podologie/ Orthoptie (AMU référent) et orthophonie (Montpellier référent) organisés en regroupement inter-universités </a:t>
          </a:r>
        </a:p>
      </dgm:t>
    </dgm:pt>
    <dgm:pt modelId="{9B6B9CBA-80CD-4E92-9DF2-31447FC0AF41}" type="parTrans" cxnId="{3E9AC74E-327C-43A2-AA5D-7FCBFC832160}">
      <dgm:prSet/>
      <dgm:spPr/>
      <dgm:t>
        <a:bodyPr/>
        <a:lstStyle/>
        <a:p>
          <a:endParaRPr lang="fr-FR"/>
        </a:p>
      </dgm:t>
    </dgm:pt>
    <dgm:pt modelId="{4844D8A1-DE77-467E-BB40-193498486891}" type="sibTrans" cxnId="{3E9AC74E-327C-43A2-AA5D-7FCBFC832160}">
      <dgm:prSet/>
      <dgm:spPr/>
      <dgm:t>
        <a:bodyPr/>
        <a:lstStyle/>
        <a:p>
          <a:endParaRPr lang="fr-FR"/>
        </a:p>
      </dgm:t>
    </dgm:pt>
    <dgm:pt modelId="{14076F95-B355-400E-8FAE-97CF64280B76}">
      <dgm:prSet/>
      <dgm:spPr/>
      <dgm:t>
        <a:bodyPr/>
        <a:lstStyle/>
        <a:p>
          <a:r>
            <a:rPr lang="fr-FR" dirty="0"/>
            <a:t> 20 « Licences Accès Santé » (LAS) avec 24 mentions disciplinaires proposées dans 5 composantes (ALLSH, FSS, FS, FDSP,  FEG)</a:t>
          </a:r>
        </a:p>
      </dgm:t>
    </dgm:pt>
    <dgm:pt modelId="{FCDCFD51-8CFF-4BD2-AC50-78688302E7BA}" type="parTrans" cxnId="{774E5421-181C-4C9A-A4F9-93B408E2A357}">
      <dgm:prSet/>
      <dgm:spPr/>
      <dgm:t>
        <a:bodyPr/>
        <a:lstStyle/>
        <a:p>
          <a:endParaRPr lang="fr-FR"/>
        </a:p>
      </dgm:t>
    </dgm:pt>
    <dgm:pt modelId="{5F0641DE-5820-4D82-A92F-B2BAC76E0C47}" type="sibTrans" cxnId="{774E5421-181C-4C9A-A4F9-93B408E2A357}">
      <dgm:prSet/>
      <dgm:spPr/>
      <dgm:t>
        <a:bodyPr/>
        <a:lstStyle/>
        <a:p>
          <a:endParaRPr lang="fr-FR"/>
        </a:p>
      </dgm:t>
    </dgm:pt>
    <dgm:pt modelId="{0BAAFCCE-0407-45BC-A395-2BC213924106}">
      <dgm:prSet/>
      <dgm:spPr/>
      <dgm:t>
        <a:bodyPr/>
        <a:lstStyle/>
        <a:p>
          <a:pPr algn="ctr"/>
          <a:r>
            <a:rPr lang="fr-FR" dirty="0"/>
            <a:t>Formations en apprentissage et à distance		</a:t>
          </a:r>
        </a:p>
      </dgm:t>
    </dgm:pt>
    <dgm:pt modelId="{70107F7B-DF98-445A-8884-21B3BB158232}" type="parTrans" cxnId="{DA4E35ED-71DB-40B9-BA75-4F537F533A53}">
      <dgm:prSet/>
      <dgm:spPr/>
      <dgm:t>
        <a:bodyPr/>
        <a:lstStyle/>
        <a:p>
          <a:endParaRPr lang="fr-FR"/>
        </a:p>
      </dgm:t>
    </dgm:pt>
    <dgm:pt modelId="{B5EC136A-7845-40C1-BCB9-B3CE67AC1AB7}" type="sibTrans" cxnId="{DA4E35ED-71DB-40B9-BA75-4F537F533A53}">
      <dgm:prSet/>
      <dgm:spPr/>
      <dgm:t>
        <a:bodyPr/>
        <a:lstStyle/>
        <a:p>
          <a:endParaRPr lang="fr-FR"/>
        </a:p>
      </dgm:t>
    </dgm:pt>
    <dgm:pt modelId="{7AA4B8ED-DD1E-404B-B533-CB74534DF508}">
      <dgm:prSet/>
      <dgm:spPr/>
      <dgm:t>
        <a:bodyPr/>
        <a:lstStyle/>
        <a:p>
          <a:r>
            <a:rPr lang="fr-FR" dirty="0"/>
            <a:t> 6 formations en apprentissage (IUT)</a:t>
          </a:r>
        </a:p>
      </dgm:t>
    </dgm:pt>
    <dgm:pt modelId="{9624E1D3-27D5-47CD-AEB0-6576418B73F7}" type="parTrans" cxnId="{5FE62A72-EE3F-4A91-8F75-666532D31C2E}">
      <dgm:prSet/>
      <dgm:spPr/>
      <dgm:t>
        <a:bodyPr/>
        <a:lstStyle/>
        <a:p>
          <a:endParaRPr lang="fr-FR"/>
        </a:p>
      </dgm:t>
    </dgm:pt>
    <dgm:pt modelId="{5AB2AAD2-CDBC-4DFA-B1E9-6BAB1BB8BD81}" type="sibTrans" cxnId="{5FE62A72-EE3F-4A91-8F75-666532D31C2E}">
      <dgm:prSet/>
      <dgm:spPr/>
      <dgm:t>
        <a:bodyPr/>
        <a:lstStyle/>
        <a:p>
          <a:endParaRPr lang="fr-FR"/>
        </a:p>
      </dgm:t>
    </dgm:pt>
    <dgm:pt modelId="{F5C12AF5-D051-47B9-AA4E-75E247DCF171}">
      <dgm:prSet phldrT="[Texte]"/>
      <dgm:spPr/>
      <dgm:t>
        <a:bodyPr/>
        <a:lstStyle/>
        <a:p>
          <a:r>
            <a:rPr lang="fr-FR" dirty="0"/>
            <a:t> 1 spécialité de DUT en apprentissage ouverte à Marseille (IUT)</a:t>
          </a:r>
        </a:p>
      </dgm:t>
    </dgm:pt>
    <dgm:pt modelId="{3D32B2CD-9A83-43D1-BD25-090B7A8FC095}" type="parTrans" cxnId="{DE7B379B-CD46-4CFA-9BA9-19837A26C856}">
      <dgm:prSet/>
      <dgm:spPr/>
      <dgm:t>
        <a:bodyPr/>
        <a:lstStyle/>
        <a:p>
          <a:endParaRPr lang="fr-FR"/>
        </a:p>
      </dgm:t>
    </dgm:pt>
    <dgm:pt modelId="{CEA766FE-C7B7-4C14-A0F4-60B42C3915DC}" type="sibTrans" cxnId="{DE7B379B-CD46-4CFA-9BA9-19837A26C856}">
      <dgm:prSet/>
      <dgm:spPr/>
      <dgm:t>
        <a:bodyPr/>
        <a:lstStyle/>
        <a:p>
          <a:endParaRPr lang="fr-FR"/>
        </a:p>
      </dgm:t>
    </dgm:pt>
    <dgm:pt modelId="{53877A76-D905-4B31-8700-F9EE3FE12111}">
      <dgm:prSet/>
      <dgm:spPr/>
      <dgm:t>
        <a:bodyPr/>
        <a:lstStyle/>
        <a:p>
          <a:r>
            <a:rPr lang="fr-FR" dirty="0"/>
            <a:t> 8 formations à distance (ALLSH et FS)</a:t>
          </a:r>
        </a:p>
      </dgm:t>
    </dgm:pt>
    <dgm:pt modelId="{56BAE4D4-0356-4871-BE89-92D331476DCC}" type="parTrans" cxnId="{16798131-4531-46EE-83FF-50E372F80F91}">
      <dgm:prSet/>
      <dgm:spPr/>
      <dgm:t>
        <a:bodyPr/>
        <a:lstStyle/>
        <a:p>
          <a:endParaRPr lang="fr-FR"/>
        </a:p>
      </dgm:t>
    </dgm:pt>
    <dgm:pt modelId="{41A2D543-AB0E-4BF5-A60A-CBEA754D57B3}" type="sibTrans" cxnId="{16798131-4531-46EE-83FF-50E372F80F91}">
      <dgm:prSet/>
      <dgm:spPr/>
      <dgm:t>
        <a:bodyPr/>
        <a:lstStyle/>
        <a:p>
          <a:endParaRPr lang="fr-FR"/>
        </a:p>
      </dgm:t>
    </dgm:pt>
    <dgm:pt modelId="{3E91E3BB-FC55-465B-9285-3CF7EF284347}" type="pres">
      <dgm:prSet presAssocID="{327E6125-8C20-4E09-A29A-0973CABB286F}" presName="Name0" presStyleCnt="0">
        <dgm:presLayoutVars>
          <dgm:dir/>
          <dgm:animLvl val="lvl"/>
          <dgm:resizeHandles val="exact"/>
        </dgm:presLayoutVars>
      </dgm:prSet>
      <dgm:spPr/>
    </dgm:pt>
    <dgm:pt modelId="{13FC9435-B4A8-4574-9685-47EDB9D8AE73}" type="pres">
      <dgm:prSet presAssocID="{C0C7654C-F3C9-45BD-8226-91D9C3769EE6}" presName="linNode" presStyleCnt="0"/>
      <dgm:spPr/>
    </dgm:pt>
    <dgm:pt modelId="{6EE26F73-E708-4C71-9AD6-93FD3C5A8198}" type="pres">
      <dgm:prSet presAssocID="{C0C7654C-F3C9-45BD-8226-91D9C3769EE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EF63166-1E66-4F8B-B7A7-C01235372F1D}" type="pres">
      <dgm:prSet presAssocID="{C0C7654C-F3C9-45BD-8226-91D9C3769EE6}" presName="descendantText" presStyleLbl="alignAccFollowNode1" presStyleIdx="0" presStyleCnt="3">
        <dgm:presLayoutVars>
          <dgm:bulletEnabled val="1"/>
        </dgm:presLayoutVars>
      </dgm:prSet>
      <dgm:spPr/>
    </dgm:pt>
    <dgm:pt modelId="{5826DA12-2915-476A-B7F5-BA8722CD23B3}" type="pres">
      <dgm:prSet presAssocID="{53664591-6C09-4838-8873-C569E4190377}" presName="sp" presStyleCnt="0"/>
      <dgm:spPr/>
    </dgm:pt>
    <dgm:pt modelId="{776013DC-2F7C-4C00-960F-8F032BB45439}" type="pres">
      <dgm:prSet presAssocID="{6B7771D6-F345-4E23-B29B-C071316D7862}" presName="linNode" presStyleCnt="0"/>
      <dgm:spPr/>
    </dgm:pt>
    <dgm:pt modelId="{2C7107DD-6D60-4F34-A587-4C0C35570F88}" type="pres">
      <dgm:prSet presAssocID="{6B7771D6-F345-4E23-B29B-C071316D786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5B8CC7B-F42E-48EA-87CC-376C47AA1B2F}" type="pres">
      <dgm:prSet presAssocID="{6B7771D6-F345-4E23-B29B-C071316D7862}" presName="descendantText" presStyleLbl="alignAccFollowNode1" presStyleIdx="1" presStyleCnt="3">
        <dgm:presLayoutVars>
          <dgm:bulletEnabled val="1"/>
        </dgm:presLayoutVars>
      </dgm:prSet>
      <dgm:spPr/>
    </dgm:pt>
    <dgm:pt modelId="{4F688079-7C24-4D2E-8943-E0F7D46A5267}" type="pres">
      <dgm:prSet presAssocID="{98E696C4-A0DE-49A7-A14B-8C8B37F51308}" presName="sp" presStyleCnt="0"/>
      <dgm:spPr/>
    </dgm:pt>
    <dgm:pt modelId="{CBDA3311-E414-428D-9629-62E54400A029}" type="pres">
      <dgm:prSet presAssocID="{0BAAFCCE-0407-45BC-A395-2BC213924106}" presName="linNode" presStyleCnt="0"/>
      <dgm:spPr/>
    </dgm:pt>
    <dgm:pt modelId="{A69DE309-DD72-44CD-A3F8-AA26F9FD2A51}" type="pres">
      <dgm:prSet presAssocID="{0BAAFCCE-0407-45BC-A395-2BC21392410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781EF08-0E38-4CF1-8420-8F87C663D616}" type="pres">
      <dgm:prSet presAssocID="{0BAAFCCE-0407-45BC-A395-2BC21392410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52ACA02-769C-476C-84E9-63E8C31A40CF}" type="presOf" srcId="{7AA4B8ED-DD1E-404B-B533-CB74534DF508}" destId="{2781EF08-0E38-4CF1-8420-8F87C663D616}" srcOrd="0" destOrd="0" presId="urn:microsoft.com/office/officeart/2005/8/layout/vList5"/>
    <dgm:cxn modelId="{04C89E0D-8977-4346-AE2B-627D2D336EA8}" srcId="{C0C7654C-F3C9-45BD-8226-91D9C3769EE6}" destId="{D908816F-8421-4277-9322-58A47B69CB51}" srcOrd="4" destOrd="0" parTransId="{EDC47FDA-BF9C-45CB-AAC2-B3C3DA19BD63}" sibTransId="{7C7D84D2-1C4E-462E-80F9-6F457083879E}"/>
    <dgm:cxn modelId="{6E724F11-F99E-4240-B40B-000DB9A88366}" type="presOf" srcId="{979AE6D7-F09A-46AE-AC05-BD09BD2C197A}" destId="{E5B8CC7B-F42E-48EA-87CC-376C47AA1B2F}" srcOrd="0" destOrd="0" presId="urn:microsoft.com/office/officeart/2005/8/layout/vList5"/>
    <dgm:cxn modelId="{744EAD17-7D3A-4837-B5B2-F5A6024E5468}" type="presOf" srcId="{C0C7654C-F3C9-45BD-8226-91D9C3769EE6}" destId="{6EE26F73-E708-4C71-9AD6-93FD3C5A8198}" srcOrd="0" destOrd="0" presId="urn:microsoft.com/office/officeart/2005/8/layout/vList5"/>
    <dgm:cxn modelId="{B021E31A-79C3-4DB7-B6D3-70BD40F7729E}" type="presOf" srcId="{14076F95-B355-400E-8FAE-97CF64280B76}" destId="{E5B8CC7B-F42E-48EA-87CC-376C47AA1B2F}" srcOrd="0" destOrd="1" presId="urn:microsoft.com/office/officeart/2005/8/layout/vList5"/>
    <dgm:cxn modelId="{774E5421-181C-4C9A-A4F9-93B408E2A357}" srcId="{6B7771D6-F345-4E23-B29B-C071316D7862}" destId="{14076F95-B355-400E-8FAE-97CF64280B76}" srcOrd="1" destOrd="0" parTransId="{FCDCFD51-8CFF-4BD2-AC50-78688302E7BA}" sibTransId="{5F0641DE-5820-4D82-A92F-B2BAC76E0C47}"/>
    <dgm:cxn modelId="{16798131-4531-46EE-83FF-50E372F80F91}" srcId="{0BAAFCCE-0407-45BC-A395-2BC213924106}" destId="{53877A76-D905-4B31-8700-F9EE3FE12111}" srcOrd="1" destOrd="0" parTransId="{56BAE4D4-0356-4871-BE89-92D331476DCC}" sibTransId="{41A2D543-AB0E-4BF5-A60A-CBEA754D57B3}"/>
    <dgm:cxn modelId="{03BB0735-F9D9-4F47-A382-B7757C286C60}" srcId="{6B7771D6-F345-4E23-B29B-C071316D7862}" destId="{979AE6D7-F09A-46AE-AC05-BD09BD2C197A}" srcOrd="0" destOrd="0" parTransId="{9FBE9FFE-3E24-4587-AFAA-9F988C2AD8A0}" sibTransId="{E9A30F34-11AC-488C-B9D9-836318CEE822}"/>
    <dgm:cxn modelId="{4CD3345D-A1EB-4953-ABC7-326525319B50}" type="presOf" srcId="{5A5D62C2-AE9D-4951-ACEF-59459001BFAC}" destId="{2EF63166-1E66-4F8B-B7A7-C01235372F1D}" srcOrd="0" destOrd="1" presId="urn:microsoft.com/office/officeart/2005/8/layout/vList5"/>
    <dgm:cxn modelId="{0DD6D95E-0CE0-4B9D-BBCE-25D5491C6A41}" srcId="{C0C7654C-F3C9-45BD-8226-91D9C3769EE6}" destId="{5A5D62C2-AE9D-4951-ACEF-59459001BFAC}" srcOrd="1" destOrd="0" parTransId="{843A89AC-C5C0-4166-94AF-3361CF05AE46}" sibTransId="{57F2B5EB-604C-4FFF-A9B4-32765A83AA64}"/>
    <dgm:cxn modelId="{E7B94767-0C60-4C3F-A467-F0E2D914C3A8}" type="presOf" srcId="{D908816F-8421-4277-9322-58A47B69CB51}" destId="{2EF63166-1E66-4F8B-B7A7-C01235372F1D}" srcOrd="0" destOrd="4" presId="urn:microsoft.com/office/officeart/2005/8/layout/vList5"/>
    <dgm:cxn modelId="{431FCD67-5611-40AA-A9D8-666C05282492}" type="presOf" srcId="{F5C12AF5-D051-47B9-AA4E-75E247DCF171}" destId="{2EF63166-1E66-4F8B-B7A7-C01235372F1D}" srcOrd="0" destOrd="3" presId="urn:microsoft.com/office/officeart/2005/8/layout/vList5"/>
    <dgm:cxn modelId="{679DF16C-3A23-49BF-B777-F948332F5CC3}" srcId="{C0C7654C-F3C9-45BD-8226-91D9C3769EE6}" destId="{46980AE0-9F14-4B34-8512-25003A33BD05}" srcOrd="0" destOrd="0" parTransId="{C4FDBE30-F690-4770-9531-3516E13A20CC}" sibTransId="{0A2F4ABF-795E-47DD-A824-DDB412FD013E}"/>
    <dgm:cxn modelId="{3E9AC74E-327C-43A2-AA5D-7FCBFC832160}" srcId="{C0C7654C-F3C9-45BD-8226-91D9C3769EE6}" destId="{6DE1444C-5BB0-4237-8250-3DA5365F0CB0}" srcOrd="2" destOrd="0" parTransId="{9B6B9CBA-80CD-4E92-9DF2-31447FC0AF41}" sibTransId="{4844D8A1-DE77-467E-BB40-193498486891}"/>
    <dgm:cxn modelId="{5FE62A72-EE3F-4A91-8F75-666532D31C2E}" srcId="{0BAAFCCE-0407-45BC-A395-2BC213924106}" destId="{7AA4B8ED-DD1E-404B-B533-CB74534DF508}" srcOrd="0" destOrd="0" parTransId="{9624E1D3-27D5-47CD-AEB0-6576418B73F7}" sibTransId="{5AB2AAD2-CDBC-4DFA-B1E9-6BAB1BB8BD81}"/>
    <dgm:cxn modelId="{C14F5375-D89D-4093-9EBB-D8586331EE26}" type="presOf" srcId="{327E6125-8C20-4E09-A29A-0973CABB286F}" destId="{3E91E3BB-FC55-465B-9285-3CF7EF284347}" srcOrd="0" destOrd="0" presId="urn:microsoft.com/office/officeart/2005/8/layout/vList5"/>
    <dgm:cxn modelId="{E22D4558-1BA3-4B5E-9642-EFD199FF2D2F}" srcId="{327E6125-8C20-4E09-A29A-0973CABB286F}" destId="{6B7771D6-F345-4E23-B29B-C071316D7862}" srcOrd="1" destOrd="0" parTransId="{C1EA34A6-08D4-4324-8B5C-8B8C8C1C0E22}" sibTransId="{98E696C4-A0DE-49A7-A14B-8C8B37F51308}"/>
    <dgm:cxn modelId="{8991D791-14A3-40FE-BCDF-C379465C6814}" srcId="{327E6125-8C20-4E09-A29A-0973CABB286F}" destId="{C0C7654C-F3C9-45BD-8226-91D9C3769EE6}" srcOrd="0" destOrd="0" parTransId="{E234B64F-1A60-4B29-8217-002BD743F6A0}" sibTransId="{53664591-6C09-4838-8873-C569E4190377}"/>
    <dgm:cxn modelId="{DE7B379B-CD46-4CFA-9BA9-19837A26C856}" srcId="{C0C7654C-F3C9-45BD-8226-91D9C3769EE6}" destId="{F5C12AF5-D051-47B9-AA4E-75E247DCF171}" srcOrd="3" destOrd="0" parTransId="{3D32B2CD-9A83-43D1-BD25-090B7A8FC095}" sibTransId="{CEA766FE-C7B7-4C14-A0F4-60B42C3915DC}"/>
    <dgm:cxn modelId="{1B34DBAD-523A-4F4B-80D8-9361A7F65D48}" type="presOf" srcId="{6B7771D6-F345-4E23-B29B-C071316D7862}" destId="{2C7107DD-6D60-4F34-A587-4C0C35570F88}" srcOrd="0" destOrd="0" presId="urn:microsoft.com/office/officeart/2005/8/layout/vList5"/>
    <dgm:cxn modelId="{E152ABAF-E834-48CB-A489-12ECDE806437}" type="presOf" srcId="{53877A76-D905-4B31-8700-F9EE3FE12111}" destId="{2781EF08-0E38-4CF1-8420-8F87C663D616}" srcOrd="0" destOrd="1" presId="urn:microsoft.com/office/officeart/2005/8/layout/vList5"/>
    <dgm:cxn modelId="{7363E8B2-C258-4707-B739-DD0EBAE192C3}" type="presOf" srcId="{6DE1444C-5BB0-4237-8250-3DA5365F0CB0}" destId="{2EF63166-1E66-4F8B-B7A7-C01235372F1D}" srcOrd="0" destOrd="2" presId="urn:microsoft.com/office/officeart/2005/8/layout/vList5"/>
    <dgm:cxn modelId="{ED1673C7-3761-48D5-B42A-C6F034ABCA20}" type="presOf" srcId="{46980AE0-9F14-4B34-8512-25003A33BD05}" destId="{2EF63166-1E66-4F8B-B7A7-C01235372F1D}" srcOrd="0" destOrd="0" presId="urn:microsoft.com/office/officeart/2005/8/layout/vList5"/>
    <dgm:cxn modelId="{2408EAE5-CA43-4E91-B23E-F329A55D0CCE}" type="presOf" srcId="{0BAAFCCE-0407-45BC-A395-2BC213924106}" destId="{A69DE309-DD72-44CD-A3F8-AA26F9FD2A51}" srcOrd="0" destOrd="0" presId="urn:microsoft.com/office/officeart/2005/8/layout/vList5"/>
    <dgm:cxn modelId="{DA4E35ED-71DB-40B9-BA75-4F537F533A53}" srcId="{327E6125-8C20-4E09-A29A-0973CABB286F}" destId="{0BAAFCCE-0407-45BC-A395-2BC213924106}" srcOrd="2" destOrd="0" parTransId="{70107F7B-DF98-445A-8884-21B3BB158232}" sibTransId="{B5EC136A-7845-40C1-BCB9-B3CE67AC1AB7}"/>
    <dgm:cxn modelId="{8F8DDA4C-5CAC-41A1-A284-81BAD2C9237C}" type="presParOf" srcId="{3E91E3BB-FC55-465B-9285-3CF7EF284347}" destId="{13FC9435-B4A8-4574-9685-47EDB9D8AE73}" srcOrd="0" destOrd="0" presId="urn:microsoft.com/office/officeart/2005/8/layout/vList5"/>
    <dgm:cxn modelId="{489A752F-5A22-4681-A36A-C7330D1DACA8}" type="presParOf" srcId="{13FC9435-B4A8-4574-9685-47EDB9D8AE73}" destId="{6EE26F73-E708-4C71-9AD6-93FD3C5A8198}" srcOrd="0" destOrd="0" presId="urn:microsoft.com/office/officeart/2005/8/layout/vList5"/>
    <dgm:cxn modelId="{020C6258-93B6-4059-86DB-EFAB4CCD49D6}" type="presParOf" srcId="{13FC9435-B4A8-4574-9685-47EDB9D8AE73}" destId="{2EF63166-1E66-4F8B-B7A7-C01235372F1D}" srcOrd="1" destOrd="0" presId="urn:microsoft.com/office/officeart/2005/8/layout/vList5"/>
    <dgm:cxn modelId="{CC8EB797-0834-41B9-936E-D2252EBAAE5A}" type="presParOf" srcId="{3E91E3BB-FC55-465B-9285-3CF7EF284347}" destId="{5826DA12-2915-476A-B7F5-BA8722CD23B3}" srcOrd="1" destOrd="0" presId="urn:microsoft.com/office/officeart/2005/8/layout/vList5"/>
    <dgm:cxn modelId="{30C4F325-6EE0-4010-B5F8-A6B468687702}" type="presParOf" srcId="{3E91E3BB-FC55-465B-9285-3CF7EF284347}" destId="{776013DC-2F7C-4C00-960F-8F032BB45439}" srcOrd="2" destOrd="0" presId="urn:microsoft.com/office/officeart/2005/8/layout/vList5"/>
    <dgm:cxn modelId="{D9FAC0FF-6FA1-4593-9447-F1095FB4CCE1}" type="presParOf" srcId="{776013DC-2F7C-4C00-960F-8F032BB45439}" destId="{2C7107DD-6D60-4F34-A587-4C0C35570F88}" srcOrd="0" destOrd="0" presId="urn:microsoft.com/office/officeart/2005/8/layout/vList5"/>
    <dgm:cxn modelId="{4E726FF0-93AE-4D33-B421-0BB6AB425D39}" type="presParOf" srcId="{776013DC-2F7C-4C00-960F-8F032BB45439}" destId="{E5B8CC7B-F42E-48EA-87CC-376C47AA1B2F}" srcOrd="1" destOrd="0" presId="urn:microsoft.com/office/officeart/2005/8/layout/vList5"/>
    <dgm:cxn modelId="{91F416A3-7668-4A47-B982-DF021673A30D}" type="presParOf" srcId="{3E91E3BB-FC55-465B-9285-3CF7EF284347}" destId="{4F688079-7C24-4D2E-8943-E0F7D46A5267}" srcOrd="3" destOrd="0" presId="urn:microsoft.com/office/officeart/2005/8/layout/vList5"/>
    <dgm:cxn modelId="{5E563BF1-69CB-4A4E-96B5-ADAD1C22041E}" type="presParOf" srcId="{3E91E3BB-FC55-465B-9285-3CF7EF284347}" destId="{CBDA3311-E414-428D-9629-62E54400A029}" srcOrd="4" destOrd="0" presId="urn:microsoft.com/office/officeart/2005/8/layout/vList5"/>
    <dgm:cxn modelId="{7CCDFD11-19FF-4C11-8264-54B9B6FDA178}" type="presParOf" srcId="{CBDA3311-E414-428D-9629-62E54400A029}" destId="{A69DE309-DD72-44CD-A3F8-AA26F9FD2A51}" srcOrd="0" destOrd="0" presId="urn:microsoft.com/office/officeart/2005/8/layout/vList5"/>
    <dgm:cxn modelId="{685B6A48-399C-4DAA-860A-74793BF57A6C}" type="presParOf" srcId="{CBDA3311-E414-428D-9629-62E54400A029}" destId="{2781EF08-0E38-4CF1-8420-8F87C663D6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63166-1E66-4F8B-B7A7-C01235372F1D}">
      <dsp:nvSpPr>
        <dsp:cNvPr id="0" name=""/>
        <dsp:cNvSpPr/>
      </dsp:nvSpPr>
      <dsp:spPr>
        <a:xfrm rot="5400000">
          <a:off x="3497997" y="-1115292"/>
          <a:ext cx="1355526" cy="393012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 4 Diplômes en partenariat International (ALLSH)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 1 double licence (FEG/FDSP)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 4 diplômes paramédicaux (FSMPM) : Ergothérapie, pédicure-podologie/ Orthoptie (AMU référent) et orthophonie (Montpellier référent) organisés en regroupement inter-universités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 1 spécialité de DUT en apprentissage ouverte à Marseille (IUT)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000" kern="1200" dirty="0"/>
        </a:p>
      </dsp:txBody>
      <dsp:txXfrm rot="-5400000">
        <a:off x="2210697" y="238179"/>
        <a:ext cx="3863956" cy="1223184"/>
      </dsp:txXfrm>
    </dsp:sp>
    <dsp:sp modelId="{6EE26F73-E708-4C71-9AD6-93FD3C5A8198}">
      <dsp:nvSpPr>
        <dsp:cNvPr id="0" name=""/>
        <dsp:cNvSpPr/>
      </dsp:nvSpPr>
      <dsp:spPr>
        <a:xfrm>
          <a:off x="0" y="2567"/>
          <a:ext cx="2210696" cy="16944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Création de 10 nouvelles formations hors PASS et LAS</a:t>
          </a:r>
        </a:p>
      </dsp:txBody>
      <dsp:txXfrm>
        <a:off x="82714" y="85281"/>
        <a:ext cx="2045268" cy="1528980"/>
      </dsp:txXfrm>
    </dsp:sp>
    <dsp:sp modelId="{E5B8CC7B-F42E-48EA-87CC-376C47AA1B2F}">
      <dsp:nvSpPr>
        <dsp:cNvPr id="0" name=""/>
        <dsp:cNvSpPr/>
      </dsp:nvSpPr>
      <dsp:spPr>
        <a:xfrm rot="5400000">
          <a:off x="3497997" y="663836"/>
          <a:ext cx="1355526" cy="3930127"/>
        </a:xfrm>
        <a:prstGeom prst="round2SameRect">
          <a:avLst/>
        </a:prstGeom>
        <a:solidFill>
          <a:schemeClr val="accent3">
            <a:tint val="40000"/>
            <a:alpha val="90000"/>
            <a:hueOff val="-966645"/>
            <a:satOff val="-15184"/>
            <a:lumOff val="1103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966645"/>
              <a:satOff val="-15184"/>
              <a:lumOff val="11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 1 « Parcours Accès Spécifique Santé » (PASS)  avec 15 mineures disciplinaires offertes dans 4 composantes (ALLSH, FDSP, FEG, FS)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 20 « Licences Accès Santé » (LAS) avec 24 mentions disciplinaires proposées dans 5 composantes (ALLSH, FSS, FS, FDSP,  FEG)</a:t>
          </a:r>
        </a:p>
      </dsp:txBody>
      <dsp:txXfrm rot="-5400000">
        <a:off x="2210697" y="2017308"/>
        <a:ext cx="3863956" cy="1223184"/>
      </dsp:txXfrm>
    </dsp:sp>
    <dsp:sp modelId="{2C7107DD-6D60-4F34-A587-4C0C35570F88}">
      <dsp:nvSpPr>
        <dsp:cNvPr id="0" name=""/>
        <dsp:cNvSpPr/>
      </dsp:nvSpPr>
      <dsp:spPr>
        <a:xfrm>
          <a:off x="0" y="1781695"/>
          <a:ext cx="2210696" cy="1694408"/>
        </a:xfrm>
        <a:prstGeom prst="roundRect">
          <a:avLst/>
        </a:prstGeom>
        <a:solidFill>
          <a:schemeClr val="accent3">
            <a:hueOff val="-783092"/>
            <a:satOff val="-20471"/>
            <a:lumOff val="6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PASS et LAS </a:t>
          </a:r>
        </a:p>
      </dsp:txBody>
      <dsp:txXfrm>
        <a:off x="82714" y="1864409"/>
        <a:ext cx="2045268" cy="1528980"/>
      </dsp:txXfrm>
    </dsp:sp>
    <dsp:sp modelId="{2781EF08-0E38-4CF1-8420-8F87C663D616}">
      <dsp:nvSpPr>
        <dsp:cNvPr id="0" name=""/>
        <dsp:cNvSpPr/>
      </dsp:nvSpPr>
      <dsp:spPr>
        <a:xfrm rot="5400000">
          <a:off x="3497997" y="2442964"/>
          <a:ext cx="1355526" cy="3930127"/>
        </a:xfrm>
        <a:prstGeom prst="round2SameRect">
          <a:avLst/>
        </a:prstGeom>
        <a:solidFill>
          <a:schemeClr val="accent3">
            <a:tint val="40000"/>
            <a:alpha val="90000"/>
            <a:hueOff val="-1933291"/>
            <a:satOff val="-30368"/>
            <a:lumOff val="220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933291"/>
              <a:satOff val="-30368"/>
              <a:lumOff val="22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 6 formations en apprentissage (IUT)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 8 formations à distance (ALLSH et FS)</a:t>
          </a:r>
        </a:p>
      </dsp:txBody>
      <dsp:txXfrm rot="-5400000">
        <a:off x="2210697" y="3796436"/>
        <a:ext cx="3863956" cy="1223184"/>
      </dsp:txXfrm>
    </dsp:sp>
    <dsp:sp modelId="{A69DE309-DD72-44CD-A3F8-AA26F9FD2A51}">
      <dsp:nvSpPr>
        <dsp:cNvPr id="0" name=""/>
        <dsp:cNvSpPr/>
      </dsp:nvSpPr>
      <dsp:spPr>
        <a:xfrm>
          <a:off x="0" y="3560824"/>
          <a:ext cx="2210696" cy="1694408"/>
        </a:xfrm>
        <a:prstGeom prst="roundRect">
          <a:avLst/>
        </a:prstGeom>
        <a:solidFill>
          <a:schemeClr val="accent3">
            <a:hueOff val="-1566184"/>
            <a:satOff val="-40942"/>
            <a:lumOff val="131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Formations en apprentissage et à distance		</a:t>
          </a:r>
        </a:p>
      </dsp:txBody>
      <dsp:txXfrm>
        <a:off x="82714" y="3643538"/>
        <a:ext cx="2045268" cy="152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01" cy="497047"/>
          </a:xfrm>
          <a:prstGeom prst="rect">
            <a:avLst/>
          </a:prstGeom>
        </p:spPr>
        <p:txBody>
          <a:bodyPr vert="horz" wrap="square" lIns="91450" tIns="45726" rIns="91450" bIns="457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2176" y="1"/>
            <a:ext cx="2945501" cy="497047"/>
          </a:xfrm>
          <a:prstGeom prst="rect">
            <a:avLst/>
          </a:prstGeom>
        </p:spPr>
        <p:txBody>
          <a:bodyPr vert="horz" wrap="square" lIns="91450" tIns="45726" rIns="91450" bIns="457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3426C0D-44AE-974F-8861-34C17AD25848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1179"/>
            <a:ext cx="2945501" cy="497046"/>
          </a:xfrm>
          <a:prstGeom prst="rect">
            <a:avLst/>
          </a:prstGeom>
        </p:spPr>
        <p:txBody>
          <a:bodyPr vert="horz" wrap="square" lIns="91450" tIns="45726" rIns="91450" bIns="457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2176" y="9431179"/>
            <a:ext cx="2945501" cy="497046"/>
          </a:xfrm>
          <a:prstGeom prst="rect">
            <a:avLst/>
          </a:prstGeom>
        </p:spPr>
        <p:txBody>
          <a:bodyPr vert="horz" wrap="square" lIns="91450" tIns="45726" rIns="91450" bIns="457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6F84C0FE-D37E-214C-92A2-A25F18B2EC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80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01" cy="497047"/>
          </a:xfrm>
          <a:prstGeom prst="rect">
            <a:avLst/>
          </a:prstGeom>
        </p:spPr>
        <p:txBody>
          <a:bodyPr vert="horz" wrap="square" lIns="91450" tIns="45726" rIns="91450" bIns="457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2176" y="1"/>
            <a:ext cx="2945501" cy="497047"/>
          </a:xfrm>
          <a:prstGeom prst="rect">
            <a:avLst/>
          </a:prstGeom>
        </p:spPr>
        <p:txBody>
          <a:bodyPr vert="horz" wrap="square" lIns="91450" tIns="45726" rIns="91450" bIns="457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A605DE1-164E-8741-87A1-5E1EDB3BCECF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50" tIns="45726" rIns="91450" bIns="4572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16384"/>
            <a:ext cx="5436870" cy="4468654"/>
          </a:xfrm>
          <a:prstGeom prst="rect">
            <a:avLst/>
          </a:prstGeom>
        </p:spPr>
        <p:txBody>
          <a:bodyPr vert="horz" wrap="square" lIns="91450" tIns="45726" rIns="91450" bIns="45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1179"/>
            <a:ext cx="2945501" cy="497046"/>
          </a:xfrm>
          <a:prstGeom prst="rect">
            <a:avLst/>
          </a:prstGeom>
        </p:spPr>
        <p:txBody>
          <a:bodyPr vert="horz" wrap="square" lIns="91450" tIns="45726" rIns="91450" bIns="457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2176" y="9431179"/>
            <a:ext cx="2945501" cy="497046"/>
          </a:xfrm>
          <a:prstGeom prst="rect">
            <a:avLst/>
          </a:prstGeom>
        </p:spPr>
        <p:txBody>
          <a:bodyPr vert="horz" wrap="square" lIns="91450" tIns="45726" rIns="91450" bIns="457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782D6841-3136-674E-B1E2-022F8269ED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199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FS 15 PLACES</a:t>
            </a:r>
          </a:p>
          <a:p>
            <a:r>
              <a:rPr lang="fr-FR" dirty="0"/>
              <a:t>FDSP 50 +18</a:t>
            </a:r>
          </a:p>
          <a:p>
            <a:r>
              <a:rPr lang="fr-FR" dirty="0"/>
              <a:t>FS 189</a:t>
            </a:r>
          </a:p>
          <a:p>
            <a:r>
              <a:rPr lang="fr-FR" dirty="0"/>
              <a:t>FSMPM 95</a:t>
            </a:r>
          </a:p>
          <a:p>
            <a:r>
              <a:rPr lang="fr-FR" dirty="0"/>
              <a:t>FEG 18</a:t>
            </a:r>
          </a:p>
          <a:p>
            <a:r>
              <a:rPr lang="fr-FR" dirty="0"/>
              <a:t>ALLSH 95</a:t>
            </a:r>
          </a:p>
          <a:p>
            <a:r>
              <a:rPr lang="fr-FR" dirty="0"/>
              <a:t>IUT 784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64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CF ANNEXE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565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</a:t>
            </a:r>
            <a:r>
              <a:rPr lang="fr-FR" baseline="0" dirty="0"/>
              <a:t> Tech de </a:t>
            </a:r>
            <a:r>
              <a:rPr lang="fr-FR" baseline="0" dirty="0" err="1"/>
              <a:t>co</a:t>
            </a:r>
            <a:r>
              <a:rPr lang="fr-FR" baseline="0" dirty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73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31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603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819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1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008063"/>
            <a:ext cx="42894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00" y="82550"/>
            <a:ext cx="15319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9791"/>
            <a:ext cx="7772400" cy="2912146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61937"/>
            <a:ext cx="6400800" cy="7537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EE9B-3B4B-FA4C-A80D-5BB5E5798D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22"/>
          <p:cNvSpPr>
            <a:spLocks noGrp="1"/>
          </p:cNvSpPr>
          <p:nvPr>
            <p:ph type="ftr" sz="quarter" idx="11"/>
          </p:nvPr>
        </p:nvSpPr>
        <p:spPr>
          <a:xfrm>
            <a:off x="1544638" y="171450"/>
            <a:ext cx="6054725" cy="4016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 dirty="0"/>
              <a:t>Une force pour le territoire</a:t>
            </a:r>
          </a:p>
        </p:txBody>
      </p:sp>
      <p:cxnSp>
        <p:nvCxnSpPr>
          <p:cNvPr id="13" name="Connecteur droit 12"/>
          <p:cNvCxnSpPr>
            <a:stCxn id="2" idx="1"/>
          </p:cNvCxnSpPr>
          <p:nvPr userDrawn="1"/>
        </p:nvCxnSpPr>
        <p:spPr>
          <a:xfrm flipH="1" flipV="1">
            <a:off x="1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8458200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9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8019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688019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85006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D241-2EF3-2448-8305-7DDC6310DF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3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FF6B-AE4E-AB4B-9894-DA3A29CB2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6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F4D6-7F2B-FE4B-9B8A-79743AC18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60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82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47414" y="782638"/>
            <a:ext cx="1827843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332-21D9-6C4F-AB50-7D40A53C1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V="1">
            <a:off x="8391525" y="449537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0" y="3800475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1346200"/>
            <a:ext cx="31178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00" y="82550"/>
            <a:ext cx="15827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6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144588"/>
            <a:ext cx="7772400" cy="18066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3" y="169863"/>
            <a:ext cx="5667375" cy="40163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  <a:endParaRPr lang="fr-FR" dirty="0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9160-95F5-3A43-8F66-4DB16E9435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9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2CC0-D350-5C4F-A4A1-968702356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5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Une force pour le territoire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F73E-D302-7A49-9D49-5CFFB39DEA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67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7555-CBA5-0047-88BE-4AF3BB82EC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5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41969" cy="4525963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41969" cy="4525963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08B6-E9BE-D942-B2DA-2F979D2817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26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B542-72F1-AF43-9406-37DC793229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2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FC03-F3A1-944C-90A9-4E4D12AE8E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22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C39F-01C2-E142-A242-98DFD306E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0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9"/>
          <p:cNvGrpSpPr>
            <a:grpSpLocks/>
          </p:cNvGrpSpPr>
          <p:nvPr/>
        </p:nvGrpSpPr>
        <p:grpSpPr bwMode="auto">
          <a:xfrm rot="5400000">
            <a:off x="-2121875" y="3028528"/>
            <a:ext cx="5915300" cy="1343086"/>
            <a:chOff x="3353" y="7829"/>
            <a:chExt cx="5198" cy="1180"/>
          </a:xfrm>
          <a:solidFill>
            <a:srgbClr val="E7E8E8"/>
          </a:solidFill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21934" y="1600200"/>
            <a:ext cx="736486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941513" y="171450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bg1">
                    <a:lumMod val="6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dirty="0"/>
              <a:t>Une force pour le territoire</a:t>
            </a: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262938" y="244475"/>
            <a:ext cx="250825" cy="252413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30" name="Image 3" descr="LOGO_AMU_RV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463"/>
            <a:ext cx="13255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164513" y="300038"/>
            <a:ext cx="454025" cy="141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B5D263F-7ACE-9740-9441-ACD31CB0F0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8391525" y="-195263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842963"/>
            <a:ext cx="82296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2" y="950406"/>
            <a:ext cx="58543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1" r:id="rId1"/>
    <p:sldLayoutId id="2147491352" r:id="rId2"/>
    <p:sldLayoutId id="2147491340" r:id="rId3"/>
    <p:sldLayoutId id="2147491353" r:id="rId4"/>
    <p:sldLayoutId id="2147491341" r:id="rId5"/>
    <p:sldLayoutId id="2147491342" r:id="rId6"/>
    <p:sldLayoutId id="2147491343" r:id="rId7"/>
    <p:sldLayoutId id="2147491344" r:id="rId8"/>
    <p:sldLayoutId id="2147491345" r:id="rId9"/>
    <p:sldLayoutId id="2147491346" r:id="rId10"/>
    <p:sldLayoutId id="2147491347" r:id="rId11"/>
    <p:sldLayoutId id="2147491348" r:id="rId12"/>
    <p:sldLayoutId id="2147491349" r:id="rId13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400" b="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charset="2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Lucida Grande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90000"/>
        <a:buFont typeface="Lucida Grande"/>
        <a:buChar char="-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Bilan </a:t>
            </a:r>
            <a:r>
              <a:rPr lang="fr-FR" dirty="0" err="1">
                <a:solidFill>
                  <a:schemeClr val="tx2"/>
                </a:solidFill>
              </a:rPr>
              <a:t>Parcoursup</a:t>
            </a:r>
            <a:r>
              <a:rPr lang="fr-FR" dirty="0">
                <a:solidFill>
                  <a:schemeClr val="tx2"/>
                </a:solidFill>
              </a:rPr>
              <a:t> 2020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0932" y="4800543"/>
            <a:ext cx="6400800" cy="753726"/>
          </a:xfrm>
        </p:spPr>
        <p:txBody>
          <a:bodyPr/>
          <a:lstStyle/>
          <a:p>
            <a:r>
              <a:rPr lang="fr-FR" dirty="0"/>
              <a:t>CFVU du 08 octobre 2020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D1EE9B-3B4B-FA4C-A80D-5BB5E5798D7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0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500" dirty="0" err="1">
                <a:solidFill>
                  <a:schemeClr val="tx2"/>
                </a:solidFill>
              </a:rPr>
              <a:t>Parcoursup</a:t>
            </a:r>
            <a:r>
              <a:rPr lang="fr-FR" sz="2500" dirty="0">
                <a:solidFill>
                  <a:schemeClr val="tx2"/>
                </a:solidFill>
              </a:rPr>
              <a:t> 2020 : l’admission des candidats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D1EE9B-3B4B-FA4C-A80D-5BB5E5798D7C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13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EB3AFF-766C-474B-9609-7BC9B8C38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647" y="591256"/>
            <a:ext cx="7611035" cy="629461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Le taux de couverture </a:t>
            </a:r>
            <a:r>
              <a:rPr lang="fr-FR" sz="1500" dirty="0">
                <a:solidFill>
                  <a:schemeClr val="tx2"/>
                </a:solidFill>
              </a:rPr>
              <a:t>(% oui définitifs /total des places)</a:t>
            </a:r>
            <a:br>
              <a:rPr lang="fr-FR" dirty="0">
                <a:solidFill>
                  <a:schemeClr val="tx2"/>
                </a:solidFill>
              </a:rPr>
            </a:br>
            <a:br>
              <a:rPr lang="fr-FR" dirty="0">
                <a:solidFill>
                  <a:schemeClr val="tx2"/>
                </a:solidFill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5540367" y="2927638"/>
            <a:ext cx="35319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lang="fr-FR" b="1" dirty="0">
              <a:latin typeface="Verdana" charset="0"/>
              <a:cs typeface="Arial" charset="0"/>
            </a:endParaRPr>
          </a:p>
          <a:p>
            <a:pPr algn="ctr"/>
            <a:endParaRPr lang="fr-FR" b="1" dirty="0">
              <a:latin typeface="Verdana" charset="0"/>
              <a:cs typeface="Arial" charset="0"/>
            </a:endParaRPr>
          </a:p>
          <a:p>
            <a:pPr algn="ctr"/>
            <a:r>
              <a:rPr lang="fr-FR" b="1" dirty="0">
                <a:latin typeface="Verdana" charset="0"/>
                <a:cs typeface="Arial" charset="0"/>
              </a:rPr>
              <a:t> </a:t>
            </a:r>
            <a:endParaRPr lang="fr-FR" b="1" baseline="0" dirty="0">
              <a:latin typeface="Verdana" charset="0"/>
              <a:cs typeface="Arial" charset="0"/>
            </a:endParaRPr>
          </a:p>
        </p:txBody>
      </p:sp>
      <p:sp>
        <p:nvSpPr>
          <p:cNvPr id="11" name="Titre 3">
            <a:extLst>
              <a:ext uri="{FF2B5EF4-FFF2-40B4-BE49-F238E27FC236}">
                <a16:creationId xmlns:a16="http://schemas.microsoft.com/office/drawing/2014/main" id="{3549607C-35A1-4E6F-9A1E-7DF9C7CDBC95}"/>
              </a:ext>
            </a:extLst>
          </p:cNvPr>
          <p:cNvSpPr txBox="1">
            <a:spLocks/>
          </p:cNvSpPr>
          <p:nvPr/>
        </p:nvSpPr>
        <p:spPr bwMode="auto">
          <a:xfrm>
            <a:off x="1676400" y="1381354"/>
            <a:ext cx="60582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313E56"/>
                </a:solidFill>
                <a:uFill>
                  <a:solidFill>
                    <a:schemeClr val="bg1"/>
                  </a:solidFill>
                </a:u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fr-FR" sz="20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71948"/>
              </p:ext>
            </p:extLst>
          </p:nvPr>
        </p:nvGraphicFramePr>
        <p:xfrm>
          <a:off x="858745" y="1582173"/>
          <a:ext cx="7305769" cy="34913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1154">
                  <a:extLst>
                    <a:ext uri="{9D8B030D-6E8A-4147-A177-3AD203B41FA5}">
                      <a16:colId xmlns:a16="http://schemas.microsoft.com/office/drawing/2014/main" val="2722098963"/>
                    </a:ext>
                  </a:extLst>
                </a:gridCol>
                <a:gridCol w="1461154">
                  <a:extLst>
                    <a:ext uri="{9D8B030D-6E8A-4147-A177-3AD203B41FA5}">
                      <a16:colId xmlns:a16="http://schemas.microsoft.com/office/drawing/2014/main" val="1866010829"/>
                    </a:ext>
                  </a:extLst>
                </a:gridCol>
                <a:gridCol w="1653550">
                  <a:extLst>
                    <a:ext uri="{9D8B030D-6E8A-4147-A177-3AD203B41FA5}">
                      <a16:colId xmlns:a16="http://schemas.microsoft.com/office/drawing/2014/main" val="2705863189"/>
                    </a:ext>
                  </a:extLst>
                </a:gridCol>
                <a:gridCol w="1502644">
                  <a:extLst>
                    <a:ext uri="{9D8B030D-6E8A-4147-A177-3AD203B41FA5}">
                      <a16:colId xmlns:a16="http://schemas.microsoft.com/office/drawing/2014/main" val="3242831289"/>
                    </a:ext>
                  </a:extLst>
                </a:gridCol>
                <a:gridCol w="1227267">
                  <a:extLst>
                    <a:ext uri="{9D8B030D-6E8A-4147-A177-3AD203B41FA5}">
                      <a16:colId xmlns:a16="http://schemas.microsoft.com/office/drawing/2014/main" val="1076806335"/>
                    </a:ext>
                  </a:extLst>
                </a:gridCol>
              </a:tblGrid>
              <a:tr h="32979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Composantes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2018 (fin</a:t>
                      </a:r>
                      <a:r>
                        <a:rPr lang="fr-FR" sz="1100" u="none" strike="noStrike" baseline="0" dirty="0">
                          <a:effectLst/>
                        </a:rPr>
                        <a:t> de procédure)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2019 (</a:t>
                      </a:r>
                      <a:r>
                        <a:rPr lang="fr-FR" sz="1100" u="none" strike="noStrike" baseline="0" dirty="0">
                          <a:effectLst/>
                        </a:rPr>
                        <a:t> fin de procédure)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2020 ( données au 14/09)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strike="noStrike" dirty="0">
                          <a:effectLst/>
                        </a:rPr>
                        <a:t>2020 (fin de procédure)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9523539"/>
                  </a:ext>
                </a:extLst>
              </a:tr>
              <a:tr h="329794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IMPGT</a:t>
                      </a:r>
                    </a:p>
                    <a:p>
                      <a:pPr algn="ctr" rtl="0" fontAlgn="b"/>
                      <a:endParaRPr lang="fr-F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84,76%</a:t>
                      </a:r>
                    </a:p>
                    <a:p>
                      <a:pPr algn="ctr" rtl="0" fontAlgn="b"/>
                      <a:endParaRPr lang="fr-F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92,38 %</a:t>
                      </a:r>
                    </a:p>
                    <a:p>
                      <a:pPr algn="ctr" rtl="0" fontAlgn="b"/>
                      <a:endParaRPr lang="fr-F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107,62%</a:t>
                      </a:r>
                    </a:p>
                    <a:p>
                      <a:pPr algn="ctr" rtl="0" fontAlgn="b"/>
                      <a:endParaRPr lang="fr-F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108,6 %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13072470"/>
                  </a:ext>
                </a:extLst>
              </a:tr>
              <a:tr h="329794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IUT </a:t>
                      </a:r>
                    </a:p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(hors apprentissage)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88,77%</a:t>
                      </a:r>
                    </a:p>
                    <a:p>
                      <a:pPr algn="ctr" rtl="0" fontAlgn="b"/>
                      <a:endParaRPr lang="fr-F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96,54 %</a:t>
                      </a:r>
                    </a:p>
                    <a:p>
                      <a:pPr algn="ctr" rtl="0" fontAlgn="b"/>
                      <a:endParaRPr lang="fr-F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99, 10 % </a:t>
                      </a:r>
                    </a:p>
                    <a:p>
                      <a:pPr algn="ctr" rtl="0" fontAlgn="b"/>
                      <a:endParaRPr lang="fr-F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99</a:t>
                      </a:r>
                      <a:r>
                        <a:rPr lang="fr-FR" sz="11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,00 </a:t>
                      </a:r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43819007"/>
                  </a:ext>
                </a:extLst>
              </a:tr>
              <a:tr h="329794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FSS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96,43%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99,53 %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99,08%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99,4 %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1053596"/>
                  </a:ext>
                </a:extLst>
              </a:tr>
              <a:tr h="388094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FSMPM 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92,67%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99,36 %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98,94%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99,2 %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38157922"/>
                  </a:ext>
                </a:extLst>
              </a:tr>
              <a:tr h="329794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FEG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89,84%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96,39 %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95,08%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96,8 %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45129902"/>
                  </a:ext>
                </a:extLst>
              </a:tr>
              <a:tr h="329794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FDSP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81,69%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97,09 %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94,12%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96,4 %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15624967"/>
                  </a:ext>
                </a:extLst>
              </a:tr>
              <a:tr h="329794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ALLSH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83,38%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93,70 %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93,38%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95,7 %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78393600"/>
                  </a:ext>
                </a:extLst>
              </a:tr>
              <a:tr h="329794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67,69%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94,14 %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92, 26 % 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93,7 %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0704531"/>
                  </a:ext>
                </a:extLst>
              </a:tr>
              <a:tr h="32979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Moyenne </a:t>
                      </a:r>
                      <a:r>
                        <a:rPr lang="fr-FR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AMU</a:t>
                      </a:r>
                    </a:p>
                    <a:p>
                      <a:pPr algn="ctr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85,65 %</a:t>
                      </a:r>
                    </a:p>
                    <a:p>
                      <a:pPr algn="ctr" fontAlgn="b"/>
                      <a:endParaRPr lang="fr-F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96,14 %</a:t>
                      </a:r>
                    </a:p>
                    <a:p>
                      <a:pPr algn="ctr" fontAlgn="b"/>
                      <a:endParaRPr lang="fr-F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98,04 %</a:t>
                      </a:r>
                    </a:p>
                    <a:p>
                      <a:pPr algn="ctr" fontAlgn="b"/>
                      <a:endParaRPr lang="fr-FR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98,60 %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9724004"/>
                  </a:ext>
                </a:extLst>
              </a:tr>
            </a:tbl>
          </a:graphicData>
        </a:graphic>
      </p:graphicFrame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</p:spTree>
    <p:extLst>
      <p:ext uri="{BB962C8B-B14F-4D97-AF65-F5344CB8AC3E}">
        <p14:creationId xmlns:p14="http://schemas.microsoft.com/office/powerpoint/2010/main" val="3118309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EB3AFF-766C-474B-9609-7BC9B8C38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15" y="591727"/>
            <a:ext cx="7153835" cy="640445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Vœux maintenus en attente par les candidats </a:t>
            </a:r>
            <a:r>
              <a:rPr lang="fr-FR" sz="1500" dirty="0">
                <a:solidFill>
                  <a:schemeClr val="tx2"/>
                </a:solidFill>
              </a:rPr>
              <a:t>(% oui non définitifs / total des places)</a:t>
            </a:r>
            <a:br>
              <a:rPr lang="fr-FR" dirty="0">
                <a:solidFill>
                  <a:schemeClr val="tx2"/>
                </a:solidFill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5540367" y="2927638"/>
            <a:ext cx="35319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lang="fr-FR" b="1" dirty="0">
              <a:latin typeface="Verdana" charset="0"/>
              <a:cs typeface="Arial" charset="0"/>
            </a:endParaRPr>
          </a:p>
          <a:p>
            <a:pPr algn="ctr"/>
            <a:endParaRPr lang="fr-FR" b="1" dirty="0">
              <a:latin typeface="Verdana" charset="0"/>
              <a:cs typeface="Arial" charset="0"/>
            </a:endParaRPr>
          </a:p>
          <a:p>
            <a:pPr algn="ctr"/>
            <a:r>
              <a:rPr lang="fr-FR" b="1" dirty="0">
                <a:latin typeface="Verdana" charset="0"/>
                <a:cs typeface="Arial" charset="0"/>
              </a:rPr>
              <a:t> </a:t>
            </a:r>
            <a:endParaRPr lang="fr-FR" b="1" baseline="0" dirty="0">
              <a:latin typeface="Verdana" charset="0"/>
              <a:cs typeface="Arial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13494"/>
              </p:ext>
            </p:extLst>
          </p:nvPr>
        </p:nvGraphicFramePr>
        <p:xfrm>
          <a:off x="715307" y="1992581"/>
          <a:ext cx="3838763" cy="36877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1912">
                  <a:extLst>
                    <a:ext uri="{9D8B030D-6E8A-4147-A177-3AD203B41FA5}">
                      <a16:colId xmlns:a16="http://schemas.microsoft.com/office/drawing/2014/main" val="3029360188"/>
                    </a:ext>
                  </a:extLst>
                </a:gridCol>
                <a:gridCol w="1140358">
                  <a:extLst>
                    <a:ext uri="{9D8B030D-6E8A-4147-A177-3AD203B41FA5}">
                      <a16:colId xmlns:a16="http://schemas.microsoft.com/office/drawing/2014/main" val="1967281358"/>
                    </a:ext>
                  </a:extLst>
                </a:gridCol>
                <a:gridCol w="490619">
                  <a:extLst>
                    <a:ext uri="{9D8B030D-6E8A-4147-A177-3AD203B41FA5}">
                      <a16:colId xmlns:a16="http://schemas.microsoft.com/office/drawing/2014/main" val="2427900195"/>
                    </a:ext>
                  </a:extLst>
                </a:gridCol>
                <a:gridCol w="745874">
                  <a:extLst>
                    <a:ext uri="{9D8B030D-6E8A-4147-A177-3AD203B41FA5}">
                      <a16:colId xmlns:a16="http://schemas.microsoft.com/office/drawing/2014/main" val="2146794484"/>
                    </a:ext>
                  </a:extLst>
                </a:gridCol>
              </a:tblGrid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Composantes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2018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2019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2020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7493958"/>
                  </a:ext>
                </a:extLst>
              </a:tr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FEG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6,55%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1,26%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1,05%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342411"/>
                  </a:ext>
                </a:extLst>
              </a:tr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FS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6,12%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1,03%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0,97%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4120292"/>
                  </a:ext>
                </a:extLst>
              </a:tr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>
                          <a:effectLst/>
                        </a:rPr>
                        <a:t>IMPGT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11,43%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0,95%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0,95%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194113"/>
                  </a:ext>
                </a:extLst>
              </a:tr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FSMPM </a:t>
                      </a:r>
                    </a:p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Paramédical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-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-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0,74%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6737895"/>
                  </a:ext>
                </a:extLst>
              </a:tr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FDSP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5,74%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1,23%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0,61%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830220"/>
                  </a:ext>
                </a:extLst>
              </a:tr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ALLSH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4,07%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0,59%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0,59%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557583"/>
                  </a:ext>
                </a:extLst>
              </a:tr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IUT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7,71%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0,68%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0,21%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0343572"/>
                  </a:ext>
                </a:extLst>
              </a:tr>
              <a:tr h="29636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FSS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0,16%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0,93%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0,15%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325744"/>
                  </a:ext>
                </a:extLst>
              </a:tr>
              <a:tr h="584533">
                <a:tc>
                  <a:txBody>
                    <a:bodyPr/>
                    <a:lstStyle/>
                    <a:p>
                      <a:pPr algn="ctr" rtl="0" fontAlgn="b"/>
                      <a:endParaRPr lang="fr-FR" sz="1100" u="none" strike="noStrike" dirty="0">
                        <a:effectLst/>
                      </a:endParaRPr>
                    </a:p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FSMPM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3,08%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0,34%</a:t>
                      </a:r>
                    </a:p>
                    <a:p>
                      <a:pPr algn="ctr" rtl="0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u="none" strike="noStrike" dirty="0">
                          <a:effectLst/>
                        </a:rPr>
                        <a:t>0,12%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4954849"/>
                  </a:ext>
                </a:extLst>
              </a:tr>
            </a:tbl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283603"/>
              </p:ext>
            </p:extLst>
          </p:nvPr>
        </p:nvGraphicFramePr>
        <p:xfrm>
          <a:off x="5176090" y="2861180"/>
          <a:ext cx="3442448" cy="222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 bwMode="auto">
          <a:xfrm>
            <a:off x="5139531" y="2202096"/>
            <a:ext cx="33293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000" dirty="0">
                <a:latin typeface="Verdana" charset="0"/>
                <a:cs typeface="Arial" charset="0"/>
              </a:rPr>
              <a:t>Acceptation plus rapide des vœux maintenus en attente par les candidats depuis 2018</a:t>
            </a:r>
            <a:endParaRPr lang="fr-FR" sz="1000" baseline="0" dirty="0">
              <a:latin typeface="Verdana" charset="0"/>
              <a:cs typeface="Arial" charset="0"/>
            </a:endParaRPr>
          </a:p>
        </p:txBody>
      </p:sp>
      <p:sp>
        <p:nvSpPr>
          <p:cNvPr id="9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</p:spTree>
    <p:extLst>
      <p:ext uri="{BB962C8B-B14F-4D97-AF65-F5344CB8AC3E}">
        <p14:creationId xmlns:p14="http://schemas.microsoft.com/office/powerpoint/2010/main" val="4219548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23023" y="613828"/>
            <a:ext cx="7342094" cy="642937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Candidats restés en liste d’attente 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sz="2000" dirty="0">
                <a:solidFill>
                  <a:schemeClr val="tx2"/>
                </a:solidFill>
              </a:rPr>
              <a:t>(% candidats restés en liste d’attente / total des vœux classés) : filières en tension</a:t>
            </a:r>
            <a:br>
              <a:rPr lang="fr-FR" sz="2000" dirty="0">
                <a:solidFill>
                  <a:schemeClr val="tx2"/>
                </a:solidFill>
              </a:rPr>
            </a:br>
            <a:br>
              <a:rPr lang="fr-FR" sz="2000" dirty="0"/>
            </a:b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  <p:sp>
        <p:nvSpPr>
          <p:cNvPr id="6" name="ZoneTexte 5"/>
          <p:cNvSpPr txBox="1"/>
          <p:nvPr/>
        </p:nvSpPr>
        <p:spPr bwMode="auto">
          <a:xfrm>
            <a:off x="4708126" y="5389601"/>
            <a:ext cx="22592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200" b="1" dirty="0">
                <a:latin typeface="Verdana" charset="0"/>
                <a:cs typeface="Arial" charset="0"/>
              </a:rPr>
              <a:t>Candidats classés </a:t>
            </a:r>
          </a:p>
          <a:p>
            <a:pPr marL="171450" indent="-171450">
              <a:buFontTx/>
              <a:buChar char="-"/>
            </a:pPr>
            <a:r>
              <a:rPr lang="fr-FR" sz="1200" b="1" dirty="0">
                <a:latin typeface="Verdana" charset="0"/>
                <a:cs typeface="Arial" charset="0"/>
              </a:rPr>
              <a:t>2019 : 106 532 </a:t>
            </a:r>
          </a:p>
          <a:p>
            <a:pPr marL="171450" indent="-171450">
              <a:buFontTx/>
              <a:buChar char="-"/>
            </a:pPr>
            <a:r>
              <a:rPr lang="fr-FR" sz="1200" b="1" dirty="0">
                <a:latin typeface="Verdana" charset="0"/>
                <a:cs typeface="Arial" charset="0"/>
              </a:rPr>
              <a:t>2020 : 171 173</a:t>
            </a:r>
          </a:p>
          <a:p>
            <a:pPr marL="171450" indent="-171450">
              <a:buFontTx/>
              <a:buChar char="-"/>
            </a:pPr>
            <a:endParaRPr lang="fr-FR" sz="1200" b="1" dirty="0">
              <a:latin typeface="Verdana" charset="0"/>
              <a:cs typeface="Arial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5442"/>
              </p:ext>
            </p:extLst>
          </p:nvPr>
        </p:nvGraphicFramePr>
        <p:xfrm>
          <a:off x="410818" y="1824383"/>
          <a:ext cx="3575436" cy="42208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3859">
                  <a:extLst>
                    <a:ext uri="{9D8B030D-6E8A-4147-A177-3AD203B41FA5}">
                      <a16:colId xmlns:a16="http://schemas.microsoft.com/office/drawing/2014/main" val="2343095201"/>
                    </a:ext>
                  </a:extLst>
                </a:gridCol>
                <a:gridCol w="893859">
                  <a:extLst>
                    <a:ext uri="{9D8B030D-6E8A-4147-A177-3AD203B41FA5}">
                      <a16:colId xmlns:a16="http://schemas.microsoft.com/office/drawing/2014/main" val="3621070311"/>
                    </a:ext>
                  </a:extLst>
                </a:gridCol>
                <a:gridCol w="893859">
                  <a:extLst>
                    <a:ext uri="{9D8B030D-6E8A-4147-A177-3AD203B41FA5}">
                      <a16:colId xmlns:a16="http://schemas.microsoft.com/office/drawing/2014/main" val="889220026"/>
                    </a:ext>
                  </a:extLst>
                </a:gridCol>
                <a:gridCol w="893859">
                  <a:extLst>
                    <a:ext uri="{9D8B030D-6E8A-4147-A177-3AD203B41FA5}">
                      <a16:colId xmlns:a16="http://schemas.microsoft.com/office/drawing/2014/main" val="1171040104"/>
                    </a:ext>
                  </a:extLst>
                </a:gridCol>
              </a:tblGrid>
              <a:tr h="223078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Composantes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  <a:p>
                      <a:pPr algn="ctr" rtl="0" fontAlgn="b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 (10 jours avant fin de procédure)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 (fin de procédure)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033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FSMPM Paramédical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25,74%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14,10%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1795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18,31%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18,19%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782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FSMPM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13,81%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14,10%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417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4,86%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4,72%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3078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4,72%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4,53%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862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IMPGT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3,61%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3,48%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734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2,34%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2,32%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536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2,25%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1,33%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139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1,23%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0,67%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0598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1,84%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effectLst/>
                          <a:latin typeface="Calibri" panose="020F0502020204030204" pitchFamily="34" charset="0"/>
                        </a:rPr>
                        <a:t>8,54%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7,05%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1618003"/>
                  </a:ext>
                </a:extLst>
              </a:tr>
            </a:tbl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628924"/>
              </p:ext>
            </p:extLst>
          </p:nvPr>
        </p:nvGraphicFramePr>
        <p:xfrm>
          <a:off x="4708126" y="21362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 bwMode="auto">
          <a:xfrm>
            <a:off x="6370326" y="5758933"/>
            <a:ext cx="119400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000" b="1" baseline="0" dirty="0">
                <a:latin typeface="Verdana" charset="0"/>
                <a:cs typeface="Arial" charset="0"/>
              </a:rPr>
              <a:t>+ 60,68 %</a:t>
            </a:r>
          </a:p>
        </p:txBody>
      </p:sp>
    </p:spTree>
    <p:extLst>
      <p:ext uri="{BB962C8B-B14F-4D97-AF65-F5344CB8AC3E}">
        <p14:creationId xmlns:p14="http://schemas.microsoft.com/office/powerpoint/2010/main" val="3205742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19120" y="829673"/>
            <a:ext cx="8100857" cy="741675"/>
          </a:xfrm>
        </p:spPr>
        <p:txBody>
          <a:bodyPr/>
          <a:lstStyle/>
          <a:p>
            <a:r>
              <a:rPr lang="fr-FR" sz="2000" dirty="0">
                <a:solidFill>
                  <a:schemeClr val="tx2"/>
                </a:solidFill>
              </a:rPr>
              <a:t>En fin de procédure </a:t>
            </a:r>
            <a:r>
              <a:rPr lang="fr-FR" sz="2000" dirty="0" err="1">
                <a:solidFill>
                  <a:schemeClr val="tx2"/>
                </a:solidFill>
              </a:rPr>
              <a:t>Parcoursup</a:t>
            </a:r>
            <a:r>
              <a:rPr lang="fr-FR" sz="2000" dirty="0">
                <a:solidFill>
                  <a:schemeClr val="tx2"/>
                </a:solidFill>
              </a:rPr>
              <a:t> (23-09) </a:t>
            </a:r>
            <a:r>
              <a:rPr lang="fr-FR" sz="2000" u="sng" dirty="0">
                <a:solidFill>
                  <a:schemeClr val="tx2"/>
                </a:solidFill>
              </a:rPr>
              <a:t>34,6 %</a:t>
            </a:r>
            <a:r>
              <a:rPr lang="fr-FR" sz="2000" dirty="0">
                <a:solidFill>
                  <a:schemeClr val="tx2"/>
                </a:solidFill>
              </a:rPr>
              <a:t> des formations avaient encore des places vacantes </a:t>
            </a:r>
            <a:br>
              <a:rPr lang="fr-FR" sz="2000" dirty="0">
                <a:solidFill>
                  <a:schemeClr val="tx2"/>
                </a:solidFill>
              </a:rPr>
            </a:br>
            <a:br>
              <a:rPr lang="fr-FR" sz="2000" dirty="0"/>
            </a:b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  <p:sp>
        <p:nvSpPr>
          <p:cNvPr id="4" name="ZoneTexte 3"/>
          <p:cNvSpPr txBox="1"/>
          <p:nvPr/>
        </p:nvSpPr>
        <p:spPr bwMode="auto">
          <a:xfrm>
            <a:off x="719120" y="2258719"/>
            <a:ext cx="810085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2500" baseline="0" dirty="0">
                <a:latin typeface="+mn-lt"/>
                <a:cs typeface="Arial" charset="0"/>
              </a:rPr>
              <a:t>ALLSH : 38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2500" dirty="0">
                <a:latin typeface="+mn-lt"/>
                <a:cs typeface="Arial" charset="0"/>
              </a:rPr>
              <a:t>FDSP : 3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2500" baseline="0" dirty="0">
                <a:latin typeface="+mn-lt"/>
                <a:cs typeface="Arial" charset="0"/>
              </a:rPr>
              <a:t>FEG</a:t>
            </a:r>
            <a:r>
              <a:rPr lang="fr-FR" sz="2500" dirty="0">
                <a:latin typeface="+mn-lt"/>
                <a:cs typeface="Arial" charset="0"/>
              </a:rPr>
              <a:t> : 4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2500" dirty="0">
                <a:latin typeface="+mn-lt"/>
                <a:cs typeface="Arial" charset="0"/>
              </a:rPr>
              <a:t>FS : 6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2500" dirty="0">
                <a:latin typeface="+mn-lt"/>
                <a:cs typeface="Arial" charset="0"/>
              </a:rPr>
              <a:t>IUT : 2</a:t>
            </a:r>
          </a:p>
          <a:p>
            <a:endParaRPr lang="fr-FR" sz="2500" dirty="0">
              <a:latin typeface="+mj-lt"/>
              <a:cs typeface="Arial" charset="0"/>
            </a:endParaRPr>
          </a:p>
          <a:p>
            <a:r>
              <a:rPr lang="fr-FR" sz="2400" dirty="0">
                <a:solidFill>
                  <a:schemeClr val="tx2"/>
                </a:solidFill>
                <a:cs typeface="Arial" charset="0"/>
              </a:rPr>
              <a:t>53 formations concernées sur 153</a:t>
            </a:r>
            <a:endParaRPr lang="fr-FR" sz="28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05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53281" y="573088"/>
            <a:ext cx="8229600" cy="642937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Parcours d’accompagnement personnalisé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</a:rPr>
              <a:t> « dispositif oui-si »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graphicFrame>
        <p:nvGraphicFramePr>
          <p:cNvPr id="6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047617"/>
              </p:ext>
            </p:extLst>
          </p:nvPr>
        </p:nvGraphicFramePr>
        <p:xfrm>
          <a:off x="745468" y="1565096"/>
          <a:ext cx="7098911" cy="4590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2044">
                  <a:extLst>
                    <a:ext uri="{9D8B030D-6E8A-4147-A177-3AD203B41FA5}">
                      <a16:colId xmlns:a16="http://schemas.microsoft.com/office/drawing/2014/main" val="2603978180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4258258886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3431451808"/>
                    </a:ext>
                  </a:extLst>
                </a:gridCol>
              </a:tblGrid>
              <a:tr h="91814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Composantes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Nb</a:t>
                      </a:r>
                      <a:r>
                        <a:rPr lang="fr-FR" baseline="0" dirty="0">
                          <a:latin typeface="+mj-lt"/>
                        </a:rPr>
                        <a:t> de « oui-si » proposés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Nb de « oui-si</a:t>
                      </a:r>
                      <a:r>
                        <a:rPr lang="fr-FR" baseline="0" dirty="0">
                          <a:latin typeface="+mj-lt"/>
                        </a:rPr>
                        <a:t> » acceptés </a:t>
                      </a:r>
                    </a:p>
                    <a:p>
                      <a:pPr algn="ctr"/>
                      <a:r>
                        <a:rPr lang="fr-FR" sz="1200" i="1" baseline="0" dirty="0">
                          <a:latin typeface="+mj-lt"/>
                        </a:rPr>
                        <a:t>données arrêtées au 23-09-2020 – 15h30</a:t>
                      </a:r>
                      <a:endParaRPr lang="fr-FR" sz="1200" i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501159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fr-FR" sz="1500" dirty="0">
                          <a:latin typeface="+mj-lt"/>
                        </a:rPr>
                        <a:t>FEG </a:t>
                      </a:r>
                    </a:p>
                    <a:p>
                      <a:r>
                        <a:rPr lang="fr-FR" sz="1500" i="1" dirty="0">
                          <a:latin typeface="+mj-lt"/>
                        </a:rPr>
                        <a:t>(2 formations concernées)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3925583"/>
                  </a:ext>
                </a:extLst>
              </a:tr>
              <a:tr h="516122">
                <a:tc>
                  <a:txBody>
                    <a:bodyPr/>
                    <a:lstStyle/>
                    <a:p>
                      <a:r>
                        <a:rPr lang="fr-FR" sz="1500" dirty="0">
                          <a:latin typeface="+mj-lt"/>
                        </a:rPr>
                        <a:t>FDSP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i="1" dirty="0">
                          <a:latin typeface="+mj-lt"/>
                        </a:rPr>
                        <a:t>(3 formations concernées)</a:t>
                      </a:r>
                      <a:endParaRPr lang="fr-FR" sz="15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2613148"/>
                  </a:ext>
                </a:extLst>
              </a:tr>
              <a:tr h="918143">
                <a:tc>
                  <a:txBody>
                    <a:bodyPr/>
                    <a:lstStyle/>
                    <a:p>
                      <a:r>
                        <a:rPr lang="fr-FR" sz="1500" dirty="0">
                          <a:latin typeface="+mj-lt"/>
                        </a:rPr>
                        <a:t>FSS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i="1" dirty="0">
                          <a:latin typeface="+mj-lt"/>
                        </a:rPr>
                        <a:t>(2 formations concernées, 3 aménagements proposés par formation)</a:t>
                      </a:r>
                      <a:endParaRPr lang="fr-FR" sz="15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4598918"/>
                  </a:ext>
                </a:extLst>
              </a:tr>
              <a:tr h="834676">
                <a:tc>
                  <a:txBody>
                    <a:bodyPr/>
                    <a:lstStyle/>
                    <a:p>
                      <a:r>
                        <a:rPr lang="fr-FR" sz="1500" dirty="0">
                          <a:latin typeface="+mj-lt"/>
                        </a:rPr>
                        <a:t>FS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i="1" dirty="0">
                          <a:latin typeface="+mj-lt"/>
                        </a:rPr>
                        <a:t>(3 portails </a:t>
                      </a:r>
                      <a:r>
                        <a:rPr lang="fr-FR" sz="1500" i="1" dirty="0" err="1">
                          <a:latin typeface="+mj-lt"/>
                        </a:rPr>
                        <a:t>multi-sites</a:t>
                      </a:r>
                      <a:r>
                        <a:rPr lang="fr-FR" sz="1500" i="1" dirty="0">
                          <a:latin typeface="+mj-lt"/>
                        </a:rPr>
                        <a:t> concernés, 3 aménagements proposés par formation et par site)</a:t>
                      </a:r>
                      <a:endParaRPr lang="fr-FR" sz="15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052662"/>
                  </a:ext>
                </a:extLst>
              </a:tr>
              <a:tr h="399974">
                <a:tc>
                  <a:txBody>
                    <a:bodyPr/>
                    <a:lstStyle/>
                    <a:p>
                      <a:r>
                        <a:rPr lang="fr-FR" sz="1500" b="1" dirty="0">
                          <a:latin typeface="+mj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9 011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4458359"/>
                  </a:ext>
                </a:extLst>
              </a:tr>
            </a:tbl>
          </a:graphicData>
        </a:graphic>
      </p:graphicFrame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</p:spTree>
    <p:extLst>
      <p:ext uri="{BB962C8B-B14F-4D97-AF65-F5344CB8AC3E}">
        <p14:creationId xmlns:p14="http://schemas.microsoft.com/office/powerpoint/2010/main" val="376156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500" dirty="0" err="1">
                <a:solidFill>
                  <a:schemeClr val="tx2"/>
                </a:solidFill>
              </a:rPr>
              <a:t>Parcoursup</a:t>
            </a:r>
            <a:r>
              <a:rPr lang="fr-FR" sz="2500" dirty="0">
                <a:solidFill>
                  <a:schemeClr val="tx2"/>
                </a:solidFill>
              </a:rPr>
              <a:t> 2020 : l’inscription définitive des candidats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D1EE9B-3B4B-FA4C-A80D-5BB5E5798D7C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145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853281" y="655346"/>
            <a:ext cx="8229600" cy="642937"/>
          </a:xfrm>
        </p:spPr>
        <p:txBody>
          <a:bodyPr/>
          <a:lstStyle/>
          <a:p>
            <a:r>
              <a:rPr lang="fr-FR" sz="2000" dirty="0">
                <a:solidFill>
                  <a:schemeClr val="tx2"/>
                </a:solidFill>
              </a:rPr>
              <a:t>Les IA réalisées au 23/09/2020 </a:t>
            </a:r>
            <a:r>
              <a:rPr lang="fr-FR" sz="1500" dirty="0">
                <a:solidFill>
                  <a:schemeClr val="tx2"/>
                </a:solidFill>
              </a:rPr>
              <a:t>(borne finale des IA et fin de procédure)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513018"/>
              </p:ext>
            </p:extLst>
          </p:nvPr>
        </p:nvGraphicFramePr>
        <p:xfrm>
          <a:off x="457201" y="1261289"/>
          <a:ext cx="8229598" cy="4797391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1326068">
                  <a:extLst>
                    <a:ext uri="{9D8B030D-6E8A-4147-A177-3AD203B41FA5}">
                      <a16:colId xmlns:a16="http://schemas.microsoft.com/office/drawing/2014/main" val="1093100346"/>
                    </a:ext>
                  </a:extLst>
                </a:gridCol>
                <a:gridCol w="959931">
                  <a:extLst>
                    <a:ext uri="{9D8B030D-6E8A-4147-A177-3AD203B41FA5}">
                      <a16:colId xmlns:a16="http://schemas.microsoft.com/office/drawing/2014/main" val="419406116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369253871"/>
                    </a:ext>
                  </a:extLst>
                </a:gridCol>
                <a:gridCol w="942391">
                  <a:extLst>
                    <a:ext uri="{9D8B030D-6E8A-4147-A177-3AD203B41FA5}">
                      <a16:colId xmlns:a16="http://schemas.microsoft.com/office/drawing/2014/main" val="297129151"/>
                    </a:ext>
                  </a:extLst>
                </a:gridCol>
                <a:gridCol w="1754156">
                  <a:extLst>
                    <a:ext uri="{9D8B030D-6E8A-4147-A177-3AD203B41FA5}">
                      <a16:colId xmlns:a16="http://schemas.microsoft.com/office/drawing/2014/main" val="267658693"/>
                    </a:ext>
                  </a:extLst>
                </a:gridCol>
                <a:gridCol w="1744823">
                  <a:extLst>
                    <a:ext uri="{9D8B030D-6E8A-4147-A177-3AD203B41FA5}">
                      <a16:colId xmlns:a16="http://schemas.microsoft.com/office/drawing/2014/main" val="1902182286"/>
                    </a:ext>
                  </a:extLst>
                </a:gridCol>
              </a:tblGrid>
              <a:tr h="1034650">
                <a:tc>
                  <a:txBody>
                    <a:bodyPr/>
                    <a:lstStyle/>
                    <a:p>
                      <a:pPr algn="ctr"/>
                      <a:endParaRPr lang="fr-FR" sz="1500" dirty="0"/>
                    </a:p>
                    <a:p>
                      <a:pPr algn="ctr"/>
                      <a:r>
                        <a:rPr lang="fr-FR" sz="1500" dirty="0"/>
                        <a:t>Composantes</a:t>
                      </a:r>
                    </a:p>
                    <a:p>
                      <a:pPr algn="ctr"/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 Oui définitifs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/>
                        <a:t>Taux  de couverture avant IA </a:t>
                      </a:r>
                    </a:p>
                    <a:p>
                      <a:pPr algn="ctr"/>
                      <a:r>
                        <a:rPr lang="fr-FR" sz="1200" i="1" dirty="0"/>
                        <a:t>(Oui définitif / Places)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/>
                    </a:p>
                    <a:p>
                      <a:pPr algn="ctr"/>
                      <a:r>
                        <a:rPr lang="fr-FR" sz="1500" dirty="0"/>
                        <a:t>Total</a:t>
                      </a:r>
                      <a:r>
                        <a:rPr lang="fr-FR" sz="1500" baseline="0" dirty="0"/>
                        <a:t> IA réalisées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i="0" dirty="0"/>
                        <a:t>Part</a:t>
                      </a:r>
                      <a:r>
                        <a:rPr lang="fr-FR" sz="1500" i="0" baseline="0" dirty="0"/>
                        <a:t> des IA sur les « oui définitifs » </a:t>
                      </a:r>
                      <a:r>
                        <a:rPr lang="fr-FR" sz="1200" i="1" dirty="0"/>
                        <a:t>(total d’IA réalisées / oui </a:t>
                      </a:r>
                      <a:r>
                        <a:rPr lang="fr-FR" sz="1200" i="1" dirty="0" err="1"/>
                        <a:t>definitf</a:t>
                      </a:r>
                      <a:r>
                        <a:rPr lang="fr-FR" sz="1200" i="1" dirty="0"/>
                        <a:t>)</a:t>
                      </a:r>
                      <a:endParaRPr lang="fr-FR" sz="15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/>
                        <a:t>Taux de couverture après IA</a:t>
                      </a:r>
                    </a:p>
                    <a:p>
                      <a:pPr algn="ctr"/>
                      <a:r>
                        <a:rPr lang="fr-FR" sz="1200" i="1" dirty="0"/>
                        <a:t>(total d’IA réalisées / places)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887276"/>
                  </a:ext>
                </a:extLst>
              </a:tr>
              <a:tr h="38395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IMPGT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108,6%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90,35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98,10 %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98336671"/>
                  </a:ext>
                </a:extLst>
              </a:tr>
              <a:tr h="48017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IUT</a:t>
                      </a:r>
                    </a:p>
                    <a:p>
                      <a:pPr algn="ctr" rtl="0" fontAlgn="b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(hors apprentissage)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1869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99,10 %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42370213"/>
                  </a:ext>
                </a:extLst>
              </a:tr>
              <a:tr h="38395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FSS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646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97,83 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97, 23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41204688"/>
                  </a:ext>
                </a:extLst>
              </a:tr>
              <a:tr h="40104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FSMPM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1820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</a:t>
                      </a:r>
                      <a:r>
                        <a:rPr lang="fr-FR" sz="1200" baseline="0" dirty="0">
                          <a:latin typeface="+mn-lt"/>
                        </a:rPr>
                        <a:t> 719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94,45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93,68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45528953"/>
                  </a:ext>
                </a:extLst>
              </a:tr>
              <a:tr h="40104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1201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96,8%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</a:t>
                      </a:r>
                      <a:r>
                        <a:rPr lang="fr-FR" sz="1200" baseline="0" dirty="0">
                          <a:latin typeface="+mn-lt"/>
                        </a:rPr>
                        <a:t> 108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92,26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89,28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90823827"/>
                  </a:ext>
                </a:extLst>
              </a:tr>
              <a:tr h="40104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FDSP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2361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2 315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98,06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13630516"/>
                  </a:ext>
                </a:extLst>
              </a:tr>
              <a:tr h="40104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5171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95,7%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4 887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94,51 %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90,42 %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66298995"/>
                  </a:ext>
                </a:extLst>
              </a:tr>
              <a:tr h="40104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2603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93,7%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1 905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18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7138820"/>
                  </a:ext>
                </a:extLst>
              </a:tr>
              <a:tr h="40104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15 784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96,5%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14 538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92,11 %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87,98 %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5845617"/>
                  </a:ext>
                </a:extLst>
              </a:tr>
            </a:tbl>
          </a:graphicData>
        </a:graphic>
      </p:graphicFrame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  <p:sp>
        <p:nvSpPr>
          <p:cNvPr id="2" name="ZoneTexte 1"/>
          <p:cNvSpPr txBox="1"/>
          <p:nvPr/>
        </p:nvSpPr>
        <p:spPr bwMode="auto">
          <a:xfrm>
            <a:off x="4373217" y="6178365"/>
            <a:ext cx="815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000" baseline="0" dirty="0">
                <a:latin typeface="Verdana" charset="0"/>
                <a:cs typeface="Arial" charset="0"/>
              </a:rPr>
              <a:t>dont 9,52 % en attente de paiement</a:t>
            </a:r>
          </a:p>
        </p:txBody>
      </p:sp>
    </p:spTree>
    <p:extLst>
      <p:ext uri="{BB962C8B-B14F-4D97-AF65-F5344CB8AC3E}">
        <p14:creationId xmlns:p14="http://schemas.microsoft.com/office/powerpoint/2010/main" val="3885595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6" name="Titre 2"/>
          <p:cNvSpPr txBox="1">
            <a:spLocks/>
          </p:cNvSpPr>
          <p:nvPr/>
        </p:nvSpPr>
        <p:spPr bwMode="auto">
          <a:xfrm>
            <a:off x="996717" y="771886"/>
            <a:ext cx="8229600" cy="31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313E56"/>
                </a:solidFill>
                <a:uFill>
                  <a:solidFill>
                    <a:schemeClr val="bg1"/>
                  </a:solidFill>
                </a:u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fr-FR" sz="2000" dirty="0">
                <a:solidFill>
                  <a:schemeClr val="tx2"/>
                </a:solidFill>
              </a:rPr>
              <a:t>Les IA réalisées en « oui-si »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27766"/>
              </p:ext>
            </p:extLst>
          </p:nvPr>
        </p:nvGraphicFramePr>
        <p:xfrm>
          <a:off x="1166327" y="1554065"/>
          <a:ext cx="5194716" cy="41282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6873">
                  <a:extLst>
                    <a:ext uri="{9D8B030D-6E8A-4147-A177-3AD203B41FA5}">
                      <a16:colId xmlns:a16="http://schemas.microsoft.com/office/drawing/2014/main" val="1627434444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3075410462"/>
                    </a:ext>
                  </a:extLst>
                </a:gridCol>
                <a:gridCol w="1749286">
                  <a:extLst>
                    <a:ext uri="{9D8B030D-6E8A-4147-A177-3AD203B41FA5}">
                      <a16:colId xmlns:a16="http://schemas.microsoft.com/office/drawing/2014/main" val="3997587424"/>
                    </a:ext>
                  </a:extLst>
                </a:gridCol>
              </a:tblGrid>
              <a:tr h="583314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Composantes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« oui-si » acceptés</a:t>
                      </a:r>
                      <a:r>
                        <a:rPr lang="fr-FR" baseline="0" dirty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/>
                        <a:t>IA réalisées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7990"/>
                  </a:ext>
                </a:extLst>
              </a:tr>
              <a:tr h="697634">
                <a:tc>
                  <a:txBody>
                    <a:bodyPr/>
                    <a:lstStyle/>
                    <a:p>
                      <a:r>
                        <a:rPr lang="fr-FR" dirty="0"/>
                        <a:t>FEG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311603"/>
                  </a:ext>
                </a:extLst>
              </a:tr>
              <a:tr h="697634">
                <a:tc>
                  <a:txBody>
                    <a:bodyPr/>
                    <a:lstStyle/>
                    <a:p>
                      <a:r>
                        <a:rPr lang="fr-FR" dirty="0"/>
                        <a:t>FDSP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439734"/>
                  </a:ext>
                </a:extLst>
              </a:tr>
              <a:tr h="697634">
                <a:tc>
                  <a:txBody>
                    <a:bodyPr/>
                    <a:lstStyle/>
                    <a:p>
                      <a:r>
                        <a:rPr lang="fr-FR" dirty="0"/>
                        <a:t>FSS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85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229975"/>
                  </a:ext>
                </a:extLst>
              </a:tr>
              <a:tr h="697634">
                <a:tc>
                  <a:txBody>
                    <a:bodyPr/>
                    <a:lstStyle/>
                    <a:p>
                      <a:r>
                        <a:rPr lang="fr-FR" dirty="0"/>
                        <a:t>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86274"/>
                  </a:ext>
                </a:extLst>
              </a:tr>
              <a:tr h="697634">
                <a:tc>
                  <a:txBody>
                    <a:bodyPr/>
                    <a:lstStyle/>
                    <a:p>
                      <a:r>
                        <a:rPr lang="fr-FR" b="1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163131"/>
                  </a:ext>
                </a:extLst>
              </a:tr>
            </a:tbl>
          </a:graphicData>
        </a:graphic>
      </p:graphicFrame>
      <p:sp>
        <p:nvSpPr>
          <p:cNvPr id="8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  <p:sp>
        <p:nvSpPr>
          <p:cNvPr id="2" name="ZoneTexte 1"/>
          <p:cNvSpPr txBox="1"/>
          <p:nvPr/>
        </p:nvSpPr>
        <p:spPr bwMode="auto">
          <a:xfrm>
            <a:off x="6511442" y="4855100"/>
            <a:ext cx="240395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r-FR" sz="1500" b="1" baseline="0" dirty="0">
                <a:latin typeface="+mj-lt"/>
                <a:cs typeface="Arial" charset="0"/>
              </a:rPr>
              <a:t>53,20 % des candidats ayant accepté</a:t>
            </a:r>
            <a:r>
              <a:rPr lang="fr-FR" sz="1500" b="1" dirty="0">
                <a:latin typeface="+mj-lt"/>
                <a:cs typeface="Arial" charset="0"/>
              </a:rPr>
              <a:t> une proposition d’aménagement se sont finalement inscrits </a:t>
            </a:r>
            <a:endParaRPr lang="fr-FR" sz="1500" b="1" baseline="0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206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46763" y="631493"/>
            <a:ext cx="7342094" cy="401936"/>
          </a:xfrm>
        </p:spPr>
        <p:txBody>
          <a:bodyPr/>
          <a:lstStyle/>
          <a:p>
            <a:r>
              <a:rPr lang="fr-FR" sz="2000" dirty="0">
                <a:solidFill>
                  <a:schemeClr val="tx2"/>
                </a:solidFill>
              </a:rPr>
              <a:t>Annexe : les formations ouvertes en phase complémentaire</a:t>
            </a:r>
            <a:br>
              <a:rPr lang="fr-FR" sz="2000" dirty="0">
                <a:solidFill>
                  <a:schemeClr val="tx2"/>
                </a:solidFill>
              </a:rPr>
            </a:br>
            <a:br>
              <a:rPr lang="fr-FR" sz="2000" dirty="0"/>
            </a:b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  <p:sp>
        <p:nvSpPr>
          <p:cNvPr id="4" name="ZoneTexte 3"/>
          <p:cNvSpPr txBox="1"/>
          <p:nvPr/>
        </p:nvSpPr>
        <p:spPr bwMode="auto">
          <a:xfrm>
            <a:off x="382345" y="977376"/>
            <a:ext cx="73420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600" baseline="0" dirty="0">
                <a:latin typeface="+mj-lt"/>
                <a:cs typeface="Arial" charset="0"/>
              </a:rPr>
              <a:t>ALLSH : 38 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E26DE88A-4614-4382-86A7-21B006F51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581882"/>
              </p:ext>
            </p:extLst>
          </p:nvPr>
        </p:nvGraphicFramePr>
        <p:xfrm>
          <a:off x="695944" y="1235553"/>
          <a:ext cx="8181726" cy="5595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4161">
                  <a:extLst>
                    <a:ext uri="{9D8B030D-6E8A-4147-A177-3AD203B41FA5}">
                      <a16:colId xmlns:a16="http://schemas.microsoft.com/office/drawing/2014/main" val="620976725"/>
                    </a:ext>
                  </a:extLst>
                </a:gridCol>
                <a:gridCol w="1047565">
                  <a:extLst>
                    <a:ext uri="{9D8B030D-6E8A-4147-A177-3AD203B41FA5}">
                      <a16:colId xmlns:a16="http://schemas.microsoft.com/office/drawing/2014/main" val="4079960980"/>
                    </a:ext>
                  </a:extLst>
                </a:gridCol>
              </a:tblGrid>
              <a:tr h="1319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effectLst/>
                        </a:rPr>
                        <a:t>Libellé formation affectation</a:t>
                      </a:r>
                      <a:endParaRPr lang="fr-FR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effectLst/>
                        </a:rPr>
                        <a:t>Taux de couverture</a:t>
                      </a:r>
                      <a:endParaRPr lang="fr-FR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690272435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 étrangères appliquées - LEA Anglais-Allemand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78,8%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536390373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 étrangères appliquées - LEA Anglais-Arabe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95,7%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301500539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 étrangères appliquées - LEA Anglais-Espagnol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98,0%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165909553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 étrangères appliquées - LEA Anglais-Italien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94,3%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838631065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 étrangères appliquées - LEA Anglais-Portugais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95,0%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651673520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 étrangères appliquées - LEA Anglais-Turc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82,9%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4001583963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 étrangères appliquées - LEA Anglais-Roumain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77,1%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888307333"/>
                  </a:ext>
                </a:extLst>
              </a:tr>
              <a:tr h="154538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Double diplôme - Langues étrangères appliquées - LEA Double Diplôme Franco-Allemand en partenariat avec l'université de Duisburg/Essen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10,0%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346323743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LLCER Allemand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64,0%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071890369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 LLCER Anglais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99,4%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955673356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LLCER Chinois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92,0%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486134842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LLCER Russe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93,3%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800359727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 LLCER Arabe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95,7%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631990885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LLCER Espagnol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83,8%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024220678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LLCER Italien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80,8%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490495343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 LLCER Portugais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85,0%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1293790158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LLCER Hébreu et études juives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45,0%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917638700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</a:t>
                      </a:r>
                      <a:r>
                        <a:rPr lang="fr-FR" sz="900" u="none" strike="noStrike" dirty="0" err="1">
                          <a:effectLst/>
                        </a:rPr>
                        <a:t>Trilangue</a:t>
                      </a:r>
                      <a:r>
                        <a:rPr lang="fr-FR" sz="900" u="none" strike="noStrike" dirty="0">
                          <a:effectLst/>
                        </a:rPr>
                        <a:t> Anglais - Allemand - 3ème langue à choix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86,7%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199886813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</a:t>
                      </a:r>
                      <a:r>
                        <a:rPr lang="fr-FR" sz="900" u="none" strike="noStrike" dirty="0" err="1">
                          <a:effectLst/>
                        </a:rPr>
                        <a:t>Trilangue</a:t>
                      </a:r>
                      <a:r>
                        <a:rPr lang="fr-FR" sz="900" u="none" strike="noStrike" dirty="0">
                          <a:effectLst/>
                        </a:rPr>
                        <a:t> Anglais - Chinois - 3ème langue à choix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96,0%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8788595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</a:t>
                      </a:r>
                      <a:r>
                        <a:rPr lang="fr-FR" sz="900" u="none" strike="noStrike" dirty="0" err="1">
                          <a:effectLst/>
                        </a:rPr>
                        <a:t>Trilangue</a:t>
                      </a:r>
                      <a:r>
                        <a:rPr lang="fr-FR" sz="900" u="none" strike="noStrike" dirty="0">
                          <a:effectLst/>
                        </a:rPr>
                        <a:t> Anglais - Espagnol - 3ème langue à choix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91,4%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967814749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</a:t>
                      </a:r>
                      <a:r>
                        <a:rPr lang="fr-FR" sz="900" u="none" strike="noStrike" dirty="0" err="1">
                          <a:effectLst/>
                        </a:rPr>
                        <a:t>Trilangue</a:t>
                      </a:r>
                      <a:r>
                        <a:rPr lang="fr-FR" sz="900" u="none" strike="noStrike" dirty="0">
                          <a:effectLst/>
                        </a:rPr>
                        <a:t> Anglais - Hébreu études juives - 3ème langue à choix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73,3%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49759549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</a:t>
                      </a:r>
                      <a:r>
                        <a:rPr lang="fr-FR" sz="900" u="none" strike="noStrike" dirty="0" err="1">
                          <a:effectLst/>
                        </a:rPr>
                        <a:t>Trilangue</a:t>
                      </a:r>
                      <a:r>
                        <a:rPr lang="fr-FR" sz="900" u="none" strike="noStrike" dirty="0">
                          <a:effectLst/>
                        </a:rPr>
                        <a:t> Anglais - Japonais - 3ème langue à choix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97,1%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1861996817"/>
                  </a:ext>
                </a:extLst>
              </a:tr>
              <a:tr h="12341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Langues, littératures &amp; civilisations étrangères et régionales - LLCER Italien à distance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97,1%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766521058"/>
                  </a:ext>
                </a:extLst>
              </a:tr>
              <a:tr h="26162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Double diplôme - Langues, littératures &amp; civilisations étrangères et régionales - LLCER Double diplôme Franco-Allemand Allemand-Lettres en partenariat avec l'université de Duisburg/Essen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40,0%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757037461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Lettres - Lettres - Arts du spectacle - Musicologie : Lettres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96,7%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86720139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Portail Philosophie, Anthropologie, Lettres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92,8%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798676644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Portail Philosophie, Anthropologie, Lettres -  option Santé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87,5%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1442785805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Musicologie - Lettres - Arts du spectacle - Musicologie : Musicologie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91,5%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12351902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Portail Sciences de l'homme et de la société (Anthropologie - Géographie et aménagement - Histoire - Sociologie)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96,4%</a:t>
                      </a:r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44448145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Portail Histoire, Géographie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95,7%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584694556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Portail Histoire - Géographie à distance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97,1%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3052164473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Double diplôme - Histoire - Histoire Double diplôme Franco-Allemand en partenariat avec l'université de Tübingen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6,7%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1461510662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Portail Archéologie, Histoire, Histoire de l'Art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96,6%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93859276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Philosophie - Sociologie - Philosophie - Sciences de l'Education - Sciences du langage : Philosophie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94,0%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4255746855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Sciences du langage - Sociologie - Philosophie - Sciences de l'Education - Sciences du langage : Sciences du langage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95,0%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424734990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Portail Sciences du langage, Lettres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87,5%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4112416985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Portail Sciences du langage, Lettres -  option Santé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90,9%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273274719"/>
                  </a:ext>
                </a:extLst>
              </a:tr>
              <a:tr h="13194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Licence - Sociologie - Sociologie - Philosophie - Sciences de l'Education - Sciences du langage : Sociologie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97,0%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01" marR="2401" marT="2401" marB="0" anchor="b"/>
                </a:tc>
                <a:extLst>
                  <a:ext uri="{0D108BD9-81ED-4DB2-BD59-A6C34878D82A}">
                    <a16:rowId xmlns:a16="http://schemas.microsoft.com/office/drawing/2014/main" val="100316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47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500" dirty="0" err="1">
                <a:solidFill>
                  <a:schemeClr val="tx2"/>
                </a:solidFill>
              </a:rPr>
              <a:t>Parcoursup</a:t>
            </a:r>
            <a:r>
              <a:rPr lang="fr-FR" sz="2500" dirty="0">
                <a:solidFill>
                  <a:schemeClr val="tx2"/>
                </a:solidFill>
              </a:rPr>
              <a:t> 2020 : l’offre de formation AMU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D1EE9B-3B4B-FA4C-A80D-5BB5E5798D7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08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D2D1777-1FE0-4458-ADD2-D9EA2A0FF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854" y="1072233"/>
            <a:ext cx="7364865" cy="287338"/>
          </a:xfrm>
        </p:spPr>
        <p:txBody>
          <a:bodyPr/>
          <a:lstStyle/>
          <a:p>
            <a:r>
              <a:rPr lang="fr-FR" sz="1600" dirty="0">
                <a:cs typeface="Arial" charset="0"/>
              </a:rPr>
              <a:t>FDSP : 3 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42350E-52F0-4FD9-AB6C-7DD4F83D01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Une force pour le territoire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62B7F2-D0DC-465F-8460-0DA1D4372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A1C160-B6A0-4EE8-B28B-4BDABD9DA11E}"/>
              </a:ext>
            </a:extLst>
          </p:cNvPr>
          <p:cNvSpPr/>
          <p:nvPr/>
        </p:nvSpPr>
        <p:spPr>
          <a:xfrm>
            <a:off x="271941" y="2230243"/>
            <a:ext cx="8931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cs typeface="Arial" charset="0"/>
              </a:rPr>
              <a:t>FEG : 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E556EC-5455-4E5B-BFAA-1A58BCE9316F}"/>
              </a:ext>
            </a:extLst>
          </p:cNvPr>
          <p:cNvSpPr/>
          <p:nvPr/>
        </p:nvSpPr>
        <p:spPr>
          <a:xfrm>
            <a:off x="282038" y="3586984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cs typeface="Arial" charset="0"/>
              </a:rPr>
              <a:t>FS : 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3D81EE-D62D-4D1D-9E31-1A67F3481E18}"/>
              </a:ext>
            </a:extLst>
          </p:cNvPr>
          <p:cNvSpPr/>
          <p:nvPr/>
        </p:nvSpPr>
        <p:spPr>
          <a:xfrm>
            <a:off x="282040" y="5790124"/>
            <a:ext cx="7981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cs typeface="Arial" charset="0"/>
              </a:rPr>
              <a:t>IUT : 2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4083EEF-E619-465E-B978-F6B847276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91387"/>
              </p:ext>
            </p:extLst>
          </p:nvPr>
        </p:nvGraphicFramePr>
        <p:xfrm>
          <a:off x="788075" y="1466816"/>
          <a:ext cx="7800928" cy="542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3972">
                  <a:extLst>
                    <a:ext uri="{9D8B030D-6E8A-4147-A177-3AD203B41FA5}">
                      <a16:colId xmlns:a16="http://schemas.microsoft.com/office/drawing/2014/main" val="2701414816"/>
                    </a:ext>
                  </a:extLst>
                </a:gridCol>
                <a:gridCol w="536956">
                  <a:extLst>
                    <a:ext uri="{9D8B030D-6E8A-4147-A177-3AD203B41FA5}">
                      <a16:colId xmlns:a16="http://schemas.microsoft.com/office/drawing/2014/main" val="3512456502"/>
                    </a:ext>
                  </a:extLst>
                </a:gridCol>
              </a:tblGrid>
              <a:tr h="18283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Site d'Aix-en-Provence - Diplôme de Comptabilité et de Gestion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82,0%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8544563"/>
                  </a:ext>
                </a:extLst>
              </a:tr>
              <a:tr h="12259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Site d'Arles - Licence - Droit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75,6%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9224737"/>
                  </a:ext>
                </a:extLst>
              </a:tr>
              <a:tr h="18283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Site de Marseille Espace Canebière - Licence - Droit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96,5%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516235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0BA7A57-183D-4AE7-A2AF-E64ECB9B1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053945"/>
              </p:ext>
            </p:extLst>
          </p:nvPr>
        </p:nvGraphicFramePr>
        <p:xfrm>
          <a:off x="775413" y="2713474"/>
          <a:ext cx="7800928" cy="786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5511">
                  <a:extLst>
                    <a:ext uri="{9D8B030D-6E8A-4147-A177-3AD203B41FA5}">
                      <a16:colId xmlns:a16="http://schemas.microsoft.com/office/drawing/2014/main" val="1201423865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75678037"/>
                    </a:ext>
                  </a:extLst>
                </a:gridCol>
              </a:tblGrid>
              <a:tr h="130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Site d'Aix-en-Provence - Licence - Portail Administration économique et sociale - Economie et Gestion - Gestion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98,3%</a:t>
                      </a:r>
                      <a:endParaRPr lang="fr-F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8264998"/>
                  </a:ext>
                </a:extLst>
              </a:tr>
              <a:tr h="254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Site d'Aix-en-Provence - Licence - Portail Administration économique et sociale - Economie et Gestion - Gestion -  option Santé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97,8%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0843616"/>
                  </a:ext>
                </a:extLst>
              </a:tr>
              <a:tr h="130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Site d'Aix-en-Provence - Licence - Mathématiques et informatique appliquées aux sciences humaines et sociales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97,1%</a:t>
                      </a:r>
                      <a:endParaRPr lang="fr-F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108567"/>
                  </a:ext>
                </a:extLst>
              </a:tr>
              <a:tr h="15436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Site de Marseille Colbert - Licence - Portail Administration économique et sociale – Economie et gestion - Gestion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94,6%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5463144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C94A4480-36A8-41D2-9D81-83522E7C8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6980"/>
              </p:ext>
            </p:extLst>
          </p:nvPr>
        </p:nvGraphicFramePr>
        <p:xfrm>
          <a:off x="775413" y="4037366"/>
          <a:ext cx="7826252" cy="1575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2144">
                  <a:extLst>
                    <a:ext uri="{9D8B030D-6E8A-4147-A177-3AD203B41FA5}">
                      <a16:colId xmlns:a16="http://schemas.microsoft.com/office/drawing/2014/main" val="1372673969"/>
                    </a:ext>
                  </a:extLst>
                </a:gridCol>
                <a:gridCol w="514108">
                  <a:extLst>
                    <a:ext uri="{9D8B030D-6E8A-4147-A177-3AD203B41FA5}">
                      <a16:colId xmlns:a16="http://schemas.microsoft.com/office/drawing/2014/main" val="3298042160"/>
                    </a:ext>
                  </a:extLst>
                </a:gridCol>
              </a:tblGrid>
              <a:tr h="12015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Licence - Portail Descartes : Informatique, Mathématiques, Mécanique, Physique - site de Luminy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97,8%</a:t>
                      </a:r>
                      <a:endParaRPr lang="fr-F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5953322"/>
                  </a:ext>
                </a:extLst>
              </a:tr>
              <a:tr h="18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C.M.I - Cursus Master en Ingénierie - Sciences de la vie - Sciences de la Vie Cursus Master Ingénierie (Site Luminy)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93,3%</a:t>
                      </a:r>
                      <a:endParaRPr lang="fr-F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8532696"/>
                  </a:ext>
                </a:extLst>
              </a:tr>
              <a:tr h="23384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C.M.I - Cursus Master en Ingénierie - Sciences de la vie et de la terre - Sciences de la Vie et de la Terre Cursus Master Ingénierie (Site Saint Charles)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86,7%</a:t>
                      </a:r>
                      <a:endParaRPr lang="fr-F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672999"/>
                  </a:ext>
                </a:extLst>
              </a:tr>
              <a:tr h="18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Licence - Portail Formation à distance - Descartes : Informatique, Mathématiques, Mécanique, Physique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98,0%</a:t>
                      </a:r>
                      <a:endParaRPr lang="fr-F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6404905"/>
                  </a:ext>
                </a:extLst>
              </a:tr>
              <a:tr h="23384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Licence - Mathématiques et informatique appliquées aux sciences humaines et sociales - Mathématiques Appliquées et Sciences Sociales (Site de Saint Charles)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96,9%</a:t>
                      </a:r>
                      <a:endParaRPr lang="fr-F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4445132"/>
                  </a:ext>
                </a:extLst>
              </a:tr>
              <a:tr h="23384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Licence - Portail Formation à distance - Pasteur : Chimie, Sciences de la vie, Sciences de la vie et de la terre, Sciences sanitaires et sociales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99,5%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8433274"/>
                  </a:ext>
                </a:extLst>
              </a:tr>
            </a:tbl>
          </a:graphicData>
        </a:graphic>
      </p:graphicFrame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2F540870-242D-4BD3-A438-50D0B8679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513987"/>
              </p:ext>
            </p:extLst>
          </p:nvPr>
        </p:nvGraphicFramePr>
        <p:xfrm>
          <a:off x="765596" y="6144413"/>
          <a:ext cx="7852941" cy="36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8952">
                  <a:extLst>
                    <a:ext uri="{9D8B030D-6E8A-4147-A177-3AD203B41FA5}">
                      <a16:colId xmlns:a16="http://schemas.microsoft.com/office/drawing/2014/main" val="2707848036"/>
                    </a:ext>
                  </a:extLst>
                </a:gridCol>
                <a:gridCol w="523989">
                  <a:extLst>
                    <a:ext uri="{9D8B030D-6E8A-4147-A177-3AD203B41FA5}">
                      <a16:colId xmlns:a16="http://schemas.microsoft.com/office/drawing/2014/main" val="2810551141"/>
                    </a:ext>
                  </a:extLst>
                </a:gridCol>
              </a:tblGrid>
              <a:tr h="178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I.U.T d'Aix-Marseille - Site de Salon-De-Provence - DUT - Génie électrique et informatique industrielle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92,3%</a:t>
                      </a:r>
                      <a:endParaRPr lang="fr-F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0400501"/>
                  </a:ext>
                </a:extLst>
              </a:tr>
              <a:tr h="18975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IUT Aix-Marseille - Site de Marseille St Jérôme - DUT - Mesures physiques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058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37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595974"/>
              </p:ext>
            </p:extLst>
          </p:nvPr>
        </p:nvGraphicFramePr>
        <p:xfrm>
          <a:off x="2644588" y="1337749"/>
          <a:ext cx="6140824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CFVU du 8 octobre 2020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794" y="699294"/>
            <a:ext cx="8229600" cy="642937"/>
          </a:xfrm>
        </p:spPr>
        <p:txBody>
          <a:bodyPr/>
          <a:lstStyle/>
          <a:p>
            <a:r>
              <a:rPr lang="fr-FR" sz="2000" dirty="0">
                <a:solidFill>
                  <a:schemeClr val="tx2"/>
                </a:solidFill>
              </a:rPr>
              <a:t>Une offre de formation AMU enrichie : 16 525 places offertes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11" name="Étoile à 12 branches 10"/>
          <p:cNvSpPr/>
          <p:nvPr/>
        </p:nvSpPr>
        <p:spPr>
          <a:xfrm>
            <a:off x="0" y="2294965"/>
            <a:ext cx="2761130" cy="2214282"/>
          </a:xfrm>
          <a:prstGeom prst="star1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65225" algn="l"/>
              </a:tabLst>
            </a:pPr>
            <a:r>
              <a:rPr lang="fr-FR" sz="1600" dirty="0"/>
              <a:t>153 points d’entrée dans 8 composantes </a:t>
            </a:r>
          </a:p>
          <a:p>
            <a:pPr algn="ctr">
              <a:tabLst>
                <a:tab pos="1165225" algn="l"/>
              </a:tabLst>
            </a:pPr>
            <a:r>
              <a:rPr lang="fr-FR" sz="1600" dirty="0"/>
              <a:t> (</a:t>
            </a:r>
            <a:r>
              <a:rPr lang="fr-FR" sz="1600" dirty="0">
                <a:solidFill>
                  <a:schemeClr val="bg1"/>
                </a:solidFill>
              </a:rPr>
              <a:t>108 en 2019, soit  + 41 %</a:t>
            </a:r>
            <a:r>
              <a:rPr lang="fr-FR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426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35" y="699294"/>
            <a:ext cx="8366359" cy="642937"/>
          </a:xfrm>
        </p:spPr>
        <p:txBody>
          <a:bodyPr/>
          <a:lstStyle/>
          <a:p>
            <a:r>
              <a:rPr lang="fr-FR" sz="2500" dirty="0">
                <a:solidFill>
                  <a:schemeClr val="tx2"/>
                </a:solidFill>
              </a:rPr>
              <a:t>47 formations sélectives  (29 IUT et 18 hors IUT)  </a:t>
            </a:r>
            <a:br>
              <a:rPr lang="fr-FR" sz="2500" dirty="0">
                <a:solidFill>
                  <a:schemeClr val="tx2"/>
                </a:solidFill>
              </a:rPr>
            </a:br>
            <a:br>
              <a:rPr lang="fr-FR" sz="2500" dirty="0">
                <a:solidFill>
                  <a:schemeClr val="tx2"/>
                </a:solidFill>
              </a:rPr>
            </a:br>
            <a:r>
              <a:rPr lang="fr-FR" sz="1600" dirty="0"/>
              <a:t>1 264 places / 31 % des formations d’AMU</a:t>
            </a:r>
            <a:br>
              <a:rPr lang="fr-FR" sz="2500" dirty="0"/>
            </a:br>
            <a:endParaRPr lang="fr-FR" sz="2500" dirty="0"/>
          </a:p>
        </p:txBody>
      </p:sp>
      <p:pic>
        <p:nvPicPr>
          <p:cNvPr id="12" name="Espace réservé du contenu 11" descr="Fichier:Univ Aix-Marseille - Sciences.svg — Wikipédia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38" y="3501532"/>
            <a:ext cx="1895681" cy="761234"/>
          </a:xfr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899" y="2218752"/>
            <a:ext cx="1724016" cy="460636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38" y="2155928"/>
            <a:ext cx="1895870" cy="693716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6214" y="4658132"/>
            <a:ext cx="1704229" cy="473281"/>
          </a:xfrm>
          <a:prstGeom prst="rect">
            <a:avLst/>
          </a:prstGeom>
        </p:spPr>
      </p:pic>
      <p:sp>
        <p:nvSpPr>
          <p:cNvPr id="19" name="AutoShape 4" descr="IUT Aix-Marseille Université"/>
          <p:cNvSpPr>
            <a:spLocks noChangeAspect="1" noChangeArrowheads="1"/>
          </p:cNvSpPr>
          <p:nvPr/>
        </p:nvSpPr>
        <p:spPr bwMode="auto">
          <a:xfrm>
            <a:off x="1422193" y="-295275"/>
            <a:ext cx="32861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899" y="5740632"/>
            <a:ext cx="1683384" cy="577962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0078" y="4952267"/>
            <a:ext cx="1704230" cy="493330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 bwMode="auto">
          <a:xfrm>
            <a:off x="2415868" y="3434095"/>
            <a:ext cx="22547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r-FR" sz="1000" dirty="0">
                <a:latin typeface="Verdana" charset="0"/>
                <a:cs typeface="Arial" charset="0"/>
              </a:rPr>
              <a:t>1 Cycle Universitaire Préparatoire aux Grandes Ecoles </a:t>
            </a:r>
            <a:r>
              <a:rPr lang="fr-FR" sz="1000" dirty="0">
                <a:cs typeface="Arial" charset="0"/>
              </a:rPr>
              <a:t>(</a:t>
            </a:r>
            <a:r>
              <a:rPr lang="fr-FR" sz="1000" baseline="0" dirty="0">
                <a:latin typeface="Verdana" charset="0"/>
                <a:cs typeface="Arial" charset="0"/>
              </a:rPr>
              <a:t>CUPGE),</a:t>
            </a:r>
            <a:r>
              <a:rPr lang="fr-FR" sz="1000" dirty="0">
                <a:latin typeface="Verdana" charset="0"/>
                <a:cs typeface="Arial" charset="0"/>
              </a:rPr>
              <a:t> 1 DU préparant au BTS opticien lunetier, 2 CMI Sciences de la vie et Sciences de la vie et de la Terre, 1 licence MPCI, 1 licence Sciences et humanités</a:t>
            </a:r>
            <a:endParaRPr lang="fr-FR" sz="1000" baseline="0" dirty="0">
              <a:latin typeface="Verdana" charset="0"/>
              <a:cs typeface="Arial" charset="0"/>
            </a:endParaRPr>
          </a:p>
        </p:txBody>
      </p:sp>
      <p:sp>
        <p:nvSpPr>
          <p:cNvPr id="23" name="ZoneTexte 22"/>
          <p:cNvSpPr txBox="1"/>
          <p:nvPr/>
        </p:nvSpPr>
        <p:spPr bwMode="auto">
          <a:xfrm>
            <a:off x="2316658" y="2428847"/>
            <a:ext cx="25011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000" dirty="0">
                <a:latin typeface="Verdana" charset="0"/>
                <a:cs typeface="Arial" charset="0"/>
              </a:rPr>
              <a:t>1 Cursus Master Ingénierie (CMI)</a:t>
            </a:r>
            <a:endParaRPr lang="fr-FR" sz="1000" baseline="0" dirty="0">
              <a:latin typeface="Verdana" charset="0"/>
              <a:cs typeface="Arial" charset="0"/>
            </a:endParaRPr>
          </a:p>
        </p:txBody>
      </p:sp>
      <p:sp>
        <p:nvSpPr>
          <p:cNvPr id="24" name="ZoneTexte 23"/>
          <p:cNvSpPr txBox="1"/>
          <p:nvPr/>
        </p:nvSpPr>
        <p:spPr bwMode="auto">
          <a:xfrm>
            <a:off x="6646582" y="2226658"/>
            <a:ext cx="234882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r-FR" sz="1000" baseline="0" dirty="0">
                <a:latin typeface="Verdana" charset="0"/>
                <a:cs typeface="Arial" charset="0"/>
              </a:rPr>
              <a:t>1 Diplôme</a:t>
            </a:r>
            <a:r>
              <a:rPr lang="fr-FR" sz="1000" dirty="0">
                <a:latin typeface="Verdana" charset="0"/>
                <a:cs typeface="Arial" charset="0"/>
              </a:rPr>
              <a:t> de Comptabilité et de Gestion, 1 double licence Droit Economie et Gestion </a:t>
            </a:r>
            <a:r>
              <a:rPr lang="fr-FR" sz="1000" dirty="0" err="1">
                <a:latin typeface="Verdana" charset="0"/>
                <a:cs typeface="Arial" charset="0"/>
              </a:rPr>
              <a:t>coportée</a:t>
            </a:r>
            <a:r>
              <a:rPr lang="fr-FR" sz="1000" dirty="0">
                <a:latin typeface="Verdana" charset="0"/>
                <a:cs typeface="Arial" charset="0"/>
              </a:rPr>
              <a:t> avec la FEG</a:t>
            </a:r>
            <a:endParaRPr lang="fr-FR" sz="1000" baseline="0" dirty="0">
              <a:latin typeface="Verdana" charset="0"/>
              <a:cs typeface="Arial" charset="0"/>
            </a:endParaRPr>
          </a:p>
        </p:txBody>
      </p:sp>
      <p:sp>
        <p:nvSpPr>
          <p:cNvPr id="26" name="ZoneTexte 25"/>
          <p:cNvSpPr txBox="1"/>
          <p:nvPr/>
        </p:nvSpPr>
        <p:spPr bwMode="auto">
          <a:xfrm>
            <a:off x="6673514" y="3633191"/>
            <a:ext cx="22949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r-FR" sz="1000" dirty="0">
                <a:latin typeface="Verdana" charset="0"/>
                <a:cs typeface="Arial" charset="0"/>
              </a:rPr>
              <a:t>1 Double licence Droit Economie et Gestion co portée avec la FDSP</a:t>
            </a:r>
            <a:endParaRPr lang="fr-FR" sz="1000" baseline="0" dirty="0">
              <a:latin typeface="Verdana" charset="0"/>
              <a:cs typeface="Arial" charset="0"/>
            </a:endParaRPr>
          </a:p>
        </p:txBody>
      </p:sp>
      <p:sp>
        <p:nvSpPr>
          <p:cNvPr id="27" name="ZoneTexte 26"/>
          <p:cNvSpPr txBox="1"/>
          <p:nvPr/>
        </p:nvSpPr>
        <p:spPr bwMode="auto">
          <a:xfrm>
            <a:off x="6673514" y="4658132"/>
            <a:ext cx="1916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000" baseline="0" dirty="0">
                <a:latin typeface="Verdana" charset="0"/>
                <a:cs typeface="Arial" charset="0"/>
              </a:rPr>
              <a:t>1 DEUST Formation</a:t>
            </a:r>
            <a:r>
              <a:rPr lang="fr-FR" sz="1000" dirty="0">
                <a:latin typeface="Verdana" charset="0"/>
                <a:cs typeface="Arial" charset="0"/>
              </a:rPr>
              <a:t> de base aux métiers du théâtre et 4 DPI</a:t>
            </a:r>
            <a:endParaRPr lang="fr-FR" sz="1000" baseline="0" dirty="0">
              <a:latin typeface="Verdana" charset="0"/>
              <a:cs typeface="Arial" charset="0"/>
            </a:endParaRPr>
          </a:p>
        </p:txBody>
      </p:sp>
      <p:sp>
        <p:nvSpPr>
          <p:cNvPr id="28" name="ZoneTexte 27"/>
          <p:cNvSpPr txBox="1"/>
          <p:nvPr/>
        </p:nvSpPr>
        <p:spPr bwMode="auto">
          <a:xfrm>
            <a:off x="1023732" y="5330512"/>
            <a:ext cx="25011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endParaRPr lang="fr-FR" sz="1000" b="1" baseline="0" dirty="0">
              <a:latin typeface="Verdana" charset="0"/>
              <a:cs typeface="Arial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0793" y="3535212"/>
            <a:ext cx="1704229" cy="503737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 bwMode="auto">
          <a:xfrm>
            <a:off x="2451368" y="5121987"/>
            <a:ext cx="22192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000" baseline="0" dirty="0">
                <a:latin typeface="Verdana" charset="0"/>
                <a:cs typeface="Arial" charset="0"/>
              </a:rPr>
              <a:t>4 diplômes d’état paramédicaux</a:t>
            </a:r>
          </a:p>
        </p:txBody>
      </p:sp>
      <p:sp>
        <p:nvSpPr>
          <p:cNvPr id="33" name="ZoneTexte 32"/>
          <p:cNvSpPr txBox="1"/>
          <p:nvPr/>
        </p:nvSpPr>
        <p:spPr bwMode="auto">
          <a:xfrm>
            <a:off x="6634280" y="5952669"/>
            <a:ext cx="237343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000" dirty="0">
                <a:latin typeface="Verdana" charset="0"/>
                <a:cs typeface="Arial" charset="0"/>
              </a:rPr>
              <a:t>29 DUT dont 6 en apprentissage</a:t>
            </a:r>
            <a:endParaRPr lang="fr-FR" sz="1000" baseline="0" dirty="0">
              <a:latin typeface="Verdana" charset="0"/>
              <a:cs typeface="Arial" charset="0"/>
            </a:endParaRPr>
          </a:p>
        </p:txBody>
      </p:sp>
      <p:sp>
        <p:nvSpPr>
          <p:cNvPr id="25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</p:spTree>
    <p:extLst>
      <p:ext uri="{BB962C8B-B14F-4D97-AF65-F5344CB8AC3E}">
        <p14:creationId xmlns:p14="http://schemas.microsoft.com/office/powerpoint/2010/main" val="107257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EB3AFF-766C-474B-9609-7BC9B8C38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15" y="686823"/>
            <a:ext cx="8070191" cy="640445"/>
          </a:xfrm>
        </p:spPr>
        <p:txBody>
          <a:bodyPr/>
          <a:lstStyle/>
          <a:p>
            <a:r>
              <a:rPr lang="fr-FR" sz="2000" dirty="0">
                <a:solidFill>
                  <a:schemeClr val="tx2"/>
                </a:solidFill>
              </a:rPr>
              <a:t>Une nouvelle offre de formation pour l’accès aux études de santé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5540367" y="2927638"/>
            <a:ext cx="35319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lang="fr-FR" b="1" dirty="0">
              <a:latin typeface="Verdana" charset="0"/>
              <a:cs typeface="Arial" charset="0"/>
            </a:endParaRPr>
          </a:p>
          <a:p>
            <a:pPr algn="ctr"/>
            <a:endParaRPr lang="fr-FR" b="1" dirty="0">
              <a:latin typeface="Verdana" charset="0"/>
              <a:cs typeface="Arial" charset="0"/>
            </a:endParaRPr>
          </a:p>
          <a:p>
            <a:pPr algn="ctr"/>
            <a:r>
              <a:rPr lang="fr-FR" b="1" dirty="0">
                <a:latin typeface="Verdana" charset="0"/>
                <a:cs typeface="Arial" charset="0"/>
              </a:rPr>
              <a:t> </a:t>
            </a:r>
            <a:endParaRPr lang="fr-FR" b="1" baseline="0" dirty="0">
              <a:latin typeface="Verdana" charset="0"/>
              <a:cs typeface="Arial" charset="0"/>
            </a:endParaRPr>
          </a:p>
        </p:txBody>
      </p:sp>
      <p:sp>
        <p:nvSpPr>
          <p:cNvPr id="13" name="ZoneTexte 12"/>
          <p:cNvSpPr txBox="1"/>
          <p:nvPr/>
        </p:nvSpPr>
        <p:spPr bwMode="auto">
          <a:xfrm>
            <a:off x="5409174" y="2583129"/>
            <a:ext cx="32093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>
            <a:defPPr>
              <a:defRPr lang="fr-FR"/>
            </a:defPPr>
            <a:lvl1pPr>
              <a:defRPr sz="1400" u="sng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sz="1500" u="none" dirty="0"/>
              <a:t>Augmentation globale de 0,95 %</a:t>
            </a:r>
          </a:p>
          <a:p>
            <a:pPr algn="just"/>
            <a:endParaRPr lang="fr-FR" sz="1500" u="none" dirty="0"/>
          </a:p>
          <a:p>
            <a:r>
              <a:rPr lang="fr-FR" sz="1500" u="none" dirty="0"/>
              <a:t>Déport de places pour l’ouverture des LAS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39675"/>
              </p:ext>
            </p:extLst>
          </p:nvPr>
        </p:nvGraphicFramePr>
        <p:xfrm>
          <a:off x="264685" y="2410848"/>
          <a:ext cx="4808540" cy="39515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7463">
                  <a:extLst>
                    <a:ext uri="{9D8B030D-6E8A-4147-A177-3AD203B41FA5}">
                      <a16:colId xmlns:a16="http://schemas.microsoft.com/office/drawing/2014/main" val="2633815942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1589562065"/>
                    </a:ext>
                  </a:extLst>
                </a:gridCol>
                <a:gridCol w="794235">
                  <a:extLst>
                    <a:ext uri="{9D8B030D-6E8A-4147-A177-3AD203B41FA5}">
                      <a16:colId xmlns:a16="http://schemas.microsoft.com/office/drawing/2014/main" val="4126456191"/>
                    </a:ext>
                  </a:extLst>
                </a:gridCol>
                <a:gridCol w="961708">
                  <a:extLst>
                    <a:ext uri="{9D8B030D-6E8A-4147-A177-3AD203B41FA5}">
                      <a16:colId xmlns:a16="http://schemas.microsoft.com/office/drawing/2014/main" val="3651987815"/>
                    </a:ext>
                  </a:extLst>
                </a:gridCol>
                <a:gridCol w="961708">
                  <a:extLst>
                    <a:ext uri="{9D8B030D-6E8A-4147-A177-3AD203B41FA5}">
                      <a16:colId xmlns:a16="http://schemas.microsoft.com/office/drawing/2014/main" val="572014860"/>
                    </a:ext>
                  </a:extLst>
                </a:gridCol>
              </a:tblGrid>
              <a:tr h="377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Composante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2018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Evolution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185149"/>
                  </a:ext>
                </a:extLst>
              </a:tr>
              <a:tr h="2954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ALLSH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5283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5</a:t>
                      </a:r>
                      <a:r>
                        <a:rPr lang="fr-FR" sz="1200" baseline="0" dirty="0">
                          <a:latin typeface="+mn-lt"/>
                        </a:rPr>
                        <a:t> 381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5 405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+mn-lt"/>
                        </a:rPr>
                        <a:t>0,45%</a:t>
                      </a:r>
                    </a:p>
                    <a:p>
                      <a:pPr algn="ctr" fontAlgn="b"/>
                      <a:endParaRPr lang="fr-F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0874567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FDSP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2 436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2 450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+mn-lt"/>
                        </a:rPr>
                        <a:t>0,57%</a:t>
                      </a:r>
                    </a:p>
                    <a:p>
                      <a:pPr algn="ctr" fontAlgn="b"/>
                      <a:endParaRPr lang="fr-F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6100546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FEG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1 191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1 241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+mn-lt"/>
                        </a:rPr>
                        <a:t>4,20%</a:t>
                      </a:r>
                    </a:p>
                    <a:p>
                      <a:pPr algn="ctr" fontAlgn="b"/>
                      <a:endParaRPr lang="fr-F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1508574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2 525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</a:t>
                      </a:r>
                      <a:r>
                        <a:rPr lang="fr-FR" sz="1200" baseline="0" dirty="0">
                          <a:latin typeface="+mn-lt"/>
                        </a:rPr>
                        <a:t> 779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+mn-lt"/>
                        </a:rPr>
                        <a:t>8,67%</a:t>
                      </a:r>
                    </a:p>
                    <a:p>
                      <a:pPr algn="ctr" fontAlgn="b"/>
                      <a:endParaRPr lang="fr-F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2271207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FSMPM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2 045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1 700</a:t>
                      </a:r>
                      <a:r>
                        <a:rPr lang="fr-FR" sz="1200" baseline="0" dirty="0">
                          <a:latin typeface="+mn-lt"/>
                        </a:rPr>
                        <a:t> + 135  (235)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+mn-lt"/>
                        </a:rPr>
                        <a:t>1, 22</a:t>
                      </a:r>
                      <a:r>
                        <a:rPr lang="fr-FR" sz="1200" b="0" i="0" u="none" strike="noStrike" baseline="0" dirty="0">
                          <a:effectLst/>
                          <a:latin typeface="+mn-lt"/>
                        </a:rPr>
                        <a:t> %</a:t>
                      </a:r>
                    </a:p>
                    <a:p>
                      <a:pPr algn="ctr" fontAlgn="b"/>
                      <a:endParaRPr lang="fr-FR" sz="1200" b="0" i="0" u="none" strike="noStrike" baseline="0" dirty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fr-FR" sz="1200" b="0" i="0" u="none" strike="noStrike" baseline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9750679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FSS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+mn-lt"/>
                        </a:rPr>
                        <a:t>0,78 %</a:t>
                      </a:r>
                    </a:p>
                    <a:p>
                      <a:pPr algn="ctr" fontAlgn="b"/>
                      <a:endParaRPr lang="fr-F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176542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IMPGT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+mn-lt"/>
                        </a:rPr>
                        <a:t>0,00%</a:t>
                      </a:r>
                    </a:p>
                    <a:p>
                      <a:pPr algn="ctr" fontAlgn="b"/>
                      <a:endParaRPr lang="fr-F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2511104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IUT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2043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+mn-lt"/>
                        </a:rPr>
                        <a:t>2 060</a:t>
                      </a:r>
                      <a:endParaRPr lang="fr-FR" sz="12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+mn-lt"/>
                        </a:rPr>
                        <a:t>0,64%</a:t>
                      </a:r>
                    </a:p>
                    <a:p>
                      <a:pPr algn="ctr" fontAlgn="b"/>
                      <a:endParaRPr lang="fr-F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860067"/>
                  </a:ext>
                </a:extLst>
              </a:tr>
              <a:tr h="32265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+mn-lt"/>
                        </a:rPr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+mn-lt"/>
                        </a:rPr>
                        <a:t>16 442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+mn-lt"/>
                        </a:rPr>
                        <a:t>16 371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dirty="0">
                          <a:latin typeface="+mn-lt"/>
                        </a:rPr>
                        <a:t>16  525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effectLst/>
                          <a:latin typeface="+mn-lt"/>
                        </a:rPr>
                        <a:t>0,95</a:t>
                      </a:r>
                      <a:r>
                        <a:rPr lang="fr-FR" sz="1200" b="1" i="0" u="none" strike="noStrike" baseline="0" dirty="0">
                          <a:effectLst/>
                          <a:latin typeface="+mn-lt"/>
                        </a:rPr>
                        <a:t> %</a:t>
                      </a:r>
                    </a:p>
                    <a:p>
                      <a:pPr algn="ctr" fontAlgn="b"/>
                      <a:endParaRPr lang="fr-F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0150617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 bwMode="auto">
          <a:xfrm>
            <a:off x="731827" y="1073300"/>
            <a:ext cx="6259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: 745 places offertes dans (20 points d’entrée </a:t>
            </a:r>
            <a:r>
              <a:rPr lang="fr-FR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Parcoursup</a:t>
            </a:r>
            <a:r>
              <a:rPr 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 : 1 700 places offertes avec 15 mineures disciplinaires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 txBox="1">
            <a:spLocks/>
          </p:cNvSpPr>
          <p:nvPr/>
        </p:nvSpPr>
        <p:spPr bwMode="auto">
          <a:xfrm>
            <a:off x="1073809" y="2096641"/>
            <a:ext cx="3269591" cy="31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313E56"/>
                </a:solidFill>
                <a:uFill>
                  <a:solidFill>
                    <a:schemeClr val="bg1"/>
                  </a:solidFill>
                </a:u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13E56"/>
                </a:solidFill>
                <a:latin typeface="Arial" charset="0"/>
                <a:ea typeface="ＭＳ Ｐゴシック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2663B4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fr-FR" sz="1600" dirty="0">
                <a:solidFill>
                  <a:schemeClr val="tx2"/>
                </a:solidFill>
              </a:rPr>
              <a:t>Volumétrie des places offertes</a:t>
            </a: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</p:spTree>
    <p:extLst>
      <p:ext uri="{BB962C8B-B14F-4D97-AF65-F5344CB8AC3E}">
        <p14:creationId xmlns:p14="http://schemas.microsoft.com/office/powerpoint/2010/main" val="271413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500" dirty="0" err="1">
                <a:solidFill>
                  <a:schemeClr val="tx2"/>
                </a:solidFill>
              </a:rPr>
              <a:t>Parcoursup</a:t>
            </a:r>
            <a:r>
              <a:rPr lang="fr-FR" sz="2500" dirty="0">
                <a:solidFill>
                  <a:schemeClr val="tx2"/>
                </a:solidFill>
              </a:rPr>
              <a:t> 2020 : l’attractivité des formations auprès des candidats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D1EE9B-3B4B-FA4C-A80D-5BB5E5798D7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48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429" y="782493"/>
            <a:ext cx="8229600" cy="430081"/>
          </a:xfrm>
        </p:spPr>
        <p:txBody>
          <a:bodyPr/>
          <a:lstStyle/>
          <a:p>
            <a:r>
              <a:rPr lang="fr-FR" sz="2000" dirty="0">
                <a:solidFill>
                  <a:schemeClr val="tx2"/>
                </a:solidFill>
              </a:rPr>
              <a:t>Le taux de pression (</a:t>
            </a:r>
            <a:r>
              <a:rPr lang="fr-FR" sz="1500" dirty="0">
                <a:solidFill>
                  <a:schemeClr val="tx2"/>
                </a:solidFill>
              </a:rPr>
              <a:t>total des vœux confirmés / nombre de places offertes)</a:t>
            </a:r>
            <a:br>
              <a:rPr lang="fr-FR" sz="2000" dirty="0">
                <a:solidFill>
                  <a:schemeClr val="tx2"/>
                </a:solidFill>
              </a:rPr>
            </a:br>
            <a:r>
              <a:rPr lang="fr-FR" sz="1500" dirty="0"/>
              <a:t>TOP 15 des formations les plus attractives (hors PASS et LAS)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9648" y="1647031"/>
            <a:ext cx="7364865" cy="45259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837601"/>
              </p:ext>
            </p:extLst>
          </p:nvPr>
        </p:nvGraphicFramePr>
        <p:xfrm>
          <a:off x="318051" y="1352790"/>
          <a:ext cx="8639978" cy="3651017"/>
        </p:xfrm>
        <a:graphic>
          <a:graphicData uri="http://schemas.openxmlformats.org/drawingml/2006/table">
            <a:tbl>
              <a:tblPr/>
              <a:tblGrid>
                <a:gridCol w="4081877">
                  <a:extLst>
                    <a:ext uri="{9D8B030D-6E8A-4147-A177-3AD203B41FA5}">
                      <a16:colId xmlns:a16="http://schemas.microsoft.com/office/drawing/2014/main" val="1614180886"/>
                    </a:ext>
                  </a:extLst>
                </a:gridCol>
                <a:gridCol w="1921885">
                  <a:extLst>
                    <a:ext uri="{9D8B030D-6E8A-4147-A177-3AD203B41FA5}">
                      <a16:colId xmlns:a16="http://schemas.microsoft.com/office/drawing/2014/main" val="3270204636"/>
                    </a:ext>
                  </a:extLst>
                </a:gridCol>
                <a:gridCol w="1139526">
                  <a:extLst>
                    <a:ext uri="{9D8B030D-6E8A-4147-A177-3AD203B41FA5}">
                      <a16:colId xmlns:a16="http://schemas.microsoft.com/office/drawing/2014/main" val="112389769"/>
                    </a:ext>
                  </a:extLst>
                </a:gridCol>
                <a:gridCol w="731338">
                  <a:extLst>
                    <a:ext uri="{9D8B030D-6E8A-4147-A177-3AD203B41FA5}">
                      <a16:colId xmlns:a16="http://schemas.microsoft.com/office/drawing/2014/main" val="3617091466"/>
                    </a:ext>
                  </a:extLst>
                </a:gridCol>
                <a:gridCol w="765352">
                  <a:extLst>
                    <a:ext uri="{9D8B030D-6E8A-4147-A177-3AD203B41FA5}">
                      <a16:colId xmlns:a16="http://schemas.microsoft.com/office/drawing/2014/main" val="2308395611"/>
                    </a:ext>
                  </a:extLst>
                </a:gridCol>
              </a:tblGrid>
              <a:tr h="2275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Formation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des vœux validés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Places offertes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Taux de pression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033927"/>
                  </a:ext>
                </a:extLst>
              </a:tr>
              <a:tr h="383692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IUT - Techniques de commercialisation</a:t>
                      </a:r>
                    </a:p>
                    <a:p>
                      <a:pPr algn="l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 Saint Jérôme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72969"/>
                  </a:ext>
                </a:extLst>
              </a:tr>
              <a:tr h="28663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IUT - Techniques de commercialisation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Aix-en-Provence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61174"/>
                  </a:ext>
                </a:extLst>
              </a:tr>
              <a:tr h="296962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IUT - Techniques de commercialisation en apprentissage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 Saint Jérôme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565574"/>
                  </a:ext>
                </a:extLst>
              </a:tr>
              <a:tr h="2969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IUT - Génie biologique Option génie de l'environnement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136159"/>
                  </a:ext>
                </a:extLst>
              </a:tr>
              <a:tr h="2969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IUT  - Gestion des entreprises et des administrations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Aix-en-Provence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75545"/>
                  </a:ext>
                </a:extLst>
              </a:tr>
              <a:tr h="2969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FSMPM</a:t>
                      </a:r>
                      <a:r>
                        <a:rPr lang="fr-FR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Certificat de capacité d'Orthoptiste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Timone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28610"/>
                  </a:ext>
                </a:extLst>
              </a:tr>
              <a:tr h="3836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IUT - Gestion des entreprises et des administrations - en apprentissage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Aix-en-Provence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56161"/>
                  </a:ext>
                </a:extLst>
              </a:tr>
              <a:tr h="3836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FEG - Double licence - Droit / Economie et gestion 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Aix-en-Provence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636249"/>
                  </a:ext>
                </a:extLst>
              </a:tr>
              <a:tr h="3836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IUT - Métiers du multimédia et de l'internet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277197"/>
                  </a:ext>
                </a:extLst>
              </a:tr>
              <a:tr h="2969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IUT - Techniques de commercialisation - en apprentissage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Aix-en-Provence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58093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66637"/>
              </p:ext>
            </p:extLst>
          </p:nvPr>
        </p:nvGraphicFramePr>
        <p:xfrm>
          <a:off x="318051" y="5019130"/>
          <a:ext cx="8639977" cy="1724025"/>
        </p:xfrm>
        <a:graphic>
          <a:graphicData uri="http://schemas.openxmlformats.org/drawingml/2006/table">
            <a:tbl>
              <a:tblPr/>
              <a:tblGrid>
                <a:gridCol w="4075045">
                  <a:extLst>
                    <a:ext uri="{9D8B030D-6E8A-4147-A177-3AD203B41FA5}">
                      <a16:colId xmlns:a16="http://schemas.microsoft.com/office/drawing/2014/main" val="3468166038"/>
                    </a:ext>
                  </a:extLst>
                </a:gridCol>
                <a:gridCol w="1850726">
                  <a:extLst>
                    <a:ext uri="{9D8B030D-6E8A-4147-A177-3AD203B41FA5}">
                      <a16:colId xmlns:a16="http://schemas.microsoft.com/office/drawing/2014/main" val="748572586"/>
                    </a:ext>
                  </a:extLst>
                </a:gridCol>
                <a:gridCol w="1217517">
                  <a:extLst>
                    <a:ext uri="{9D8B030D-6E8A-4147-A177-3AD203B41FA5}">
                      <a16:colId xmlns:a16="http://schemas.microsoft.com/office/drawing/2014/main" val="570217643"/>
                    </a:ext>
                  </a:extLst>
                </a:gridCol>
                <a:gridCol w="731337">
                  <a:extLst>
                    <a:ext uri="{9D8B030D-6E8A-4147-A177-3AD203B41FA5}">
                      <a16:colId xmlns:a16="http://schemas.microsoft.com/office/drawing/2014/main" val="746482790"/>
                    </a:ext>
                  </a:extLst>
                </a:gridCol>
                <a:gridCol w="765352">
                  <a:extLst>
                    <a:ext uri="{9D8B030D-6E8A-4147-A177-3AD203B41FA5}">
                      <a16:colId xmlns:a16="http://schemas.microsoft.com/office/drawing/2014/main" val="3317096556"/>
                    </a:ext>
                  </a:extLst>
                </a:gridCol>
              </a:tblGrid>
              <a:tr h="3416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ALLSH</a:t>
                      </a:r>
                      <a:r>
                        <a:rPr lang="fr-FR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Licence - Philosophie - Sociologie - Philosophie - Sciences de l'Education - Sciences du langage : Philosophie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Aix-en-Provence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9446"/>
                  </a:ext>
                </a:extLst>
              </a:tr>
              <a:tr h="50684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FS - CMI - Sciences et Techniques des Activités Physiques et Sportives - Sciences et Techniques des Activités Physiques et Sportives Cursus Master Ingénierie-Site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Luminy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Luminy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74300"/>
                  </a:ext>
                </a:extLst>
              </a:tr>
              <a:tr h="153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FDSP</a:t>
                      </a:r>
                      <a:r>
                        <a:rPr lang="fr-FR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Diplôme de Comptabilité et de Gestion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Aix-en-Provence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407884"/>
                  </a:ext>
                </a:extLst>
              </a:tr>
              <a:tr h="3416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FS - Licence - Mathématiques, physique, chimie, informatique - Licence MPCI (site de Saint Jérôme)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 Saint Jérôme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312576"/>
                  </a:ext>
                </a:extLst>
              </a:tr>
              <a:tr h="34169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FS - Licence - Portail Descartes : Informatique, Mathématiques, Mécanique, Physique - site de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Luminy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 Luminy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54482"/>
                  </a:ext>
                </a:extLst>
              </a:tr>
            </a:tbl>
          </a:graphicData>
        </a:graphic>
      </p:graphicFrame>
      <p:sp>
        <p:nvSpPr>
          <p:cNvPr id="12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</p:spTree>
    <p:extLst>
      <p:ext uri="{BB962C8B-B14F-4D97-AF65-F5344CB8AC3E}">
        <p14:creationId xmlns:p14="http://schemas.microsoft.com/office/powerpoint/2010/main" val="136535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48" y="727520"/>
            <a:ext cx="8229600" cy="642937"/>
          </a:xfrm>
        </p:spPr>
        <p:txBody>
          <a:bodyPr/>
          <a:lstStyle/>
          <a:p>
            <a:r>
              <a:rPr lang="fr-FR" sz="2000" dirty="0">
                <a:solidFill>
                  <a:schemeClr val="tx2"/>
                </a:solidFill>
              </a:rPr>
              <a:t>Le taux de pression en PASS </a:t>
            </a:r>
            <a:r>
              <a:rPr lang="fr-FR" sz="1500" dirty="0">
                <a:solidFill>
                  <a:schemeClr val="tx2"/>
                </a:solidFill>
              </a:rPr>
              <a:t>(total des vœux confirmés / nombre de places offertes)</a:t>
            </a:r>
            <a:br>
              <a:rPr lang="fr-FR" sz="1500" dirty="0">
                <a:solidFill>
                  <a:schemeClr val="tx2"/>
                </a:solidFill>
              </a:rPr>
            </a:br>
            <a:br>
              <a:rPr lang="fr-FR" sz="1500" dirty="0"/>
            </a:br>
            <a:endParaRPr lang="fr-FR" sz="1500" dirty="0"/>
          </a:p>
        </p:txBody>
      </p:sp>
      <p:sp>
        <p:nvSpPr>
          <p:cNvPr id="19" name="AutoShape 4" descr="IUT Aix-Marseille Université"/>
          <p:cNvSpPr>
            <a:spLocks noChangeAspect="1" noChangeArrowheads="1"/>
          </p:cNvSpPr>
          <p:nvPr/>
        </p:nvSpPr>
        <p:spPr bwMode="auto">
          <a:xfrm>
            <a:off x="155575" y="-411163"/>
            <a:ext cx="32861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9648" y="1342231"/>
            <a:ext cx="7364865" cy="45259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37685"/>
              </p:ext>
            </p:extLst>
          </p:nvPr>
        </p:nvGraphicFramePr>
        <p:xfrm>
          <a:off x="799648" y="1606493"/>
          <a:ext cx="7818890" cy="4718013"/>
        </p:xfrm>
        <a:graphic>
          <a:graphicData uri="http://schemas.openxmlformats.org/drawingml/2006/table">
            <a:tbl>
              <a:tblPr/>
              <a:tblGrid>
                <a:gridCol w="4862866">
                  <a:extLst>
                    <a:ext uri="{9D8B030D-6E8A-4147-A177-3AD203B41FA5}">
                      <a16:colId xmlns:a16="http://schemas.microsoft.com/office/drawing/2014/main" val="1220147276"/>
                    </a:ext>
                  </a:extLst>
                </a:gridCol>
                <a:gridCol w="854492">
                  <a:extLst>
                    <a:ext uri="{9D8B030D-6E8A-4147-A177-3AD203B41FA5}">
                      <a16:colId xmlns:a16="http://schemas.microsoft.com/office/drawing/2014/main" val="2315929702"/>
                    </a:ext>
                  </a:extLst>
                </a:gridCol>
                <a:gridCol w="914061">
                  <a:extLst>
                    <a:ext uri="{9D8B030D-6E8A-4147-A177-3AD203B41FA5}">
                      <a16:colId xmlns:a16="http://schemas.microsoft.com/office/drawing/2014/main" val="351607263"/>
                    </a:ext>
                  </a:extLst>
                </a:gridCol>
                <a:gridCol w="1187471">
                  <a:extLst>
                    <a:ext uri="{9D8B030D-6E8A-4147-A177-3AD203B41FA5}">
                      <a16:colId xmlns:a16="http://schemas.microsoft.com/office/drawing/2014/main" val="3854293681"/>
                    </a:ext>
                  </a:extLst>
                </a:gridCol>
              </a:tblGrid>
              <a:tr h="4970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Parcours d'Accès Spécifique Santé (PASS) 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des vœux validés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Places offertes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Taux de pression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85152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Sociologie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2372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169,43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854374"/>
                  </a:ext>
                </a:extLst>
              </a:tr>
              <a:tr h="3313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Sciences de l'éducation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162,14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766891"/>
                  </a:ext>
                </a:extLst>
              </a:tr>
              <a:tr h="3313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Anglais - Anglais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3145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4128"/>
                  </a:ext>
                </a:extLst>
              </a:tr>
              <a:tr h="3313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Espagnol - Espagnol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1594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122,62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58079"/>
                  </a:ext>
                </a:extLst>
              </a:tr>
              <a:tr h="3313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Allemand - Allemand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45848"/>
                  </a:ext>
                </a:extLst>
              </a:tr>
              <a:tr h="3313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Anthropologie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462940"/>
                  </a:ext>
                </a:extLst>
              </a:tr>
              <a:tr h="3313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Italien - Italien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97,86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502709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Histoire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0335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Philosophie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1191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74,44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08854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Lettres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53,38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71973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Psychologie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4225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42,25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609410"/>
                  </a:ext>
                </a:extLst>
              </a:tr>
              <a:tr h="3313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Physique-Chimie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3807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12,69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260610"/>
                  </a:ext>
                </a:extLst>
              </a:tr>
              <a:tr h="3317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PORTAIL ADMINISTRATION ECONOMIQUE ET SOCIALE-ECONOMIE ET GESTION-GESTION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1853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12,35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909902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Droit 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2937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9,79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26218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SV et STAPS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4559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6,51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719716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général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33621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19,78</a:t>
                      </a:r>
                    </a:p>
                  </a:txBody>
                  <a:tcPr marL="8082" marR="8082" marT="808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41287"/>
                  </a:ext>
                </a:extLst>
              </a:tr>
            </a:tbl>
          </a:graphicData>
        </a:graphic>
      </p:graphicFrame>
      <p:sp>
        <p:nvSpPr>
          <p:cNvPr id="8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</p:spTree>
    <p:extLst>
      <p:ext uri="{BB962C8B-B14F-4D97-AF65-F5344CB8AC3E}">
        <p14:creationId xmlns:p14="http://schemas.microsoft.com/office/powerpoint/2010/main" val="396754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3A14117-6246-44C9-AE0C-A32D4C41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429" y="742748"/>
            <a:ext cx="8684512" cy="354700"/>
          </a:xfrm>
        </p:spPr>
        <p:txBody>
          <a:bodyPr/>
          <a:lstStyle/>
          <a:p>
            <a:r>
              <a:rPr lang="fr-FR" sz="2000" dirty="0">
                <a:solidFill>
                  <a:schemeClr val="tx2"/>
                </a:solidFill>
              </a:rPr>
              <a:t>Le taux de pression en LAS </a:t>
            </a:r>
            <a:r>
              <a:rPr lang="fr-FR" sz="1500" dirty="0">
                <a:solidFill>
                  <a:schemeClr val="tx2"/>
                </a:solidFill>
              </a:rPr>
              <a:t>(total des vœux confirmés / nombre de places offertes) </a:t>
            </a:r>
          </a:p>
        </p:txBody>
      </p:sp>
      <p:sp>
        <p:nvSpPr>
          <p:cNvPr id="19" name="AutoShape 4" descr="IUT Aix-Marseille Université"/>
          <p:cNvSpPr>
            <a:spLocks noChangeAspect="1" noChangeArrowheads="1"/>
          </p:cNvSpPr>
          <p:nvPr/>
        </p:nvSpPr>
        <p:spPr bwMode="auto">
          <a:xfrm>
            <a:off x="155575" y="-411163"/>
            <a:ext cx="32861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9648" y="1342231"/>
            <a:ext cx="7364865" cy="45259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04119"/>
              </p:ext>
            </p:extLst>
          </p:nvPr>
        </p:nvGraphicFramePr>
        <p:xfrm>
          <a:off x="728429" y="1302475"/>
          <a:ext cx="7890110" cy="5151682"/>
        </p:xfrm>
        <a:graphic>
          <a:graphicData uri="http://schemas.openxmlformats.org/drawingml/2006/table">
            <a:tbl>
              <a:tblPr/>
              <a:tblGrid>
                <a:gridCol w="5091481">
                  <a:extLst>
                    <a:ext uri="{9D8B030D-6E8A-4147-A177-3AD203B41FA5}">
                      <a16:colId xmlns:a16="http://schemas.microsoft.com/office/drawing/2014/main" val="3987794255"/>
                    </a:ext>
                  </a:extLst>
                </a:gridCol>
                <a:gridCol w="1315019">
                  <a:extLst>
                    <a:ext uri="{9D8B030D-6E8A-4147-A177-3AD203B41FA5}">
                      <a16:colId xmlns:a16="http://schemas.microsoft.com/office/drawing/2014/main" val="395478263"/>
                    </a:ext>
                  </a:extLst>
                </a:gridCol>
                <a:gridCol w="724945">
                  <a:extLst>
                    <a:ext uri="{9D8B030D-6E8A-4147-A177-3AD203B41FA5}">
                      <a16:colId xmlns:a16="http://schemas.microsoft.com/office/drawing/2014/main" val="2877570862"/>
                    </a:ext>
                  </a:extLst>
                </a:gridCol>
                <a:gridCol w="758665">
                  <a:extLst>
                    <a:ext uri="{9D8B030D-6E8A-4147-A177-3AD203B41FA5}">
                      <a16:colId xmlns:a16="http://schemas.microsoft.com/office/drawing/2014/main" val="851587273"/>
                    </a:ext>
                  </a:extLst>
                </a:gridCol>
              </a:tblGrid>
              <a:tr h="3374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Libellé formation 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des vœux validés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Places offertes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Taux de pression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67716"/>
                  </a:ext>
                </a:extLst>
              </a:tr>
              <a:tr h="1971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Licence - Psychologie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117,67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84576"/>
                  </a:ext>
                </a:extLst>
              </a:tr>
              <a:tr h="3112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Pasteur : Chimie, Sciences de la vie, Sciences de la vie et de la terre, Sciences sanitaires et sociales - site d'Aix-en-Provence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2846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81,31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46284"/>
                  </a:ext>
                </a:extLst>
              </a:tr>
              <a:tr h="3112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Licence - Sciences et Techniques des Activités Physiques et Sportives - Sciences et Techniques des Activités Physiques et Sportives-Tronc commun- (Site de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Luminy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2466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03001"/>
                  </a:ext>
                </a:extLst>
              </a:tr>
              <a:tr h="2074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Sciences et Techniques des Activités Physiques et Sportives - STAPS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770638"/>
                  </a:ext>
                </a:extLst>
              </a:tr>
              <a:tr h="3112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Pasteur : Chimie, Sciences de la vie, Sciences de la vie et de la terre, Sciences sanitaires et sociales - site de Saint Charles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3019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01817"/>
                  </a:ext>
                </a:extLst>
              </a:tr>
              <a:tr h="2074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Marie Curie : Chimie, Physique, Sciences pour l'ingénieur - site d'Aix-en-Provence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34,84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95782"/>
                  </a:ext>
                </a:extLst>
              </a:tr>
              <a:tr h="2074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Descartes : Informatique, Mathématiques, Mécanique, Physique - site de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Luminy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31,24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143173"/>
                  </a:ext>
                </a:extLst>
              </a:tr>
              <a:tr h="3112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Pasteur : Chimie, Sciences de la vie, Sciences de la vie et de la terre, Sciences sanitaires et sociales - site de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Luminy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3141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29,91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33589"/>
                  </a:ext>
                </a:extLst>
              </a:tr>
              <a:tr h="10374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Droit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29,82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01919"/>
                  </a:ext>
                </a:extLst>
              </a:tr>
              <a:tr h="2074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Mathématiques et informatique appliquées aux sciences humaines et sociales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12562"/>
                  </a:ext>
                </a:extLst>
              </a:tr>
              <a:tr h="2074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Administration économique et sociale – Economie et gestion - Gestion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1907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21,19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451854"/>
                  </a:ext>
                </a:extLst>
              </a:tr>
              <a:tr h="2074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Descartes : Informatique, Mathématiques, Mécanique, Physique - site de Saint Charles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19,58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96913"/>
                  </a:ext>
                </a:extLst>
              </a:tr>
              <a:tr h="2074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Philosophie, Anthropologie, Lettres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17,13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683824"/>
                  </a:ext>
                </a:extLst>
              </a:tr>
              <a:tr h="3112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Mathématiques et informatique appliquées aux sciences humaines et sociales - Mathématiques Appliquées et Sciences Sociales (Site de Saint Charles)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12,53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857102"/>
                  </a:ext>
                </a:extLst>
              </a:tr>
              <a:tr h="2074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Licence - Portail Marie Curie : Chimie, Physique, Sciences pour l'ingénieur - site de Saint-Jérôme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11,52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384871"/>
                  </a:ext>
                </a:extLst>
              </a:tr>
              <a:tr h="3112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Sciences de l'homme et de la société (Anthropologie - Géographie et aménagement - Histoire - Sociologie)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9,78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569281"/>
                  </a:ext>
                </a:extLst>
              </a:tr>
              <a:tr h="10374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 - Portail Sciences du langage, Lettres -  option Santé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6,86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005542"/>
                  </a:ext>
                </a:extLst>
              </a:tr>
              <a:tr h="10374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général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25155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33,77</a:t>
                      </a:r>
                    </a:p>
                  </a:txBody>
                  <a:tcPr marL="5401" marR="5401" marT="540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751780"/>
                  </a:ext>
                </a:extLst>
              </a:tr>
            </a:tbl>
          </a:graphicData>
        </a:graphic>
      </p:graphicFrame>
      <p:sp>
        <p:nvSpPr>
          <p:cNvPr id="8" name="Espace réservé du pied de page 3"/>
          <p:cNvSpPr txBox="1">
            <a:spLocks/>
          </p:cNvSpPr>
          <p:nvPr/>
        </p:nvSpPr>
        <p:spPr>
          <a:xfrm>
            <a:off x="1791242" y="269005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kern="1200">
                <a:solidFill>
                  <a:schemeClr val="bg1">
                    <a:lumMod val="65000"/>
                  </a:schemeClr>
                </a:solidFill>
                <a:latin typeface="Verdana"/>
                <a:ea typeface="ＭＳ Ｐゴシック" charset="0"/>
                <a:cs typeface="Verdana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dirty="0"/>
              <a:t>CFVU du 8 octobre 2020</a:t>
            </a:r>
          </a:p>
        </p:txBody>
      </p:sp>
    </p:spTree>
    <p:extLst>
      <p:ext uri="{BB962C8B-B14F-4D97-AF65-F5344CB8AC3E}">
        <p14:creationId xmlns:p14="http://schemas.microsoft.com/office/powerpoint/2010/main" val="4188438557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4-3_PPT_AMU_2017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Modele_4-3_PPT_AMU_2017</Template>
  <TotalTime>4296</TotalTime>
  <Words>3064</Words>
  <Application>Microsoft Office PowerPoint</Application>
  <PresentationFormat>Affichage à l'écran (4:3)</PresentationFormat>
  <Paragraphs>772</Paragraphs>
  <Slides>20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Lucida Grande</vt:lpstr>
      <vt:lpstr>Verdana</vt:lpstr>
      <vt:lpstr>Wingdings</vt:lpstr>
      <vt:lpstr>Modele_4-3_PPT_AMU_2017</vt:lpstr>
      <vt:lpstr>Bilan Parcoursup 2020</vt:lpstr>
      <vt:lpstr>Parcoursup 2020 : l’offre de formation AMU</vt:lpstr>
      <vt:lpstr>Une offre de formation AMU enrichie : 16 525 places offertes </vt:lpstr>
      <vt:lpstr>47 formations sélectives  (29 IUT et 18 hors IUT)    1 264 places / 31 % des formations d’AMU </vt:lpstr>
      <vt:lpstr>Une nouvelle offre de formation pour l’accès aux études de santé</vt:lpstr>
      <vt:lpstr>Parcoursup 2020 : l’attractivité des formations auprès des candidats</vt:lpstr>
      <vt:lpstr>Le taux de pression (total des vœux confirmés / nombre de places offertes) TOP 15 des formations les plus attractives (hors PASS et LAS)</vt:lpstr>
      <vt:lpstr>Le taux de pression en PASS (total des vœux confirmés / nombre de places offertes)  </vt:lpstr>
      <vt:lpstr>Le taux de pression en LAS (total des vœux confirmés / nombre de places offertes) </vt:lpstr>
      <vt:lpstr>Parcoursup 2020 : l’admission des candidats</vt:lpstr>
      <vt:lpstr>Le taux de couverture (% oui définitifs /total des places)   </vt:lpstr>
      <vt:lpstr>Vœux maintenus en attente par les candidats (% oui non définitifs / total des places)  </vt:lpstr>
      <vt:lpstr>Candidats restés en liste d’attente  (% candidats restés en liste d’attente / total des vœux classés) : filières en tension  </vt:lpstr>
      <vt:lpstr>En fin de procédure Parcoursup (23-09) 34,6 % des formations avaient encore des places vacantes   </vt:lpstr>
      <vt:lpstr>Parcours d’accompagnement personnalisé  « dispositif oui-si »</vt:lpstr>
      <vt:lpstr>Parcoursup 2020 : l’inscription définitive des candidats</vt:lpstr>
      <vt:lpstr>Les IA réalisées au 23/09/2020 (borne finale des IA et fin de procédure)</vt:lpstr>
      <vt:lpstr>Présentation PowerPoint</vt:lpstr>
      <vt:lpstr>Annexe : les formations ouvertes en phase complémentaire  </vt:lpstr>
      <vt:lpstr>Présentation PowerPoint</vt:lpstr>
    </vt:vector>
  </TitlesOfParts>
  <Company>Université de la Méditerranée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Parcoursup 2020 PASS / LAS</dc:title>
  <dc:creator>Samia BOUNGAB</dc:creator>
  <cp:lastModifiedBy>GUILLERM Annie</cp:lastModifiedBy>
  <cp:revision>594</cp:revision>
  <cp:lastPrinted>2020-10-02T09:05:16Z</cp:lastPrinted>
  <dcterms:created xsi:type="dcterms:W3CDTF">2020-07-03T12:28:34Z</dcterms:created>
  <dcterms:modified xsi:type="dcterms:W3CDTF">2020-10-02T09:08:01Z</dcterms:modified>
</cp:coreProperties>
</file>