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7"/>
  </p:notesMasterIdLst>
  <p:handoutMasterIdLst>
    <p:handoutMasterId r:id="rId8"/>
  </p:handoutMasterIdLst>
  <p:sldIdLst>
    <p:sldId id="261" r:id="rId2"/>
    <p:sldId id="260" r:id="rId3"/>
    <p:sldId id="259" r:id="rId4"/>
    <p:sldId id="258" r:id="rId5"/>
    <p:sldId id="262" r:id="rId6"/>
  </p:sldIdLst>
  <p:sldSz cx="9144000" cy="6858000" type="screen4x3"/>
  <p:notesSz cx="6799263" cy="9929813"/>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5D8A"/>
    <a:srgbClr val="252E44"/>
    <a:srgbClr val="C43771"/>
    <a:srgbClr val="DB8C31"/>
    <a:srgbClr val="0497AA"/>
    <a:srgbClr val="71B34D"/>
    <a:srgbClr val="E88D23"/>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34" autoAdjust="0"/>
    <p:restoredTop sz="64096" autoAdjust="0"/>
  </p:normalViewPr>
  <p:slideViewPr>
    <p:cSldViewPr snapToGrid="0" snapToObjects="1" showGuides="1">
      <p:cViewPr varScale="1">
        <p:scale>
          <a:sx n="70" d="100"/>
          <a:sy n="70" d="100"/>
        </p:scale>
        <p:origin x="2508" y="66"/>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501" cy="497047"/>
          </a:xfrm>
          <a:prstGeom prst="rect">
            <a:avLst/>
          </a:prstGeom>
        </p:spPr>
        <p:txBody>
          <a:bodyPr vert="horz" wrap="square" lIns="91458" tIns="45729" rIns="91458" bIns="45729"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2175" y="0"/>
            <a:ext cx="2945501" cy="497047"/>
          </a:xfrm>
          <a:prstGeom prst="rect">
            <a:avLst/>
          </a:prstGeom>
        </p:spPr>
        <p:txBody>
          <a:bodyPr vert="horz" wrap="square" lIns="91458" tIns="45729" rIns="91458" bIns="45729"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05/11/2019</a:t>
            </a:fld>
            <a:endParaRPr lang="fr-FR"/>
          </a:p>
        </p:txBody>
      </p:sp>
      <p:sp>
        <p:nvSpPr>
          <p:cNvPr id="4" name="Espace réservé du pied de page 3"/>
          <p:cNvSpPr>
            <a:spLocks noGrp="1"/>
          </p:cNvSpPr>
          <p:nvPr>
            <p:ph type="ftr" sz="quarter" idx="2"/>
          </p:nvPr>
        </p:nvSpPr>
        <p:spPr>
          <a:xfrm>
            <a:off x="0" y="9431179"/>
            <a:ext cx="2945501" cy="497046"/>
          </a:xfrm>
          <a:prstGeom prst="rect">
            <a:avLst/>
          </a:prstGeom>
        </p:spPr>
        <p:txBody>
          <a:bodyPr vert="horz" wrap="square" lIns="91458" tIns="45729" rIns="91458" bIns="45729"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2175" y="9431179"/>
            <a:ext cx="2945501" cy="497046"/>
          </a:xfrm>
          <a:prstGeom prst="rect">
            <a:avLst/>
          </a:prstGeom>
        </p:spPr>
        <p:txBody>
          <a:bodyPr vert="horz" wrap="square" lIns="91458" tIns="45729" rIns="91458" bIns="45729"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501" cy="497047"/>
          </a:xfrm>
          <a:prstGeom prst="rect">
            <a:avLst/>
          </a:prstGeom>
        </p:spPr>
        <p:txBody>
          <a:bodyPr vert="horz" wrap="square" lIns="91458" tIns="45729" rIns="91458" bIns="45729"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2175" y="0"/>
            <a:ext cx="2945501" cy="497047"/>
          </a:xfrm>
          <a:prstGeom prst="rect">
            <a:avLst/>
          </a:prstGeom>
        </p:spPr>
        <p:txBody>
          <a:bodyPr vert="horz" wrap="square" lIns="91458" tIns="45729" rIns="91458" bIns="45729"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05/11/2019</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wrap="square" lIns="91458" tIns="45729" rIns="91458" bIns="45729" numCol="1" anchor="ctr" anchorCtr="0" compatLnSpc="1">
            <a:prstTxWarp prst="textNoShape">
              <a:avLst/>
            </a:prstTxWarp>
          </a:bodyPr>
          <a:lstStyle/>
          <a:p>
            <a:pPr lvl="0"/>
            <a:endParaRPr lang="fr-FR" noProof="0" smtClean="0"/>
          </a:p>
        </p:txBody>
      </p:sp>
      <p:sp>
        <p:nvSpPr>
          <p:cNvPr id="5" name="Espace réservé des commentaires 4"/>
          <p:cNvSpPr>
            <a:spLocks noGrp="1"/>
          </p:cNvSpPr>
          <p:nvPr>
            <p:ph type="body" sz="quarter" idx="3"/>
          </p:nvPr>
        </p:nvSpPr>
        <p:spPr>
          <a:xfrm>
            <a:off x="681197" y="4716383"/>
            <a:ext cx="5436870" cy="4468654"/>
          </a:xfrm>
          <a:prstGeom prst="rect">
            <a:avLst/>
          </a:prstGeom>
        </p:spPr>
        <p:txBody>
          <a:bodyPr vert="horz" wrap="square" lIns="91458" tIns="45729" rIns="91458" bIns="45729"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31179"/>
            <a:ext cx="2945501" cy="497046"/>
          </a:xfrm>
          <a:prstGeom prst="rect">
            <a:avLst/>
          </a:prstGeom>
        </p:spPr>
        <p:txBody>
          <a:bodyPr vert="horz" wrap="square" lIns="91458" tIns="45729" rIns="91458" bIns="45729"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2175" y="9431179"/>
            <a:ext cx="2945501" cy="497046"/>
          </a:xfrm>
          <a:prstGeom prst="rect">
            <a:avLst/>
          </a:prstGeom>
        </p:spPr>
        <p:txBody>
          <a:bodyPr vert="horz" wrap="square" lIns="91458" tIns="45729" rIns="91458" bIns="45729"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457291">
              <a:defRPr/>
            </a:pPr>
            <a:r>
              <a:rPr lang="fr-FR" dirty="0" smtClean="0"/>
              <a:t>Exemple de présentation de</a:t>
            </a:r>
            <a:r>
              <a:rPr lang="fr-FR" baseline="0" dirty="0" smtClean="0"/>
              <a:t> la campagne d’évaluation lors d’un cours ou d’une séance de rentrée. </a:t>
            </a:r>
            <a:endParaRPr lang="fr-CH"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1</a:t>
            </a:fld>
            <a:endParaRPr lang="fr-FR"/>
          </a:p>
        </p:txBody>
      </p:sp>
    </p:spTree>
    <p:extLst>
      <p:ext uri="{BB962C8B-B14F-4D97-AF65-F5344CB8AC3E}">
        <p14:creationId xmlns:p14="http://schemas.microsoft.com/office/powerpoint/2010/main" val="313730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457291">
              <a:defRPr/>
            </a:pPr>
            <a:r>
              <a:rPr lang="fr-FR" dirty="0" smtClean="0"/>
              <a:t>Exemple de présentation de</a:t>
            </a:r>
            <a:r>
              <a:rPr lang="fr-FR" baseline="0" dirty="0" smtClean="0"/>
              <a:t> la campagne d’évaluation lors d’un cours ou d’une séance de rentrée. A</a:t>
            </a:r>
            <a:r>
              <a:rPr lang="fr-CH" dirty="0"/>
              <a:t> modifier selon vos besoins.</a:t>
            </a:r>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2</a:t>
            </a:fld>
            <a:endParaRPr lang="fr-FR"/>
          </a:p>
        </p:txBody>
      </p:sp>
    </p:spTree>
    <p:extLst>
      <p:ext uri="{BB962C8B-B14F-4D97-AF65-F5344CB8AC3E}">
        <p14:creationId xmlns:p14="http://schemas.microsoft.com/office/powerpoint/2010/main" val="2244458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457291">
              <a:defRPr/>
            </a:pPr>
            <a:r>
              <a:rPr lang="fr-CH" dirty="0"/>
              <a:t>Ce support indicatif pour permet de rappeler les consignes pour participer à une enquête d’évaluation. </a:t>
            </a:r>
          </a:p>
          <a:p>
            <a:pPr defTabSz="457291">
              <a:defRPr/>
            </a:pPr>
            <a:r>
              <a:rPr lang="fr-CH" dirty="0"/>
              <a:t>N’hésitez pas de rappeler aux étudiants l’importance de ce recueil d’avis en leur expliquant en quelques mots les objectifs de l’évaluation et la procédure à suivre. Ainsi, ils prennent davantage conscience de leur rôle et de l’utilité de cette procédure. </a:t>
            </a:r>
          </a:p>
          <a:p>
            <a:pPr defTabSz="457291">
              <a:defRPr/>
            </a:pPr>
            <a:r>
              <a:rPr lang="fr-CH" dirty="0"/>
              <a:t>A modifier selon votre souhait.</a:t>
            </a:r>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3</a:t>
            </a:fld>
            <a:endParaRPr lang="fr-FR"/>
          </a:p>
        </p:txBody>
      </p:sp>
    </p:spTree>
    <p:extLst>
      <p:ext uri="{BB962C8B-B14F-4D97-AF65-F5344CB8AC3E}">
        <p14:creationId xmlns:p14="http://schemas.microsoft.com/office/powerpoint/2010/main" val="19072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Invitation à renseigner les questionnaires en ligne :</a:t>
            </a:r>
          </a:p>
          <a:p>
            <a:endParaRPr lang="fr-CH" dirty="0"/>
          </a:p>
          <a:p>
            <a:pPr defTabSz="914583" eaLnBrk="1" fontAlgn="auto" hangingPunct="1">
              <a:spcBef>
                <a:spcPts val="0"/>
              </a:spcBef>
              <a:spcAft>
                <a:spcPts val="0"/>
              </a:spcAft>
              <a:defRPr/>
            </a:pPr>
            <a:r>
              <a:rPr lang="fr-CH" dirty="0"/>
              <a:t>Pour un recueil en présentiel : </a:t>
            </a:r>
          </a:p>
          <a:p>
            <a:pPr defTabSz="914583" eaLnBrk="1" fontAlgn="auto" hangingPunct="1">
              <a:spcBef>
                <a:spcPts val="0"/>
              </a:spcBef>
              <a:spcAft>
                <a:spcPts val="0"/>
              </a:spcAft>
              <a:defRPr/>
            </a:pPr>
            <a:r>
              <a:rPr lang="fr-CH" dirty="0"/>
              <a:t>Réserver entre 10 minutes et 20 minutes (selon le nombre de questionnaires à compléter), si possible en début de votre enseignement, et rappeler les consignes aux étudiants. </a:t>
            </a:r>
          </a:p>
          <a:p>
            <a:endParaRPr lang="fr-CH" dirty="0"/>
          </a:p>
          <a:p>
            <a:pPr marL="228646" indent="-228646">
              <a:buFont typeface="+mj-lt"/>
              <a:buAutoNum type="arabicPeriod"/>
            </a:pPr>
            <a:r>
              <a:rPr lang="fr-CH" dirty="0"/>
              <a:t>Les enquêtes peuvent être effectuées depuis un ordinateur portable, une tablette ou un smartphone indifféremment. Les étudiants qui n’ont aucun de ces trois dispositifs pourront répondre à la maison, en salle informatique.</a:t>
            </a:r>
          </a:p>
          <a:p>
            <a:pPr marL="228646" indent="-228646">
              <a:buFont typeface="+mj-lt"/>
              <a:buAutoNum type="arabicPeriod"/>
            </a:pPr>
            <a:r>
              <a:rPr lang="fr-CH" dirty="0"/>
              <a:t>Les étudiants retrouveront dans leur boîte mail universitaire le lien vers l’enquête.</a:t>
            </a:r>
          </a:p>
          <a:p>
            <a:pPr marL="228646" indent="-228646">
              <a:buFont typeface="+mj-lt"/>
              <a:buAutoNum type="arabicPeriod"/>
            </a:pPr>
            <a:r>
              <a:rPr lang="fr-CH" dirty="0"/>
              <a:t>Il est important de cliquer sur «soumettre» avant de fermer le navigateur pour que les réponses soient correctement enregistrées.</a:t>
            </a:r>
          </a:p>
          <a:p>
            <a:pPr marL="228646" indent="-228646">
              <a:buFont typeface="+mj-lt"/>
              <a:buAutoNum type="arabicPeriod"/>
            </a:pPr>
            <a:r>
              <a:rPr lang="fr-CH" dirty="0"/>
              <a:t>L’ anonymat des étudiants est garanti car le lien entre leur mail et le questionnaire est rompu une fois qu’ils ont soumis le questionnaire.</a:t>
            </a:r>
          </a:p>
          <a:p>
            <a:pPr marL="228646" indent="-228646">
              <a:buFont typeface="+mj-lt"/>
              <a:buAutoNum type="arabicPeriod"/>
            </a:pPr>
            <a:r>
              <a:rPr lang="fr-CH" dirty="0"/>
              <a:t>Les étudiants qui n’ont pas répondu recevront deux à trois relances dans les jours suivants la séance de recueil. </a:t>
            </a:r>
          </a:p>
          <a:p>
            <a:pPr marL="228646" indent="-228646">
              <a:buFont typeface="+mj-lt"/>
              <a:buAutoNum type="arabicPeriod"/>
            </a:pPr>
            <a:r>
              <a:rPr lang="fr-CH" dirty="0"/>
              <a:t>Rappeler aux étudiants que leur contribution est très importante pour faire évoluer leur formation.</a:t>
            </a:r>
          </a:p>
          <a:p>
            <a:endParaRPr lang="fr-CH" dirty="0"/>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4</a:t>
            </a:fld>
            <a:endParaRPr lang="fr-FR"/>
          </a:p>
        </p:txBody>
      </p:sp>
    </p:spTree>
    <p:extLst>
      <p:ext uri="{BB962C8B-B14F-4D97-AF65-F5344CB8AC3E}">
        <p14:creationId xmlns:p14="http://schemas.microsoft.com/office/powerpoint/2010/main" val="2578464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Invitation à renseigner les questionnaires sur formulaire papier :</a:t>
            </a:r>
          </a:p>
          <a:p>
            <a:endParaRPr lang="fr-CH" dirty="0"/>
          </a:p>
          <a:p>
            <a:pPr defTabSz="914583" eaLnBrk="1" fontAlgn="auto" hangingPunct="1">
              <a:spcBef>
                <a:spcPts val="0"/>
              </a:spcBef>
              <a:spcAft>
                <a:spcPts val="0"/>
              </a:spcAft>
              <a:defRPr/>
            </a:pPr>
            <a:r>
              <a:rPr lang="fr-CH" dirty="0"/>
              <a:t>Pour un recueil en présentiel : </a:t>
            </a:r>
          </a:p>
          <a:p>
            <a:pPr defTabSz="914583" eaLnBrk="1" fontAlgn="auto" hangingPunct="1">
              <a:spcBef>
                <a:spcPts val="0"/>
              </a:spcBef>
              <a:spcAft>
                <a:spcPts val="0"/>
              </a:spcAft>
              <a:defRPr/>
            </a:pPr>
            <a:r>
              <a:rPr lang="fr-CH" dirty="0"/>
              <a:t>Réserver entre 10 minutes et 20 minutes (selon le nombre de questionnaires à compléter), si possible en début du cours, et rappeler les consignes aux étudiants. </a:t>
            </a:r>
          </a:p>
          <a:p>
            <a:endParaRPr lang="fr-CH" dirty="0"/>
          </a:p>
          <a:p>
            <a:pPr marL="228646" indent="-228646">
              <a:buFont typeface="+mj-lt"/>
              <a:buAutoNum type="arabicPeriod"/>
            </a:pPr>
            <a:r>
              <a:rPr lang="fr-CH" dirty="0"/>
              <a:t>La liasse des formulaires qui leur est distribuée peut comporter plusieurs questionnaires à renseigner : questionnaire Formation + plusieurs questionnaires d’évaluation des enseignements. </a:t>
            </a:r>
          </a:p>
          <a:p>
            <a:pPr marL="228646" indent="-228646">
              <a:buFont typeface="+mj-lt"/>
              <a:buAutoNum type="arabicPeriod"/>
            </a:pPr>
            <a:r>
              <a:rPr lang="fr-CH" dirty="0"/>
              <a:t>Il est important de respecter les consignes de remplissage des cases ou de correction en cas de coche erronée : consulter les consignes dans l’en-tête de la page 1 du formulaire. </a:t>
            </a:r>
          </a:p>
          <a:p>
            <a:pPr marL="228646" indent="-228646">
              <a:buFont typeface="+mj-lt"/>
              <a:buAutoNum type="arabicPeriod"/>
            </a:pPr>
            <a:r>
              <a:rPr lang="fr-CH" dirty="0"/>
              <a:t>L’ anonymat des étudiants est garanti : il est important de faire des commentaires anonymes sans mentionner de noms d’enseignants ou d’étudiants</a:t>
            </a:r>
          </a:p>
          <a:p>
            <a:pPr marL="228646" indent="-228646">
              <a:buFont typeface="+mj-lt"/>
              <a:buAutoNum type="arabicPeriod"/>
            </a:pPr>
            <a:r>
              <a:rPr lang="fr-CH" dirty="0"/>
              <a:t>Rappeler aux étudiants que leur contribution est très importante pour faire évoluer leur formation.</a:t>
            </a:r>
          </a:p>
          <a:p>
            <a:endParaRPr lang="fr-CH" dirty="0"/>
          </a:p>
          <a:p>
            <a:endParaRPr lang="fr-FR" dirty="0"/>
          </a:p>
        </p:txBody>
      </p:sp>
      <p:sp>
        <p:nvSpPr>
          <p:cNvPr id="4" name="Espace réservé du numéro de diapositive 3"/>
          <p:cNvSpPr>
            <a:spLocks noGrp="1"/>
          </p:cNvSpPr>
          <p:nvPr>
            <p:ph type="sldNum" sz="quarter" idx="10"/>
          </p:nvPr>
        </p:nvSpPr>
        <p:spPr/>
        <p:txBody>
          <a:bodyPr/>
          <a:lstStyle/>
          <a:p>
            <a:pPr>
              <a:defRPr/>
            </a:pPr>
            <a:fld id="{782D6841-3136-674E-B1E2-022F8269EDC0}" type="slidenum">
              <a:rPr lang="fr-FR" smtClean="0"/>
              <a:pPr>
                <a:defRPr/>
              </a:pPr>
              <a:t>5</a:t>
            </a:fld>
            <a:endParaRPr lang="fr-FR"/>
          </a:p>
        </p:txBody>
      </p:sp>
    </p:spTree>
    <p:extLst>
      <p:ext uri="{BB962C8B-B14F-4D97-AF65-F5344CB8AC3E}">
        <p14:creationId xmlns:p14="http://schemas.microsoft.com/office/powerpoint/2010/main" val="1959670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27288" y="1008063"/>
            <a:ext cx="4289425"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317500" y="82550"/>
            <a:ext cx="1531938" cy="5603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2349791"/>
            <a:ext cx="7772400" cy="2912146"/>
          </a:xfrm>
          <a:prstGeom prst="rect">
            <a:avLst/>
          </a:prstGeom>
        </p:spPr>
        <p:txBody>
          <a:bodyPr anchor="ctr"/>
          <a:lstStyle>
            <a:lvl1pPr algn="ctr">
              <a:defRPr sz="4000">
                <a:solidFill>
                  <a:srgbClr val="252E44"/>
                </a:solidFill>
              </a:defRPr>
            </a:lvl1pPr>
          </a:lstStyle>
          <a:p>
            <a:r>
              <a:rPr lang="fr-FR" smtClean="0"/>
              <a:t>Modifiez le style du titre</a:t>
            </a:r>
            <a:endParaRPr lang="fr-FR" dirty="0"/>
          </a:p>
        </p:txBody>
      </p:sp>
      <p:sp>
        <p:nvSpPr>
          <p:cNvPr id="3" name="Sous-titre 2"/>
          <p:cNvSpPr>
            <a:spLocks noGrp="1"/>
          </p:cNvSpPr>
          <p:nvPr>
            <p:ph type="subTitle" idx="1"/>
          </p:nvPr>
        </p:nvSpPr>
        <p:spPr>
          <a:xfrm>
            <a:off x="1371600" y="5261937"/>
            <a:ext cx="6400800" cy="75372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dirty="0"/>
          </a:p>
        </p:txBody>
      </p:sp>
      <p:cxnSp>
        <p:nvCxnSpPr>
          <p:cNvPr id="13" name="Connecteur droit 12"/>
          <p:cNvCxnSpPr>
            <a:stCxn id="2" idx="1"/>
          </p:cNvCxnSpPr>
          <p:nvPr userDrawn="1"/>
        </p:nvCxnSpPr>
        <p:spPr>
          <a:xfrm flipH="1" flipV="1">
            <a:off x="1" y="3800475"/>
            <a:ext cx="685799" cy="5389"/>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0" y="3800475"/>
            <a:ext cx="685799" cy="5389"/>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1" name="Rectangle 10"/>
          <p:cNvSpPr/>
          <p:nvPr userDrawn="1"/>
        </p:nvSpPr>
        <p:spPr>
          <a:xfrm>
            <a:off x="7612061" y="0"/>
            <a:ext cx="1531938" cy="6429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0" y="688019"/>
            <a:ext cx="3008313" cy="1162050"/>
          </a:xfrm>
          <a:prstGeom prst="rect">
            <a:avLst/>
          </a:prstGeom>
        </p:spPr>
        <p:txBody>
          <a:bodyPr anchor="b"/>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575050" y="688019"/>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457200" y="185006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5" name="Titre 14"/>
          <p:cNvSpPr>
            <a:spLocks noGrp="1"/>
          </p:cNvSpPr>
          <p:nvPr>
            <p:ph type="title"/>
          </p:nvPr>
        </p:nvSpPr>
        <p:spPr/>
        <p:txBody>
          <a:bodyPr/>
          <a:lstStyle/>
          <a:p>
            <a:r>
              <a:rPr lang="fr-FR" smtClean="0"/>
              <a:t>Modifiez le style du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782638"/>
            <a:ext cx="60198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20" name="Titre vertical 19"/>
          <p:cNvSpPr>
            <a:spLocks noGrp="1"/>
          </p:cNvSpPr>
          <p:nvPr>
            <p:ph type="title" orient="vert"/>
          </p:nvPr>
        </p:nvSpPr>
        <p:spPr>
          <a:xfrm>
            <a:off x="6647414" y="782638"/>
            <a:ext cx="1827843" cy="5851525"/>
          </a:xfrm>
        </p:spPr>
        <p:txBody>
          <a:bodyPr vert="eaVert"/>
          <a:lstStyle/>
          <a:p>
            <a:r>
              <a:rPr lang="fr-FR" smtClean="0"/>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449537"/>
            <a:ext cx="0" cy="455613"/>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u pied de page 3"/>
          <p:cNvSpPr txBox="1">
            <a:spLocks noGrp="1"/>
          </p:cNvSpPr>
          <p:nvPr/>
        </p:nvSpPr>
        <p:spPr bwMode="auto">
          <a:xfrm>
            <a:off x="3335338" y="1158875"/>
            <a:ext cx="4119562" cy="481013"/>
          </a:xfrm>
          <a:prstGeom prst="rect">
            <a:avLst/>
          </a:prstGeom>
          <a:noFill/>
          <a:ln>
            <a:noFill/>
          </a:ln>
          <a:extLst/>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smtClean="0">
                <a:solidFill>
                  <a:srgbClr val="FFFFFF"/>
                </a:solidFill>
                <a:latin typeface="Verdana" charset="0"/>
                <a:cs typeface="Arial" charset="0"/>
              </a:rPr>
              <a:t>TITRE DE LA PRÉSENTATION</a:t>
            </a:r>
          </a:p>
          <a:p>
            <a:pPr eaLnBrk="1" hangingPunct="1">
              <a:defRPr/>
            </a:pPr>
            <a:r>
              <a:rPr lang="fr-FR" sz="1000" b="1" smtClean="0">
                <a:solidFill>
                  <a:srgbClr val="FFFFFF"/>
                </a:solidFill>
                <a:latin typeface="Verdana" charset="0"/>
                <a:cs typeface="Arial" charset="0"/>
              </a:rPr>
              <a:t>&gt; TITRE DE LA PARTIE</a:t>
            </a:r>
          </a:p>
        </p:txBody>
      </p:sp>
      <p:cxnSp>
        <p:nvCxnSpPr>
          <p:cNvPr id="5" name="Connecteur droit 4"/>
          <p:cNvCxnSpPr/>
          <p:nvPr userDrawn="1"/>
        </p:nvCxnSpPr>
        <p:spPr>
          <a:xfrm flipH="1">
            <a:off x="0" y="3800475"/>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6" name="Image 13" descr="LOGO_AMU_RV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13075" y="1346200"/>
            <a:ext cx="3117850" cy="1071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userDrawn="1"/>
        </p:nvSpPr>
        <p:spPr>
          <a:xfrm>
            <a:off x="317500" y="82550"/>
            <a:ext cx="1582738" cy="5603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411619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2" name="Titre 1"/>
          <p:cNvSpPr>
            <a:spLocks noGrp="1"/>
          </p:cNvSpPr>
          <p:nvPr>
            <p:ph type="title"/>
          </p:nvPr>
        </p:nvSpPr>
        <p:spPr>
          <a:xfrm>
            <a:off x="722313" y="3144588"/>
            <a:ext cx="7772400" cy="1806627"/>
          </a:xfrm>
          <a:prstGeom prst="rect">
            <a:avLst/>
          </a:prstGeom>
        </p:spPr>
        <p:txBody>
          <a:bodyPr>
            <a:normAutofit/>
          </a:bodyPr>
          <a:lstStyle>
            <a:lvl1pPr algn="ctr">
              <a:defRPr sz="4000" b="1" cap="none"/>
            </a:lvl1pPr>
          </a:lstStyle>
          <a:p>
            <a:r>
              <a:rPr lang="fr-FR" smtClean="0"/>
              <a:t>Modifiez le style du titre</a:t>
            </a:r>
            <a:endParaRPr lang="fr-FR" dirty="0"/>
          </a:p>
        </p:txBody>
      </p:sp>
      <p:sp>
        <p:nvSpPr>
          <p:cNvPr id="8" name="Espace réservé du pied de page 14"/>
          <p:cNvSpPr>
            <a:spLocks noGrp="1"/>
          </p:cNvSpPr>
          <p:nvPr>
            <p:ph type="ftr" sz="quarter" idx="10"/>
          </p:nvPr>
        </p:nvSpPr>
        <p:spPr>
          <a:xfrm>
            <a:off x="1738313" y="169863"/>
            <a:ext cx="5667375" cy="401637"/>
          </a:xfrm>
        </p:spPr>
        <p:txBody>
          <a:bodyPr/>
          <a:lstStyle>
            <a:lvl1pPr algn="ctr">
              <a:defRPr/>
            </a:lvl1pPr>
          </a:lstStyle>
          <a:p>
            <a:pPr>
              <a:defRPr/>
            </a:pP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3" name="Titre 12"/>
          <p:cNvSpPr>
            <a:spLocks noGrp="1"/>
          </p:cNvSpPr>
          <p:nvPr>
            <p:ph type="title"/>
          </p:nvPr>
        </p:nvSpPr>
        <p:spPr/>
        <p:txBody>
          <a:bodyPr/>
          <a:lstStyle/>
          <a:p>
            <a:r>
              <a:rPr lang="fr-FR" smtClean="0"/>
              <a:t>Modifiez le style du titre</a:t>
            </a:r>
            <a:endParaRPr lang="fr-FR"/>
          </a:p>
        </p:txBody>
      </p:sp>
      <p:sp>
        <p:nvSpPr>
          <p:cNvPr id="4" name="Espace réservé du pied de page 11"/>
          <p:cNvSpPr>
            <a:spLocks noGrp="1"/>
          </p:cNvSpPr>
          <p:nvPr>
            <p:ph type="ftr" sz="quarter" idx="10"/>
          </p:nvPr>
        </p:nvSpPr>
        <p:spPr/>
        <p:txBody>
          <a:bodyPr/>
          <a:lstStyle>
            <a:lvl1pPr>
              <a:defRPr/>
            </a:lvl1pPr>
          </a:lstStyle>
          <a:p>
            <a:pPr>
              <a:defRPr/>
            </a:pPr>
            <a:endParaRPr lang="fr-FR" dirty="0" smtClean="0"/>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smtClean="0"/>
              <a:t>Modifiez le style du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600200"/>
            <a:ext cx="3741969" cy="4525963"/>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600200"/>
            <a:ext cx="3741969" cy="4525963"/>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6" name="Titre 15"/>
          <p:cNvSpPr>
            <a:spLocks noGrp="1"/>
          </p:cNvSpPr>
          <p:nvPr>
            <p:ph type="title"/>
          </p:nvPr>
        </p:nvSpPr>
        <p:spPr/>
        <p:txBody>
          <a:bodyPr/>
          <a:lstStyle/>
          <a:p>
            <a:r>
              <a:rPr lang="fr-FR" smtClean="0"/>
              <a:t>Modifiez le style du titre</a:t>
            </a:r>
            <a:endParaRPr lang="fr-F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535113"/>
            <a:ext cx="4040188"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21" name="Titre 20"/>
          <p:cNvSpPr>
            <a:spLocks noGrp="1"/>
          </p:cNvSpPr>
          <p:nvPr>
            <p:ph type="title"/>
          </p:nvPr>
        </p:nvSpPr>
        <p:spPr/>
        <p:txBody>
          <a:bodyPr/>
          <a:lstStyle/>
          <a:p>
            <a:r>
              <a:rPr lang="fr-FR" smtClean="0"/>
              <a:t>Modifiez le style du titre</a:t>
            </a:r>
            <a:endParaRPr lang="fr-FR"/>
          </a:p>
        </p:txBody>
      </p:sp>
      <p:sp>
        <p:nvSpPr>
          <p:cNvPr id="7" name="Espace réservé du pied de page 11"/>
          <p:cNvSpPr>
            <a:spLocks noGrp="1"/>
          </p:cNvSpPr>
          <p:nvPr>
            <p:ph type="ftr" sz="quarter" idx="10"/>
          </p:nvPr>
        </p:nvSpPr>
        <p:spPr/>
        <p:txBody>
          <a:bodyPr/>
          <a:lstStyle>
            <a:lvl1pPr>
              <a:defRPr/>
            </a:lvl1pPr>
          </a:lstStyle>
          <a:p>
            <a:pPr>
              <a:defRPr/>
            </a:pPr>
            <a:endParaRPr lang="fr-FR" dirty="0"/>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smtClean="0"/>
              <a:t>Modifiez le style du titre</a:t>
            </a:r>
            <a:endParaRPr lang="fr-F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endParaRPr lang="fr-FR" dirty="0"/>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727869"/>
            <a:ext cx="685801" cy="35301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6" name="Group 9"/>
          <p:cNvGrpSpPr>
            <a:grpSpLocks/>
          </p:cNvGrpSpPr>
          <p:nvPr/>
        </p:nvGrpSpPr>
        <p:grpSpPr bwMode="auto">
          <a:xfrm rot="5400000">
            <a:off x="-2121875" y="3028528"/>
            <a:ext cx="5915300" cy="1343086"/>
            <a:chOff x="3353" y="7829"/>
            <a:chExt cx="5198" cy="1180"/>
          </a:xfrm>
          <a:solidFill>
            <a:srgbClr val="E7E8E8"/>
          </a:solidFill>
        </p:grpSpPr>
        <p:sp>
          <p:nvSpPr>
            <p:cNvPr id="17"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18"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321934" y="1600200"/>
            <a:ext cx="7364865"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pour modifier les styles du texte du </a:t>
            </a:r>
            <a:r>
              <a:rPr lang="fr-FR" dirty="0" smtClean="0"/>
              <a:t>masque</a:t>
            </a:r>
            <a:endParaRPr lang="fr-FR" dirty="0"/>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941513" y="171450"/>
            <a:ext cx="6053137" cy="401638"/>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50000"/>
                  </a:schemeClr>
                </a:solidFill>
                <a:latin typeface="Verdana"/>
                <a:cs typeface="Verdana"/>
              </a:defRPr>
            </a:lvl1pPr>
          </a:lstStyle>
          <a:p>
            <a:pPr>
              <a:defRPr/>
            </a:pPr>
            <a:endParaRPr lang="fr-FR" dirty="0" smtClean="0"/>
          </a:p>
        </p:txBody>
      </p:sp>
      <p:sp>
        <p:nvSpPr>
          <p:cNvPr id="5" name="Ellipse 4"/>
          <p:cNvSpPr>
            <a:spLocks noChangeAspect="1"/>
          </p:cNvSpPr>
          <p:nvPr/>
        </p:nvSpPr>
        <p:spPr>
          <a:xfrm>
            <a:off x="8262938" y="244475"/>
            <a:ext cx="250825" cy="252413"/>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pic>
        <p:nvPicPr>
          <p:cNvPr id="1030" name="Image 3" descr="LOGO_AMU_RV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144463"/>
            <a:ext cx="1325563" cy="45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Espace réservé du numéro de diapositive 12"/>
          <p:cNvSpPr>
            <a:spLocks noGrp="1"/>
          </p:cNvSpPr>
          <p:nvPr>
            <p:ph type="sldNum" sz="quarter" idx="4"/>
          </p:nvPr>
        </p:nvSpPr>
        <p:spPr>
          <a:xfrm>
            <a:off x="8164513" y="300038"/>
            <a:ext cx="454025" cy="14128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391525" y="0"/>
            <a:ext cx="0" cy="260351"/>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842963"/>
            <a:ext cx="8229600" cy="642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950406"/>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timing>
    <p:tnLst>
      <p:par>
        <p:cTn id="1" dur="indefinite" restart="never" nodeType="tmRoot"/>
      </p:par>
    </p:tnLst>
  </p:timing>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685800" y="2692691"/>
            <a:ext cx="7772400" cy="2912146"/>
          </a:xfrm>
        </p:spPr>
        <p:txBody>
          <a:bodyPr/>
          <a:lstStyle/>
          <a:p>
            <a:r>
              <a:rPr lang="fr-FR" dirty="0" smtClean="0">
                <a:solidFill>
                  <a:srgbClr val="0070C0"/>
                </a:solidFill>
              </a:rPr>
              <a:t>Annonce</a:t>
            </a:r>
            <a:r>
              <a:rPr lang="fr-FR" dirty="0" smtClean="0"/>
              <a:t> </a:t>
            </a:r>
            <a:br>
              <a:rPr lang="fr-FR" dirty="0" smtClean="0"/>
            </a:br>
            <a:r>
              <a:rPr lang="fr-FR" dirty="0" smtClean="0"/>
              <a:t>des évaluations prochaines </a:t>
            </a:r>
            <a:br>
              <a:rPr lang="fr-FR" dirty="0" smtClean="0"/>
            </a:br>
            <a:r>
              <a:rPr lang="fr-FR" dirty="0" smtClean="0"/>
              <a:t>de la formation et/ou des enseignements</a:t>
            </a:r>
            <a:endParaRPr lang="fr-FR" dirty="0"/>
          </a:p>
        </p:txBody>
      </p:sp>
      <p:sp>
        <p:nvSpPr>
          <p:cNvPr id="5" name="Espace réservé du numéro de diapositive 4"/>
          <p:cNvSpPr>
            <a:spLocks noGrp="1"/>
          </p:cNvSpPr>
          <p:nvPr>
            <p:ph type="sldNum" sz="quarter" idx="4294967295"/>
          </p:nvPr>
        </p:nvSpPr>
        <p:spPr>
          <a:xfrm>
            <a:off x="8689975" y="300038"/>
            <a:ext cx="454025" cy="141287"/>
          </a:xfrm>
        </p:spPr>
        <p:txBody>
          <a:bodyPr/>
          <a:lstStyle/>
          <a:p>
            <a:pPr>
              <a:defRPr/>
            </a:pPr>
            <a:fld id="{1105F73E-D302-7A49-9D49-5CFFB39DEAD8}" type="slidenum">
              <a:rPr lang="fr-FR" smtClean="0"/>
              <a:pPr>
                <a:defRPr/>
              </a:pPr>
              <a:t>1</a:t>
            </a:fld>
            <a:endParaRPr lang="fr-FR" dirty="0"/>
          </a:p>
        </p:txBody>
      </p:sp>
    </p:spTree>
    <p:extLst>
      <p:ext uri="{BB962C8B-B14F-4D97-AF65-F5344CB8AC3E}">
        <p14:creationId xmlns:p14="http://schemas.microsoft.com/office/powerpoint/2010/main" val="54295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657225" y="1458912"/>
            <a:ext cx="7843837" cy="5184776"/>
          </a:xfrm>
        </p:spPr>
        <p:txBody>
          <a:bodyPr/>
          <a:lstStyle/>
          <a:p>
            <a:r>
              <a:rPr lang="fr-FR" sz="1800" b="1" dirty="0" smtClean="0">
                <a:solidFill>
                  <a:srgbClr val="0070C0"/>
                </a:solidFill>
              </a:rPr>
              <a:t>Pourquoi évaluer ? </a:t>
            </a:r>
          </a:p>
          <a:p>
            <a:r>
              <a:rPr lang="fr-FR" sz="1600" dirty="0" smtClean="0"/>
              <a:t>L’évaluation de la formation et des enseignements par les étudiants permet aux équipes pédagogiques de recueillir leurs avis sur le déroulement de leurs apprentissages. Ces retours permettent aux enseignants d’améliorer la qualité de la formation et d’être attentifs aux besoins des étudiants.</a:t>
            </a:r>
          </a:p>
          <a:p>
            <a:endParaRPr lang="fr-FR" sz="900" dirty="0"/>
          </a:p>
          <a:p>
            <a:r>
              <a:rPr lang="fr-FR" sz="1800" b="1" dirty="0">
                <a:solidFill>
                  <a:srgbClr val="0070C0"/>
                </a:solidFill>
              </a:rPr>
              <a:t>Procédure générale : </a:t>
            </a:r>
            <a:endParaRPr lang="fr-FR" sz="1800" b="1" dirty="0" smtClean="0">
              <a:solidFill>
                <a:srgbClr val="0070C0"/>
              </a:solidFill>
            </a:endParaRPr>
          </a:p>
          <a:p>
            <a:r>
              <a:rPr lang="fr-FR" sz="1600" dirty="0" smtClean="0"/>
              <a:t>L’EFEE est un dispositif récurent : chaque année, les formations recueillent l’avis de leur étudiants dans le cadre d’enquêtes en ligne ou sur questionnaire papier. Ces recueils anonymes se déroulent plutôt en fin de chaque semestre. </a:t>
            </a:r>
          </a:p>
          <a:p>
            <a:endParaRPr lang="fr-FR" sz="1000" dirty="0"/>
          </a:p>
          <a:p>
            <a:r>
              <a:rPr lang="fr-FR" sz="1800" b="1" dirty="0" smtClean="0">
                <a:solidFill>
                  <a:srgbClr val="0070C0"/>
                </a:solidFill>
              </a:rPr>
              <a:t>Quelques chiffres clés en </a:t>
            </a:r>
            <a:r>
              <a:rPr lang="fr-FR" sz="1800" b="1" dirty="0" smtClean="0">
                <a:solidFill>
                  <a:srgbClr val="0070C0"/>
                </a:solidFill>
              </a:rPr>
              <a:t>2018/19 </a:t>
            </a:r>
            <a:r>
              <a:rPr lang="fr-FR" dirty="0" smtClean="0">
                <a:solidFill>
                  <a:srgbClr val="CF0063"/>
                </a:solidFill>
              </a:rPr>
              <a:t>: </a:t>
            </a:r>
          </a:p>
          <a:p>
            <a:r>
              <a:rPr lang="fr-FR" sz="1600" dirty="0"/>
              <a:t>P</a:t>
            </a:r>
            <a:r>
              <a:rPr lang="fr-FR" sz="1600" dirty="0" smtClean="0"/>
              <a:t>lus de </a:t>
            </a:r>
            <a:r>
              <a:rPr lang="fr-FR" sz="1600" dirty="0" smtClean="0"/>
              <a:t>64 700 invitations à répondre aux enquêtes d’évaluation et </a:t>
            </a:r>
            <a:r>
              <a:rPr lang="fr-FR" sz="1600" dirty="0" smtClean="0"/>
              <a:t>plus de </a:t>
            </a:r>
            <a:r>
              <a:rPr lang="fr-FR" sz="1600" dirty="0" smtClean="0"/>
              <a:t>34</a:t>
            </a:r>
            <a:r>
              <a:rPr lang="fr-FR" sz="1600" dirty="0" smtClean="0"/>
              <a:t>00 </a:t>
            </a:r>
            <a:r>
              <a:rPr lang="fr-FR" sz="1600" dirty="0"/>
              <a:t>enseignements évalués </a:t>
            </a:r>
            <a:r>
              <a:rPr lang="fr-FR" sz="1600" dirty="0" smtClean="0"/>
              <a:t>grâce </a:t>
            </a:r>
            <a:r>
              <a:rPr lang="fr-FR" sz="1600" dirty="0"/>
              <a:t>à </a:t>
            </a:r>
            <a:r>
              <a:rPr lang="fr-FR" sz="1600" dirty="0" smtClean="0"/>
              <a:t>la participation des étudiants </a:t>
            </a:r>
            <a:r>
              <a:rPr lang="fr-FR" sz="1600" dirty="0"/>
              <a:t>! </a:t>
            </a:r>
            <a:endParaRPr lang="fr-FR" sz="1600" dirty="0" smtClean="0"/>
          </a:p>
          <a:p>
            <a:endParaRPr lang="fr-FR" sz="700" dirty="0" smtClean="0"/>
          </a:p>
          <a:p>
            <a:pPr algn="ctr"/>
            <a:r>
              <a:rPr lang="fr-FR" sz="1800" b="1" dirty="0" smtClean="0">
                <a:solidFill>
                  <a:srgbClr val="0070C0"/>
                </a:solidFill>
              </a:rPr>
              <a:t>Merci pour votre engagement !</a:t>
            </a:r>
            <a:endParaRPr lang="fr-FR" sz="1800" b="1" dirty="0">
              <a:solidFill>
                <a:srgbClr val="0070C0"/>
              </a:solidFill>
            </a:endParaRPr>
          </a:p>
        </p:txBody>
      </p:sp>
      <p:sp>
        <p:nvSpPr>
          <p:cNvPr id="6" name="Titre 5"/>
          <p:cNvSpPr>
            <a:spLocks noGrp="1"/>
          </p:cNvSpPr>
          <p:nvPr>
            <p:ph type="title"/>
          </p:nvPr>
        </p:nvSpPr>
        <p:spPr>
          <a:xfrm>
            <a:off x="457200" y="628650"/>
            <a:ext cx="8229600" cy="642937"/>
          </a:xfrm>
        </p:spPr>
        <p:txBody>
          <a:bodyPr/>
          <a:lstStyle/>
          <a:p>
            <a:r>
              <a:rPr lang="fr-FR" dirty="0" smtClean="0"/>
              <a:t>Pourquoi procéder à l’évaluation de la formation et des enseignements ?</a:t>
            </a:r>
            <a:endParaRPr lang="fr-FR" dirty="0"/>
          </a:p>
        </p:txBody>
      </p:sp>
      <p:sp>
        <p:nvSpPr>
          <p:cNvPr id="5" name="Espace réservé du numéro de diapositive 4"/>
          <p:cNvSpPr>
            <a:spLocks noGrp="1"/>
          </p:cNvSpPr>
          <p:nvPr>
            <p:ph type="sldNum" sz="quarter" idx="11"/>
          </p:nvPr>
        </p:nvSpPr>
        <p:spPr/>
        <p:txBody>
          <a:bodyPr/>
          <a:lstStyle/>
          <a:p>
            <a:pPr>
              <a:defRPr/>
            </a:pPr>
            <a:fld id="{721F9160-95F5-3A43-8F66-4DB16E9435EB}" type="slidenum">
              <a:rPr lang="fr-FR" smtClean="0"/>
              <a:pPr>
                <a:defRPr/>
              </a:pPr>
              <a:t>2</a:t>
            </a:fld>
            <a:endParaRPr lang="fr-FR" dirty="0"/>
          </a:p>
        </p:txBody>
      </p:sp>
      <p:sp>
        <p:nvSpPr>
          <p:cNvPr id="8" name="ZoneTexte 7"/>
          <p:cNvSpPr txBox="1"/>
          <p:nvPr/>
        </p:nvSpPr>
        <p:spPr>
          <a:xfrm>
            <a:off x="457200" y="5750386"/>
            <a:ext cx="8452022" cy="707886"/>
          </a:xfrm>
          <a:prstGeom prst="rect">
            <a:avLst/>
          </a:prstGeom>
          <a:noFill/>
          <a:ln w="28575">
            <a:solidFill>
              <a:schemeClr val="accent5"/>
            </a:solidFill>
          </a:ln>
        </p:spPr>
        <p:txBody>
          <a:bodyPr wrap="square" rtlCol="0">
            <a:spAutoFit/>
          </a:bodyPr>
          <a:lstStyle/>
          <a:p>
            <a:pPr algn="ctr"/>
            <a:r>
              <a:rPr lang="fr-FR" sz="2000" b="1" dirty="0" smtClean="0">
                <a:solidFill>
                  <a:schemeClr val="accent5"/>
                </a:solidFill>
              </a:rPr>
              <a:t>Pour en savoir plus sur les résultats des campagnes antérieures : </a:t>
            </a:r>
          </a:p>
          <a:p>
            <a:pPr algn="ctr"/>
            <a:r>
              <a:rPr lang="fr-FR" sz="2000" b="1" dirty="0" smtClean="0"/>
              <a:t>Consultez la page « </a:t>
            </a:r>
            <a:r>
              <a:rPr lang="fr-FR" sz="2000" b="1" dirty="0"/>
              <a:t>Que pensent les étudiants de leur formation </a:t>
            </a:r>
            <a:r>
              <a:rPr lang="fr-FR" sz="2000" b="1" dirty="0" smtClean="0"/>
              <a:t>? »</a:t>
            </a:r>
            <a:endParaRPr lang="fr-FR" sz="2000" b="1" dirty="0">
              <a:solidFill>
                <a:schemeClr val="accent5"/>
              </a:solidFill>
            </a:endParaRPr>
          </a:p>
        </p:txBody>
      </p:sp>
    </p:spTree>
    <p:extLst>
      <p:ext uri="{BB962C8B-B14F-4D97-AF65-F5344CB8AC3E}">
        <p14:creationId xmlns:p14="http://schemas.microsoft.com/office/powerpoint/2010/main" val="3867712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986285"/>
            <a:ext cx="7772400" cy="2912146"/>
          </a:xfrm>
        </p:spPr>
        <p:txBody>
          <a:bodyPr/>
          <a:lstStyle/>
          <a:p>
            <a:r>
              <a:rPr lang="fr-FR" dirty="0" smtClean="0">
                <a:solidFill>
                  <a:srgbClr val="0070C0"/>
                </a:solidFill>
              </a:rPr>
              <a:t>Donnez votre avis </a:t>
            </a:r>
            <a:r>
              <a:rPr lang="fr-FR" dirty="0" smtClean="0"/>
              <a:t>sur la formation ou les enseignements </a:t>
            </a:r>
            <a:br>
              <a:rPr lang="fr-FR" dirty="0" smtClean="0"/>
            </a:br>
            <a:r>
              <a:rPr lang="fr-FR" dirty="0" smtClean="0">
                <a:solidFill>
                  <a:srgbClr val="0070C0"/>
                </a:solidFill>
              </a:rPr>
              <a:t>en quelques clics !</a:t>
            </a:r>
            <a:endParaRPr lang="fr-FR" dirty="0">
              <a:solidFill>
                <a:srgbClr val="0070C0"/>
              </a:solidFill>
            </a:endParaRPr>
          </a:p>
        </p:txBody>
      </p:sp>
    </p:spTree>
    <p:extLst>
      <p:ext uri="{BB962C8B-B14F-4D97-AF65-F5344CB8AC3E}">
        <p14:creationId xmlns:p14="http://schemas.microsoft.com/office/powerpoint/2010/main" val="53265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17643" y="159031"/>
            <a:ext cx="5933660" cy="825832"/>
          </a:xfrm>
        </p:spPr>
        <p:txBody>
          <a:bodyPr/>
          <a:lstStyle/>
          <a:p>
            <a:pPr algn="ctr"/>
            <a:r>
              <a:rPr lang="fr-FR" dirty="0" smtClean="0">
                <a:solidFill>
                  <a:schemeClr val="tx1"/>
                </a:solidFill>
              </a:rPr>
              <a:t>Evaluation de la formation et des enseignements par les étudiants en </a:t>
            </a:r>
            <a:r>
              <a:rPr lang="fr-FR" dirty="0" smtClean="0">
                <a:solidFill>
                  <a:srgbClr val="0070C0"/>
                </a:solidFill>
              </a:rPr>
              <a:t>2019/2020</a:t>
            </a:r>
            <a:endParaRPr lang="fr-FR" altLang="fr-FR" sz="3200" dirty="0">
              <a:solidFill>
                <a:srgbClr val="0070C0"/>
              </a:solidFill>
              <a:latin typeface="Verdana" panose="020B0604030504040204" pitchFamily="34" charset="0"/>
            </a:endParaRP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4</a:t>
            </a:fld>
            <a:endParaRPr lang="fr-FR" dirty="0"/>
          </a:p>
        </p:txBody>
      </p:sp>
      <p:sp>
        <p:nvSpPr>
          <p:cNvPr id="7" name="Espace réservé du contenu 2"/>
          <p:cNvSpPr txBox="1">
            <a:spLocks/>
          </p:cNvSpPr>
          <p:nvPr/>
        </p:nvSpPr>
        <p:spPr bwMode="auto">
          <a:xfrm>
            <a:off x="248478" y="1519589"/>
            <a:ext cx="8753419" cy="42843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u="sng" dirty="0" smtClean="0">
                <a:solidFill>
                  <a:srgbClr val="0070C0"/>
                </a:solidFill>
              </a:rPr>
              <a:t>Enquête en ligne</a:t>
            </a:r>
          </a:p>
          <a:p>
            <a:pPr marL="514350" indent="-514350">
              <a:spcBef>
                <a:spcPts val="1200"/>
              </a:spcBef>
              <a:buFont typeface="+mj-lt"/>
              <a:buAutoNum type="arabicPeriod"/>
            </a:pPr>
            <a:r>
              <a:rPr lang="fr-FR" sz="1800" dirty="0" smtClean="0"/>
              <a:t>Depuis </a:t>
            </a:r>
            <a:r>
              <a:rPr lang="fr-FR" sz="1800" dirty="0"/>
              <a:t>votre smartphone, tablette, ordinateur, </a:t>
            </a:r>
            <a:r>
              <a:rPr lang="fr-FR" sz="1800" dirty="0" smtClean="0"/>
              <a:t>consultez votre</a:t>
            </a:r>
            <a:r>
              <a:rPr lang="fr-FR" sz="1800" dirty="0"/>
              <a:t/>
            </a:r>
            <a:br>
              <a:rPr lang="fr-FR" sz="1800" dirty="0"/>
            </a:br>
            <a:r>
              <a:rPr lang="fr-FR" sz="1800" dirty="0" smtClean="0"/>
              <a:t>mail universitaire :  </a:t>
            </a:r>
            <a:r>
              <a:rPr lang="fr-FR" sz="1800" b="1" dirty="0" smtClean="0">
                <a:solidFill>
                  <a:srgbClr val="0070C0"/>
                </a:solidFill>
              </a:rPr>
              <a:t>@etu.univ-amu.fr</a:t>
            </a:r>
            <a:endParaRPr lang="fr-FR" sz="1800" b="1" dirty="0">
              <a:solidFill>
                <a:srgbClr val="0070C0"/>
              </a:solidFill>
            </a:endParaRPr>
          </a:p>
          <a:p>
            <a:pPr marL="514350" indent="-514350">
              <a:spcBef>
                <a:spcPts val="1200"/>
              </a:spcBef>
              <a:buFont typeface="+mj-lt"/>
              <a:buAutoNum type="arabicPeriod"/>
            </a:pPr>
            <a:r>
              <a:rPr lang="fr-FR" sz="1800" dirty="0" smtClean="0"/>
              <a:t>Accédez à l’enquête via le </a:t>
            </a:r>
            <a:r>
              <a:rPr lang="fr-FR" sz="1800" b="1" dirty="0" smtClean="0">
                <a:solidFill>
                  <a:srgbClr val="0070C0"/>
                </a:solidFill>
              </a:rPr>
              <a:t>lien</a:t>
            </a:r>
            <a:r>
              <a:rPr lang="fr-FR" sz="1800" dirty="0" smtClean="0"/>
              <a:t> indiqué dans le message</a:t>
            </a:r>
            <a:endParaRPr lang="fr-FR" sz="1800" dirty="0"/>
          </a:p>
          <a:p>
            <a:pPr marL="514350" indent="-514350">
              <a:spcBef>
                <a:spcPts val="1200"/>
              </a:spcBef>
              <a:buFont typeface="+mj-lt"/>
              <a:buAutoNum type="arabicPeriod"/>
            </a:pPr>
            <a:r>
              <a:rPr lang="fr-FR" sz="1800" dirty="0"/>
              <a:t>Répondez </a:t>
            </a:r>
            <a:r>
              <a:rPr lang="fr-FR" sz="1800" b="1" dirty="0" smtClean="0">
                <a:solidFill>
                  <a:srgbClr val="0070C0"/>
                </a:solidFill>
              </a:rPr>
              <a:t>sincèrement</a:t>
            </a:r>
            <a:r>
              <a:rPr lang="fr-FR" sz="1800" dirty="0" smtClean="0"/>
              <a:t> aux </a:t>
            </a:r>
            <a:r>
              <a:rPr lang="fr-FR" sz="1800" dirty="0"/>
              <a:t>questions et cliquez sur « </a:t>
            </a:r>
            <a:r>
              <a:rPr lang="fr-FR" sz="1800" b="1" dirty="0">
                <a:solidFill>
                  <a:srgbClr val="0070C0"/>
                </a:solidFill>
              </a:rPr>
              <a:t>soumettre</a:t>
            </a:r>
            <a:r>
              <a:rPr lang="fr-FR" sz="1800" dirty="0"/>
              <a:t> </a:t>
            </a:r>
            <a:r>
              <a:rPr lang="fr-FR" sz="1800" dirty="0" smtClean="0"/>
              <a:t>» pour enregistrer votre participation</a:t>
            </a:r>
            <a:endParaRPr lang="fr-FR" sz="1800" dirty="0"/>
          </a:p>
          <a:p>
            <a:pPr marL="514350" indent="-514350">
              <a:spcBef>
                <a:spcPts val="1200"/>
              </a:spcBef>
              <a:buFont typeface="+mj-lt"/>
              <a:buAutoNum type="arabicPeriod"/>
            </a:pPr>
            <a:r>
              <a:rPr lang="fr-FR" sz="1800" dirty="0"/>
              <a:t>Vos réponses sont </a:t>
            </a:r>
            <a:r>
              <a:rPr lang="fr-FR" sz="1800" b="1" dirty="0">
                <a:solidFill>
                  <a:srgbClr val="0070C0"/>
                </a:solidFill>
              </a:rPr>
              <a:t>anonymes</a:t>
            </a:r>
            <a:r>
              <a:rPr lang="fr-FR" sz="1800" dirty="0"/>
              <a:t> (lien rompu entre votre mail et vos </a:t>
            </a:r>
            <a:r>
              <a:rPr lang="fr-FR" sz="1800" dirty="0" smtClean="0"/>
              <a:t>réponses).</a:t>
            </a:r>
          </a:p>
          <a:p>
            <a:pPr marL="514350" indent="-514350">
              <a:spcBef>
                <a:spcPts val="1200"/>
              </a:spcBef>
              <a:buFont typeface="+mj-lt"/>
              <a:buAutoNum type="arabicPeriod"/>
            </a:pPr>
            <a:r>
              <a:rPr lang="fr-FR" sz="1800" dirty="0" smtClean="0"/>
              <a:t>Prenez connaissance des </a:t>
            </a:r>
            <a:r>
              <a:rPr lang="fr-FR" sz="1800" b="1" dirty="0" smtClean="0">
                <a:solidFill>
                  <a:srgbClr val="0070C0"/>
                </a:solidFill>
              </a:rPr>
              <a:t>5 règles </a:t>
            </a:r>
            <a:r>
              <a:rPr lang="fr-FR" sz="1800" dirty="0" smtClean="0"/>
              <a:t>pour une participation </a:t>
            </a:r>
            <a:r>
              <a:rPr lang="fr-FR" sz="1800" b="1" dirty="0" smtClean="0">
                <a:solidFill>
                  <a:srgbClr val="0070C0"/>
                </a:solidFill>
              </a:rPr>
              <a:t>respectueuse et constructive </a:t>
            </a:r>
            <a:r>
              <a:rPr lang="fr-FR" sz="1800" i="1" dirty="0" smtClean="0"/>
              <a:t>: Coopération, Anonymat, Bonnes pratiques, Délation interdite, Commentaires constructifs.</a:t>
            </a:r>
          </a:p>
          <a:p>
            <a:pPr marL="514350" indent="-514350">
              <a:spcBef>
                <a:spcPts val="1200"/>
              </a:spcBef>
              <a:buFont typeface="+mj-lt"/>
              <a:buAutoNum type="arabicPeriod"/>
            </a:pPr>
            <a:endParaRPr lang="fr-FR" sz="1800" i="1" dirty="0"/>
          </a:p>
          <a:p>
            <a:pPr algn="ctr">
              <a:spcBef>
                <a:spcPts val="1200"/>
              </a:spcBef>
            </a:pPr>
            <a:r>
              <a:rPr lang="fr-FR" sz="1800" b="1" dirty="0">
                <a:solidFill>
                  <a:srgbClr val="0070C0"/>
                </a:solidFill>
              </a:rPr>
              <a:t>Merci </a:t>
            </a:r>
            <a:r>
              <a:rPr lang="fr-FR" sz="1800" b="1" dirty="0" smtClean="0">
                <a:solidFill>
                  <a:srgbClr val="0070C0"/>
                </a:solidFill>
              </a:rPr>
              <a:t>de </a:t>
            </a:r>
            <a:r>
              <a:rPr lang="fr-FR" sz="1800" b="1" dirty="0">
                <a:solidFill>
                  <a:srgbClr val="0070C0"/>
                </a:solidFill>
              </a:rPr>
              <a:t>votre collaboration !</a:t>
            </a:r>
          </a:p>
        </p:txBody>
      </p:sp>
    </p:spTree>
    <p:extLst>
      <p:ext uri="{BB962C8B-B14F-4D97-AF65-F5344CB8AC3E}">
        <p14:creationId xmlns:p14="http://schemas.microsoft.com/office/powerpoint/2010/main" val="3953184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017643" y="159031"/>
            <a:ext cx="5933660" cy="825832"/>
          </a:xfrm>
        </p:spPr>
        <p:txBody>
          <a:bodyPr/>
          <a:lstStyle/>
          <a:p>
            <a:pPr algn="ctr"/>
            <a:r>
              <a:rPr lang="fr-FR" dirty="0" smtClean="0">
                <a:solidFill>
                  <a:schemeClr val="tx1"/>
                </a:solidFill>
              </a:rPr>
              <a:t>Evaluation de la formation et des enseignements par les étudiants en </a:t>
            </a:r>
            <a:r>
              <a:rPr lang="fr-FR" dirty="0" smtClean="0">
                <a:solidFill>
                  <a:srgbClr val="0070C0"/>
                </a:solidFill>
              </a:rPr>
              <a:t>2019/2020</a:t>
            </a:r>
            <a:endParaRPr lang="fr-FR" altLang="fr-FR" sz="3200" dirty="0">
              <a:solidFill>
                <a:srgbClr val="0070C0"/>
              </a:solidFill>
              <a:latin typeface="Verdana" panose="020B0604030504040204" pitchFamily="34" charset="0"/>
            </a:endParaRPr>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5</a:t>
            </a:fld>
            <a:endParaRPr lang="fr-FR" dirty="0"/>
          </a:p>
        </p:txBody>
      </p:sp>
      <p:sp>
        <p:nvSpPr>
          <p:cNvPr id="7" name="Espace réservé du contenu 2"/>
          <p:cNvSpPr txBox="1">
            <a:spLocks/>
          </p:cNvSpPr>
          <p:nvPr/>
        </p:nvSpPr>
        <p:spPr bwMode="auto">
          <a:xfrm>
            <a:off x="248478" y="1482615"/>
            <a:ext cx="8753419" cy="42843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1200"/>
              </a:spcBef>
            </a:pPr>
            <a:r>
              <a:rPr lang="fr-FR" sz="2000" u="sng" dirty="0" smtClean="0">
                <a:solidFill>
                  <a:srgbClr val="0070C0"/>
                </a:solidFill>
              </a:rPr>
              <a:t>Enquête </a:t>
            </a:r>
            <a:r>
              <a:rPr lang="fr-FR" sz="2000" u="sng" dirty="0">
                <a:solidFill>
                  <a:srgbClr val="0070C0"/>
                </a:solidFill>
              </a:rPr>
              <a:t>s</a:t>
            </a:r>
            <a:r>
              <a:rPr lang="fr-FR" sz="2000" u="sng" dirty="0" smtClean="0">
                <a:solidFill>
                  <a:srgbClr val="0070C0"/>
                </a:solidFill>
              </a:rPr>
              <a:t>ur formulaire papier</a:t>
            </a:r>
          </a:p>
          <a:p>
            <a:pPr marL="514350" indent="-514350">
              <a:spcBef>
                <a:spcPts val="1200"/>
              </a:spcBef>
              <a:buFont typeface="+mj-lt"/>
              <a:buAutoNum type="arabicPeriod"/>
            </a:pPr>
            <a:r>
              <a:rPr lang="fr-FR" sz="1800" b="1" dirty="0" smtClean="0">
                <a:solidFill>
                  <a:srgbClr val="0070C0"/>
                </a:solidFill>
              </a:rPr>
              <a:t>Participez à la séance </a:t>
            </a:r>
            <a:r>
              <a:rPr lang="fr-FR" sz="1800" dirty="0" smtClean="0"/>
              <a:t>organisée lors d’un cours (ou d’un TD/TP) par votre formation pour le recueil d’avis.</a:t>
            </a:r>
          </a:p>
          <a:p>
            <a:pPr marL="514350" indent="-514350">
              <a:spcBef>
                <a:spcPts val="1200"/>
              </a:spcBef>
              <a:buFont typeface="+mj-lt"/>
              <a:buAutoNum type="arabicPeriod"/>
            </a:pPr>
            <a:r>
              <a:rPr lang="fr-FR" sz="1800" dirty="0" smtClean="0"/>
              <a:t>Le formulaire papier qui vous est distribué peut comporter </a:t>
            </a:r>
            <a:r>
              <a:rPr lang="fr-FR" sz="1800" b="1" dirty="0" smtClean="0">
                <a:solidFill>
                  <a:srgbClr val="0070C0"/>
                </a:solidFill>
              </a:rPr>
              <a:t>plusieurs questionnaires différents </a:t>
            </a:r>
            <a:r>
              <a:rPr lang="fr-FR" sz="1800" dirty="0" smtClean="0"/>
              <a:t>à compléter.</a:t>
            </a:r>
            <a:endParaRPr lang="fr-FR" sz="1800" dirty="0"/>
          </a:p>
          <a:p>
            <a:pPr marL="514350" indent="-514350">
              <a:spcBef>
                <a:spcPts val="1200"/>
              </a:spcBef>
              <a:buFont typeface="+mj-lt"/>
              <a:buAutoNum type="arabicPeriod"/>
            </a:pPr>
            <a:r>
              <a:rPr lang="fr-FR" sz="1800" dirty="0"/>
              <a:t>Répondez </a:t>
            </a:r>
            <a:r>
              <a:rPr lang="fr-FR" sz="1800" b="1" dirty="0" smtClean="0">
                <a:solidFill>
                  <a:srgbClr val="0070C0"/>
                </a:solidFill>
              </a:rPr>
              <a:t>sincèrement</a:t>
            </a:r>
            <a:r>
              <a:rPr lang="fr-FR" sz="1800" dirty="0" smtClean="0"/>
              <a:t> aux </a:t>
            </a:r>
            <a:r>
              <a:rPr lang="fr-FR" sz="1800" dirty="0"/>
              <a:t>questions </a:t>
            </a:r>
            <a:r>
              <a:rPr lang="fr-FR" sz="1800" dirty="0" smtClean="0"/>
              <a:t>en respectant les </a:t>
            </a:r>
            <a:r>
              <a:rPr lang="fr-FR" sz="1800" b="1" dirty="0" smtClean="0">
                <a:solidFill>
                  <a:srgbClr val="0070C0"/>
                </a:solidFill>
              </a:rPr>
              <a:t>consignes</a:t>
            </a:r>
            <a:r>
              <a:rPr lang="fr-FR" sz="1800" dirty="0" smtClean="0"/>
              <a:t> pour cocher vos réponses. Ne dégrafer pas la liasse des questionnaires attachés ensemble.</a:t>
            </a:r>
          </a:p>
          <a:p>
            <a:pPr marL="514350" indent="-514350">
              <a:spcBef>
                <a:spcPts val="1200"/>
              </a:spcBef>
              <a:buFont typeface="+mj-lt"/>
              <a:buAutoNum type="arabicPeriod"/>
            </a:pPr>
            <a:r>
              <a:rPr lang="fr-FR" sz="1800" dirty="0" smtClean="0"/>
              <a:t>Vos </a:t>
            </a:r>
            <a:r>
              <a:rPr lang="fr-FR" sz="1800" dirty="0"/>
              <a:t>réponses sont </a:t>
            </a:r>
            <a:r>
              <a:rPr lang="fr-FR" sz="1800" b="1" dirty="0">
                <a:solidFill>
                  <a:srgbClr val="0070C0"/>
                </a:solidFill>
              </a:rPr>
              <a:t>anonymes</a:t>
            </a:r>
            <a:r>
              <a:rPr lang="fr-FR" sz="1800" dirty="0"/>
              <a:t> </a:t>
            </a:r>
            <a:r>
              <a:rPr lang="fr-FR" sz="1800" dirty="0" smtClean="0"/>
              <a:t>: ne mentionnez aucun nom dans les zones de saisie des questions ouvertes</a:t>
            </a:r>
          </a:p>
          <a:p>
            <a:pPr marL="514350" indent="-514350">
              <a:spcBef>
                <a:spcPts val="1200"/>
              </a:spcBef>
              <a:buFont typeface="+mj-lt"/>
              <a:buAutoNum type="arabicPeriod"/>
            </a:pPr>
            <a:r>
              <a:rPr lang="fr-FR" sz="1800" dirty="0" smtClean="0"/>
              <a:t>Prenez connaissance des </a:t>
            </a:r>
            <a:r>
              <a:rPr lang="fr-FR" sz="1800" b="1" dirty="0" smtClean="0">
                <a:solidFill>
                  <a:srgbClr val="0070C0"/>
                </a:solidFill>
              </a:rPr>
              <a:t>5 règles </a:t>
            </a:r>
            <a:r>
              <a:rPr lang="fr-FR" sz="1800" dirty="0" smtClean="0"/>
              <a:t>pour une participation </a:t>
            </a:r>
            <a:r>
              <a:rPr lang="fr-FR" sz="1800" b="1" dirty="0" smtClean="0">
                <a:solidFill>
                  <a:srgbClr val="0070C0"/>
                </a:solidFill>
              </a:rPr>
              <a:t>respectueuse et constructive </a:t>
            </a:r>
            <a:r>
              <a:rPr lang="fr-FR" sz="1800" i="1" dirty="0" smtClean="0"/>
              <a:t>: Coopération, Anonymat, Bonnes pratiques, Délation interdite, Commentaires constructifs.</a:t>
            </a:r>
          </a:p>
          <a:p>
            <a:pPr marL="514350" indent="-514350">
              <a:spcBef>
                <a:spcPts val="1200"/>
              </a:spcBef>
              <a:buFont typeface="+mj-lt"/>
              <a:buAutoNum type="arabicPeriod"/>
            </a:pPr>
            <a:endParaRPr lang="fr-FR" sz="1800" i="1" dirty="0"/>
          </a:p>
          <a:p>
            <a:pPr algn="ctr">
              <a:spcBef>
                <a:spcPts val="1200"/>
              </a:spcBef>
            </a:pPr>
            <a:r>
              <a:rPr lang="fr-FR" sz="1800" b="1" dirty="0">
                <a:solidFill>
                  <a:srgbClr val="0070C0"/>
                </a:solidFill>
              </a:rPr>
              <a:t>Merci </a:t>
            </a:r>
            <a:r>
              <a:rPr lang="fr-FR" sz="1800" b="1" dirty="0" smtClean="0">
                <a:solidFill>
                  <a:srgbClr val="0070C0"/>
                </a:solidFill>
              </a:rPr>
              <a:t>de </a:t>
            </a:r>
            <a:r>
              <a:rPr lang="fr-FR" sz="1800" b="1" dirty="0">
                <a:solidFill>
                  <a:srgbClr val="0070C0"/>
                </a:solidFill>
              </a:rPr>
              <a:t>votre collaboration !</a:t>
            </a:r>
          </a:p>
        </p:txBody>
      </p:sp>
    </p:spTree>
    <p:extLst>
      <p:ext uri="{BB962C8B-B14F-4D97-AF65-F5344CB8AC3E}">
        <p14:creationId xmlns:p14="http://schemas.microsoft.com/office/powerpoint/2010/main" val="421338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_4-3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modele_4-3_ppt_amu_2017</Template>
  <TotalTime>207</TotalTime>
  <Words>734</Words>
  <Application>Microsoft Office PowerPoint</Application>
  <PresentationFormat>Affichage à l'écran (4:3)</PresentationFormat>
  <Paragraphs>67</Paragraphs>
  <Slides>5</Slides>
  <Notes>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ＭＳ Ｐゴシック</vt:lpstr>
      <vt:lpstr>Arial</vt:lpstr>
      <vt:lpstr>Calibri</vt:lpstr>
      <vt:lpstr>Lucida Grande</vt:lpstr>
      <vt:lpstr>Verdana</vt:lpstr>
      <vt:lpstr>Wingdings</vt:lpstr>
      <vt:lpstr>Modele_4-3_PPT_AMU_2017</vt:lpstr>
      <vt:lpstr>Annonce  des évaluations prochaines  de la formation et/ou des enseignements</vt:lpstr>
      <vt:lpstr>Pourquoi procéder à l’évaluation de la formation et des enseignements ?</vt:lpstr>
      <vt:lpstr>Donnez votre avis sur la formation ou les enseignements  en quelques clics !</vt:lpstr>
      <vt:lpstr>Evaluation de la formation et des enseignements par les étudiants en 2019/2020</vt:lpstr>
      <vt:lpstr>Evaluation de la formation et des enseignements par les étudiants en 2019/2020</vt:lpstr>
    </vt:vector>
  </TitlesOfParts>
  <Company>C-SC-OVE-P04$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DAVID Sylvie</dc:creator>
  <cp:lastModifiedBy>GERMAIN Soisic</cp:lastModifiedBy>
  <cp:revision>22</cp:revision>
  <cp:lastPrinted>2019-11-05T11:13:23Z</cp:lastPrinted>
  <dcterms:created xsi:type="dcterms:W3CDTF">2017-10-04T07:56:57Z</dcterms:created>
  <dcterms:modified xsi:type="dcterms:W3CDTF">2019-11-05T11:20:21Z</dcterms:modified>
</cp:coreProperties>
</file>