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6"/>
  </p:notesMasterIdLst>
  <p:handoutMasterIdLst>
    <p:handoutMasterId r:id="rId7"/>
  </p:handoutMasterIdLst>
  <p:sldIdLst>
    <p:sldId id="261" r:id="rId2"/>
    <p:sldId id="258" r:id="rId3"/>
    <p:sldId id="263" r:id="rId4"/>
    <p:sldId id="264" r:id="rId5"/>
  </p:sldIdLst>
  <p:sldSz cx="9144000" cy="6858000" type="screen4x3"/>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D8A"/>
    <a:srgbClr val="252E44"/>
    <a:srgbClr val="C43771"/>
    <a:srgbClr val="DB8C31"/>
    <a:srgbClr val="0497AA"/>
    <a:srgbClr val="71B34D"/>
    <a:srgbClr val="E88D23"/>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64096" autoAdjust="0"/>
  </p:normalViewPr>
  <p:slideViewPr>
    <p:cSldViewPr snapToGrid="0" snapToObjects="1" showGuides="1">
      <p:cViewPr varScale="1">
        <p:scale>
          <a:sx n="67" d="100"/>
          <a:sy n="67" d="100"/>
        </p:scale>
        <p:origin x="2016" y="78"/>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24/07/2018</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24/07/2018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smtClean="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dirty="0" smtClean="0"/>
              <a:t>Communiquer</a:t>
            </a:r>
            <a:r>
              <a:rPr lang="fr-CH" sz="1200" baseline="0" dirty="0" smtClean="0"/>
              <a:t> les résultats de l’évaluation aux étudiants est une étape primordiale pour valoriser non seulement la démarche d’évaluation, mais surtout reconnaître et renforcer l’engagement des étudiants dans cette démarche. Aussi, nous vous proposons ce support afin de vous guider dans le feedback que vous pouvez leur fournir et vous faciliter l’organisation de celui-ci.</a:t>
            </a:r>
          </a:p>
          <a:p>
            <a:endParaRPr lang="fr-CH" sz="1200" baseline="0" dirty="0" smtClean="0"/>
          </a:p>
          <a:p>
            <a:r>
              <a:rPr lang="fr-CH" sz="1200" baseline="0" dirty="0" smtClean="0"/>
              <a:t>Cette synthèse des résultats peut être communiquée :</a:t>
            </a:r>
          </a:p>
          <a:p>
            <a:pPr marL="0" indent="0">
              <a:buFontTx/>
              <a:buNone/>
            </a:pPr>
            <a:r>
              <a:rPr lang="fr-CH" sz="1200" baseline="0" dirty="0" smtClean="0"/>
              <a:t>- Soit aux étudiants de l’année en cours ayant été sollicité pour donner leur avis ; Il s’agit de leur faire un retour suite à l’expression de leurs avis</a:t>
            </a:r>
          </a:p>
          <a:p>
            <a:r>
              <a:rPr lang="fr-CH" sz="1200" baseline="0" dirty="0" smtClean="0"/>
              <a:t>- Soit aux étudiants de la nouvelle promotion pour leur indiquer les évolutions qui ont pu être apportées à l’organisation de la formation ou de l’enseignement suite aux avis des étudiants de la précédente promotion. Il s’agit de leur présenter en début d’année les résultats de la précédente campagne d’évaluation.</a:t>
            </a:r>
          </a:p>
          <a:p>
            <a:endParaRPr lang="fr-CH" sz="1200" baseline="0" dirty="0" smtClean="0"/>
          </a:p>
          <a:p>
            <a:r>
              <a:rPr lang="fr-CH" sz="1200" baseline="0" dirty="0" smtClean="0"/>
              <a:t>Etapes de ce feedback :</a:t>
            </a:r>
          </a:p>
          <a:p>
            <a:pPr marL="228600" indent="-228600">
              <a:buAutoNum type="arabicPeriod"/>
            </a:pPr>
            <a:r>
              <a:rPr lang="fr-CH" sz="1200" baseline="0" dirty="0" smtClean="0"/>
              <a:t>Faire un rappel sur le contexte des évaluations de la formation ou de l’enseignement</a:t>
            </a:r>
          </a:p>
          <a:p>
            <a:pPr marL="228600" indent="-228600">
              <a:buAutoNum type="arabicPeriod"/>
            </a:pPr>
            <a:r>
              <a:rPr lang="fr-CH" sz="1200" baseline="0" dirty="0" smtClean="0"/>
              <a:t>Dans le rapport d’évaluation, identifiez les points forts et points à améliorer de la formation ou de votre enseignement (au besoin, sollicitez le CIPE ou l’OVE pour vous accompagner dans cette réflexion : christophe.alaux@univ-amu.fr ou ove-enquetes]@univ-amu.fr), </a:t>
            </a:r>
          </a:p>
          <a:p>
            <a:pPr marL="228600" indent="-228600">
              <a:buAutoNum type="arabicPeriod"/>
            </a:pPr>
            <a:r>
              <a:rPr lang="fr-CH" sz="1200" baseline="0" dirty="0" smtClean="0"/>
              <a:t>Sur la base des données quantitatives (pourcentage de répondants, moyennes) et//ou qualitatives (relever les commentaires récurrents, ceux que vous anticipiez, ceux qui sont pertinents), préparez une synthèse des retours des étudiants.</a:t>
            </a:r>
          </a:p>
          <a:p>
            <a:pPr marL="0" indent="0">
              <a:buFontTx/>
              <a:buNone/>
            </a:pPr>
            <a:endParaRPr lang="fr-CH" sz="1200" baseline="0" dirty="0" smtClean="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1</a:t>
            </a:fld>
            <a:endParaRPr lang="fr-FR"/>
          </a:p>
        </p:txBody>
      </p:sp>
    </p:spTree>
    <p:extLst>
      <p:ext uri="{BB962C8B-B14F-4D97-AF65-F5344CB8AC3E}">
        <p14:creationId xmlns:p14="http://schemas.microsoft.com/office/powerpoint/2010/main" val="313730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baseline="0" dirty="0" smtClean="0"/>
              <a:t>Etapes de ce feedback en direction des étudiants de l’année en cours :</a:t>
            </a:r>
          </a:p>
          <a:p>
            <a:pPr marL="228600" indent="-228600">
              <a:buAutoNum type="arabicPeriod"/>
            </a:pPr>
            <a:r>
              <a:rPr lang="fr-CH" sz="1200" baseline="0" dirty="0" smtClean="0"/>
              <a:t>Faire un rappel sur le contexte des évaluations de la formation ou de l’enseignement</a:t>
            </a:r>
          </a:p>
          <a:p>
            <a:pPr marL="228600" indent="-228600">
              <a:buAutoNum type="arabicPeriod"/>
            </a:pPr>
            <a:r>
              <a:rPr lang="fr-CH" sz="1200" baseline="0" dirty="0" smtClean="0"/>
              <a:t>Dans le rapport d’évaluation, identifiez les points forts et points à améliorer de la formation ou de votre enseignement (au besoin, sollicitez le CIPE ou l’OVE pour vous accompagner dans cette réflexion : christophe.alaux@univ-amu.fr ou ove-enquetes]@univ-amu.fr), </a:t>
            </a:r>
          </a:p>
          <a:p>
            <a:pPr marL="228600" indent="-228600">
              <a:buAutoNum type="arabicPeriod"/>
            </a:pPr>
            <a:r>
              <a:rPr lang="fr-CH" sz="1200" baseline="0" dirty="0" smtClean="0"/>
              <a:t>Sur la base des données quantitatives (pourcentage, moyenne, médiane) et//ou qualitatives (relever les commentaires récurrents, ceux que vous anticipiez, ceux qui sont pertinents), préparez une synthèse des retours des étudiants.</a:t>
            </a:r>
          </a:p>
          <a:p>
            <a:endParaRPr lang="fr-CH" sz="1200"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2</a:t>
            </a:fld>
            <a:endParaRPr lang="fr-FR"/>
          </a:p>
        </p:txBody>
      </p:sp>
    </p:spTree>
    <p:extLst>
      <p:ext uri="{BB962C8B-B14F-4D97-AF65-F5344CB8AC3E}">
        <p14:creationId xmlns:p14="http://schemas.microsoft.com/office/powerpoint/2010/main" val="257846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dirty="0" smtClean="0"/>
              <a:t>Si vous souhaitez faire </a:t>
            </a:r>
            <a:r>
              <a:rPr lang="fr-CH" sz="1200" baseline="0" dirty="0" smtClean="0"/>
              <a:t>une synthèse destinée aux étudiants ayant participé au recueil d’avis, voici quelques suggestions :</a:t>
            </a:r>
          </a:p>
          <a:p>
            <a:endParaRPr lang="fr-CH" sz="1200" baseline="0" dirty="0" smtClean="0"/>
          </a:p>
          <a:p>
            <a:pPr marL="171450" indent="-171450">
              <a:buFontTx/>
              <a:buChar char="-"/>
            </a:pPr>
            <a:r>
              <a:rPr lang="fr-CH" sz="1200" baseline="0" dirty="0" smtClean="0"/>
              <a:t>Indiquez les points qu’ils ont particulièrement appréciés (les points forts).</a:t>
            </a:r>
          </a:p>
          <a:p>
            <a:pPr marL="171450" indent="-171450">
              <a:buFontTx/>
              <a:buChar char="-"/>
            </a:pPr>
            <a:r>
              <a:rPr lang="fr-CH" sz="1200" baseline="0" dirty="0" smtClean="0"/>
              <a:t>Mentionnez les aspects de la formation ou de l’enseignement que vous souhaiteriez améliorer à court, moyen, long-terme.</a:t>
            </a:r>
          </a:p>
          <a:p>
            <a:pPr marL="171450" indent="-171450">
              <a:buFontTx/>
              <a:buChar char="-"/>
            </a:pPr>
            <a:r>
              <a:rPr lang="fr-CH" sz="1200" baseline="0" dirty="0" smtClean="0"/>
              <a:t>Faites le lien entre les exigences et les objectifs de la formation/ de l’enseignement et les choix que vous avez faits concernant les méthodes d’enseignement, d’évaluation afin de faire ressortir la cohérence de l’ensemble.</a:t>
            </a:r>
          </a:p>
          <a:p>
            <a:pPr marL="171450" indent="-171450">
              <a:buFontTx/>
              <a:buChar char="-"/>
            </a:pPr>
            <a:r>
              <a:rPr lang="fr-CH" sz="1200" baseline="0" dirty="0" smtClean="0"/>
              <a:t>Les remercier pour leur collaboration en valorisant les changements dont bénéficieront leurs successeurs.</a:t>
            </a:r>
          </a:p>
          <a:p>
            <a:endParaRPr lang="fr-CH" sz="1200"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3</a:t>
            </a:fld>
            <a:endParaRPr lang="fr-FR"/>
          </a:p>
        </p:txBody>
      </p:sp>
    </p:spTree>
    <p:extLst>
      <p:ext uri="{BB962C8B-B14F-4D97-AF65-F5344CB8AC3E}">
        <p14:creationId xmlns:p14="http://schemas.microsoft.com/office/powerpoint/2010/main" val="1008898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CH" sz="1200" baseline="0" dirty="0" smtClean="0"/>
          </a:p>
          <a:p>
            <a:pPr marL="0" indent="0">
              <a:buFontTx/>
              <a:buNone/>
            </a:pPr>
            <a:r>
              <a:rPr lang="fr-CH" sz="1200" dirty="0" smtClean="0"/>
              <a:t>Si vous souhaitez faire </a:t>
            </a:r>
            <a:r>
              <a:rPr lang="fr-CH" sz="1200" baseline="0" dirty="0" smtClean="0"/>
              <a:t>une synthèse à destination de vos nouveaux étudiants, voici quelques suggestions  :</a:t>
            </a:r>
          </a:p>
          <a:p>
            <a:pPr marL="0" indent="0">
              <a:buFontTx/>
              <a:buNone/>
            </a:pPr>
            <a:endParaRPr lang="fr-CH" sz="1200" baseline="0" dirty="0" smtClean="0"/>
          </a:p>
          <a:p>
            <a:pPr marL="171450" indent="-171450">
              <a:buFontTx/>
              <a:buChar char="-"/>
            </a:pPr>
            <a:r>
              <a:rPr lang="fr-CH" sz="1200" baseline="0" dirty="0" smtClean="0"/>
              <a:t>Indiquez les aspects de votre enseignement que les étudiants de la volée précédente ont particulièrement appréciés.</a:t>
            </a:r>
          </a:p>
          <a:p>
            <a:pPr marL="171450" indent="-171450">
              <a:buFontTx/>
              <a:buChar char="-"/>
            </a:pPr>
            <a:r>
              <a:rPr lang="fr-CH" sz="1200" baseline="0" dirty="0" smtClean="0"/>
              <a:t>Relevez les changements que vous avez effectués suite aux évaluations passées et donc grâce aux commentaires fournis par la volée précédente, faites ressortir les nouveaux développements.</a:t>
            </a:r>
          </a:p>
          <a:p>
            <a:pPr marL="171450" indent="-171450">
              <a:buFontTx/>
              <a:buChar char="-"/>
            </a:pPr>
            <a:r>
              <a:rPr lang="fr-CH" sz="1200" baseline="0" dirty="0" smtClean="0"/>
              <a:t>Valorisez l’intérêt de ces évaluations et invitez-les à participer activement lors de la prochaine évaluation.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CH" sz="1200" baseline="0" dirty="0" smtClean="0"/>
              <a:t>Faites le lien entre les exigences et les objectifs de l’enseignement avec les choix que vous avez faits concernant les méthodes d’enseignement, d’évaluation) afin de faire ressortir la cohérence de l’ensemble.</a:t>
            </a:r>
          </a:p>
          <a:p>
            <a:endParaRPr lang="fr-CH" dirty="0" smtClean="0"/>
          </a:p>
          <a:p>
            <a:pPr marL="0" indent="0">
              <a:buFontTx/>
              <a:buNone/>
            </a:pPr>
            <a:endParaRPr lang="fr-CH" sz="1200" baseline="0" dirty="0" smtClean="0"/>
          </a:p>
          <a:p>
            <a:endParaRPr lang="fr-CH" sz="1200" baseline="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4</a:t>
            </a:fld>
            <a:endParaRPr lang="fr-FR"/>
          </a:p>
        </p:txBody>
      </p:sp>
    </p:spTree>
    <p:extLst>
      <p:ext uri="{BB962C8B-B14F-4D97-AF65-F5344CB8AC3E}">
        <p14:creationId xmlns:p14="http://schemas.microsoft.com/office/powerpoint/2010/main" val="1407769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27288" y="1008063"/>
            <a:ext cx="4289425"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317500" y="82550"/>
            <a:ext cx="1531938" cy="5603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2349791"/>
            <a:ext cx="7772400" cy="2912146"/>
          </a:xfrm>
          <a:prstGeom prst="rect">
            <a:avLst/>
          </a:prstGeom>
        </p:spPr>
        <p:txBody>
          <a:bodyPr anchor="ctr"/>
          <a:lstStyle>
            <a:lvl1pPr algn="ctr">
              <a:defRPr sz="4000">
                <a:solidFill>
                  <a:srgbClr val="252E44"/>
                </a:solidFill>
              </a:defRPr>
            </a:lvl1pPr>
          </a:lstStyle>
          <a:p>
            <a:r>
              <a:rPr lang="fr-FR" smtClean="0"/>
              <a:t>Modifiez le style du titre</a:t>
            </a:r>
            <a:endParaRPr lang="fr-FR" dirty="0"/>
          </a:p>
        </p:txBody>
      </p:sp>
      <p:sp>
        <p:nvSpPr>
          <p:cNvPr id="3" name="Sous-titre 2"/>
          <p:cNvSpPr>
            <a:spLocks noGrp="1"/>
          </p:cNvSpPr>
          <p:nvPr>
            <p:ph type="subTitle" idx="1"/>
          </p:nvPr>
        </p:nvSpPr>
        <p:spPr>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cxnSp>
        <p:nvCxnSpPr>
          <p:cNvPr id="13" name="Connecteur droit 12"/>
          <p:cNvCxnSpPr>
            <a:stCxn id="2" idx="1"/>
          </p:cNvCxnSpPr>
          <p:nvPr userDrawn="1"/>
        </p:nvCxnSpPr>
        <p:spPr>
          <a:xfrm flipH="1" flipV="1">
            <a:off x="1" y="3800475"/>
            <a:ext cx="685799" cy="5389"/>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0" y="3800475"/>
            <a:ext cx="685799" cy="5389"/>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1" name="Rectangle 10"/>
          <p:cNvSpPr/>
          <p:nvPr userDrawn="1"/>
        </p:nvSpPr>
        <p:spPr>
          <a:xfrm>
            <a:off x="7612061" y="0"/>
            <a:ext cx="1531938" cy="6429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688019"/>
            <a:ext cx="3008313" cy="1162050"/>
          </a:xfrm>
          <a:prstGeom prst="rect">
            <a:avLst/>
          </a:prstGeom>
        </p:spPr>
        <p:txBody>
          <a:bodyPr anchor="b"/>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575050" y="688019"/>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457200" y="185006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5" name="Titre 14"/>
          <p:cNvSpPr>
            <a:spLocks noGrp="1"/>
          </p:cNvSpPr>
          <p:nvPr>
            <p:ph type="title"/>
          </p:nvPr>
        </p:nvSpPr>
        <p:spPr/>
        <p:txBody>
          <a:bodyPr/>
          <a:lstStyle/>
          <a:p>
            <a:r>
              <a:rPr lang="fr-FR" smtClean="0"/>
              <a:t>Modifiez le style du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782638"/>
            <a:ext cx="60198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20" name="Titre vertical 19"/>
          <p:cNvSpPr>
            <a:spLocks noGrp="1"/>
          </p:cNvSpPr>
          <p:nvPr>
            <p:ph type="title" orient="vert"/>
          </p:nvPr>
        </p:nvSpPr>
        <p:spPr>
          <a:xfrm>
            <a:off x="6647414" y="782638"/>
            <a:ext cx="1827843" cy="5851525"/>
          </a:xfrm>
        </p:spPr>
        <p:txBody>
          <a:bodyPr vert="eaVert"/>
          <a:lstStyle/>
          <a:p>
            <a:r>
              <a:rPr lang="fr-FR" smtClean="0"/>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449537"/>
            <a:ext cx="0" cy="455613"/>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u pied de page 3"/>
          <p:cNvSpPr txBox="1">
            <a:spLocks noGrp="1"/>
          </p:cNvSpPr>
          <p:nvPr/>
        </p:nvSpPr>
        <p:spPr bwMode="auto">
          <a:xfrm>
            <a:off x="3335338" y="1158875"/>
            <a:ext cx="4119562" cy="481013"/>
          </a:xfrm>
          <a:prstGeom prst="rect">
            <a:avLst/>
          </a:prstGeom>
          <a:noFill/>
          <a:ln>
            <a:noFill/>
          </a:ln>
          <a:extLst/>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smtClean="0">
                <a:solidFill>
                  <a:srgbClr val="FFFFFF"/>
                </a:solidFill>
                <a:latin typeface="Verdana" charset="0"/>
                <a:cs typeface="Arial" charset="0"/>
              </a:rPr>
              <a:t>TITRE DE LA PRÉSENTATION</a:t>
            </a:r>
          </a:p>
          <a:p>
            <a:pPr eaLnBrk="1" hangingPunct="1">
              <a:defRPr/>
            </a:pPr>
            <a:r>
              <a:rPr lang="fr-FR" sz="1000" b="1" smtClean="0">
                <a:solidFill>
                  <a:srgbClr val="FFFFFF"/>
                </a:solidFill>
                <a:latin typeface="Verdana" charset="0"/>
                <a:cs typeface="Arial" charset="0"/>
              </a:rPr>
              <a:t>&gt; TITRE DE LA PARTIE</a:t>
            </a:r>
          </a:p>
        </p:txBody>
      </p:sp>
      <p:cxnSp>
        <p:nvCxnSpPr>
          <p:cNvPr id="5" name="Connecteur droit 4"/>
          <p:cNvCxnSpPr/>
          <p:nvPr userDrawn="1"/>
        </p:nvCxnSpPr>
        <p:spPr>
          <a:xfrm flipH="1">
            <a:off x="0" y="3800475"/>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6" name="Image 13" descr="LOGO_AMU_RV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3075" y="1346200"/>
            <a:ext cx="3117850" cy="107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userDrawn="1"/>
        </p:nvSpPr>
        <p:spPr>
          <a:xfrm>
            <a:off x="317500" y="82550"/>
            <a:ext cx="1582738" cy="5603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411619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2" name="Titre 1"/>
          <p:cNvSpPr>
            <a:spLocks noGrp="1"/>
          </p:cNvSpPr>
          <p:nvPr>
            <p:ph type="title"/>
          </p:nvPr>
        </p:nvSpPr>
        <p:spPr>
          <a:xfrm>
            <a:off x="722313" y="3144588"/>
            <a:ext cx="7772400" cy="1806627"/>
          </a:xfrm>
          <a:prstGeom prst="rect">
            <a:avLst/>
          </a:prstGeom>
        </p:spPr>
        <p:txBody>
          <a:bodyPr>
            <a:normAutofit/>
          </a:bodyPr>
          <a:lstStyle>
            <a:lvl1pPr algn="ctr">
              <a:defRPr sz="4000" b="1" cap="none"/>
            </a:lvl1pPr>
          </a:lstStyle>
          <a:p>
            <a:r>
              <a:rPr lang="fr-FR" smtClean="0"/>
              <a:t>Modifiez le style du titre</a:t>
            </a:r>
            <a:endParaRPr lang="fr-FR" dirty="0"/>
          </a:p>
        </p:txBody>
      </p:sp>
      <p:sp>
        <p:nvSpPr>
          <p:cNvPr id="8" name="Espace réservé du pied de page 14"/>
          <p:cNvSpPr>
            <a:spLocks noGrp="1"/>
          </p:cNvSpPr>
          <p:nvPr>
            <p:ph type="ftr" sz="quarter" idx="10"/>
          </p:nvPr>
        </p:nvSpPr>
        <p:spPr>
          <a:xfrm>
            <a:off x="1738313" y="169863"/>
            <a:ext cx="5667375" cy="401637"/>
          </a:xfrm>
        </p:spPr>
        <p:txBody>
          <a:bodyPr/>
          <a:lstStyle>
            <a:lvl1pPr algn="ctr">
              <a:defRPr/>
            </a:lvl1pPr>
          </a:lstStyle>
          <a:p>
            <a:pPr>
              <a:defRPr/>
            </a:pP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Titre 12"/>
          <p:cNvSpPr>
            <a:spLocks noGrp="1"/>
          </p:cNvSpPr>
          <p:nvPr>
            <p:ph type="title"/>
          </p:nvPr>
        </p:nvSpPr>
        <p:spPr/>
        <p:txBody>
          <a:bodyPr/>
          <a:lstStyle/>
          <a:p>
            <a:r>
              <a:rPr lang="fr-FR" smtClean="0"/>
              <a:t>Modifiez le style du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endParaRPr lang="fr-FR" dirty="0" smtClean="0"/>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Modifiez le style du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3741969" cy="4525963"/>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0"/>
            <a:ext cx="3741969" cy="4525963"/>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6" name="Titre 15"/>
          <p:cNvSpPr>
            <a:spLocks noGrp="1"/>
          </p:cNvSpPr>
          <p:nvPr>
            <p:ph type="title"/>
          </p:nvPr>
        </p:nvSpPr>
        <p:spPr/>
        <p:txBody>
          <a:bodyPr/>
          <a:lstStyle/>
          <a:p>
            <a:r>
              <a:rPr lang="fr-FR" smtClean="0"/>
              <a:t>Modifiez le style du titre</a:t>
            </a:r>
            <a:endParaRPr lang="fr-F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535113"/>
            <a:ext cx="4040188"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21" name="Titre 20"/>
          <p:cNvSpPr>
            <a:spLocks noGrp="1"/>
          </p:cNvSpPr>
          <p:nvPr>
            <p:ph type="title"/>
          </p:nvPr>
        </p:nvSpPr>
        <p:spPr/>
        <p:txBody>
          <a:bodyPr/>
          <a:lstStyle/>
          <a:p>
            <a:r>
              <a:rPr lang="fr-FR" smtClean="0"/>
              <a:t>Modifiez le style du titre</a:t>
            </a:r>
            <a:endParaRPr lang="fr-FR"/>
          </a:p>
        </p:txBody>
      </p:sp>
      <p:sp>
        <p:nvSpPr>
          <p:cNvPr id="7" name="Espace réservé du pied de page 11"/>
          <p:cNvSpPr>
            <a:spLocks noGrp="1"/>
          </p:cNvSpPr>
          <p:nvPr>
            <p:ph type="ftr" sz="quarter" idx="10"/>
          </p:nvPr>
        </p:nvSpPr>
        <p:spPr/>
        <p:txBody>
          <a:bodyPr/>
          <a:lstStyle>
            <a:lvl1pPr>
              <a:defRPr/>
            </a:lvl1pPr>
          </a:lstStyle>
          <a:p>
            <a:pPr>
              <a:defRPr/>
            </a:pPr>
            <a:endParaRPr lang="fr-FR" dirty="0"/>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smtClean="0"/>
              <a:t>Modifiez le style du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endParaRPr lang="fr-FR" dirty="0"/>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6" name="Group 9"/>
          <p:cNvGrpSpPr>
            <a:grpSpLocks/>
          </p:cNvGrpSpPr>
          <p:nvPr/>
        </p:nvGrpSpPr>
        <p:grpSpPr bwMode="auto">
          <a:xfrm rot="5400000">
            <a:off x="-2121875" y="3028528"/>
            <a:ext cx="5915300" cy="1343086"/>
            <a:chOff x="3353" y="7829"/>
            <a:chExt cx="5198" cy="1180"/>
          </a:xfrm>
          <a:solidFill>
            <a:srgbClr val="E7E8E8"/>
          </a:solidFill>
        </p:grpSpPr>
        <p:sp>
          <p:nvSpPr>
            <p:cNvPr id="17"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18"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321934" y="1600200"/>
            <a:ext cx="7364865"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pour modifier les styles du texte du </a:t>
            </a:r>
            <a:r>
              <a:rPr lang="fr-FR" dirty="0" smtClean="0"/>
              <a:t>masque</a:t>
            </a:r>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941513" y="171450"/>
            <a:ext cx="6053137" cy="401638"/>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50000"/>
                  </a:schemeClr>
                </a:solidFill>
                <a:latin typeface="Verdana"/>
                <a:cs typeface="Verdana"/>
              </a:defRPr>
            </a:lvl1pPr>
          </a:lstStyle>
          <a:p>
            <a:pPr>
              <a:defRPr/>
            </a:pPr>
            <a:endParaRPr lang="fr-FR" dirty="0" smtClean="0"/>
          </a:p>
        </p:txBody>
      </p:sp>
      <p:sp>
        <p:nvSpPr>
          <p:cNvPr id="5" name="Ellipse 4"/>
          <p:cNvSpPr>
            <a:spLocks noChangeAspect="1"/>
          </p:cNvSpPr>
          <p:nvPr/>
        </p:nvSpPr>
        <p:spPr>
          <a:xfrm>
            <a:off x="8262938" y="244475"/>
            <a:ext cx="250825" cy="252413"/>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pic>
        <p:nvPicPr>
          <p:cNvPr id="1030" name="Image 3" descr="LOGO_AMU_RV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144463"/>
            <a:ext cx="1325563" cy="45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Espace réservé du numéro de diapositive 12"/>
          <p:cNvSpPr>
            <a:spLocks noGrp="1"/>
          </p:cNvSpPr>
          <p:nvPr>
            <p:ph type="sldNum" sz="quarter" idx="4"/>
          </p:nvPr>
        </p:nvSpPr>
        <p:spPr>
          <a:xfrm>
            <a:off x="8164513" y="300038"/>
            <a:ext cx="454025" cy="14128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391525" y="0"/>
            <a:ext cx="0" cy="260351"/>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842963"/>
            <a:ext cx="8229600" cy="642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950406"/>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685800" y="2692691"/>
            <a:ext cx="7772400" cy="2912146"/>
          </a:xfrm>
        </p:spPr>
        <p:txBody>
          <a:bodyPr/>
          <a:lstStyle/>
          <a:p>
            <a:r>
              <a:rPr lang="fr-FR" dirty="0" smtClean="0">
                <a:solidFill>
                  <a:srgbClr val="0070C0"/>
                </a:solidFill>
              </a:rPr>
              <a:t>Communiquer aux étudiants</a:t>
            </a:r>
            <a:r>
              <a:rPr lang="fr-FR" dirty="0" smtClean="0"/>
              <a:t/>
            </a:r>
            <a:br>
              <a:rPr lang="fr-FR" dirty="0" smtClean="0"/>
            </a:br>
            <a:r>
              <a:rPr lang="fr-FR" dirty="0" smtClean="0"/>
              <a:t>les résultats des évaluations</a:t>
            </a:r>
            <a:r>
              <a:rPr lang="fr-FR" dirty="0" smtClean="0"/>
              <a:t/>
            </a:r>
            <a:br>
              <a:rPr lang="fr-FR" dirty="0" smtClean="0"/>
            </a:br>
            <a:r>
              <a:rPr lang="fr-FR" dirty="0" smtClean="0"/>
              <a:t>de la formation et/ou des enseignements</a:t>
            </a:r>
            <a:endParaRPr lang="fr-FR" dirty="0"/>
          </a:p>
        </p:txBody>
      </p:sp>
      <p:sp>
        <p:nvSpPr>
          <p:cNvPr id="5" name="Espace réservé du numéro de diapositive 4"/>
          <p:cNvSpPr>
            <a:spLocks noGrp="1"/>
          </p:cNvSpPr>
          <p:nvPr>
            <p:ph type="sldNum" sz="quarter" idx="4294967295"/>
          </p:nvPr>
        </p:nvSpPr>
        <p:spPr>
          <a:xfrm>
            <a:off x="8689975" y="300038"/>
            <a:ext cx="454025" cy="141287"/>
          </a:xfrm>
        </p:spPr>
        <p:txBody>
          <a:bodyPr/>
          <a:lstStyle/>
          <a:p>
            <a:pPr>
              <a:defRPr/>
            </a:pPr>
            <a:fld id="{1105F73E-D302-7A49-9D49-5CFFB39DEAD8}" type="slidenum">
              <a:rPr lang="fr-FR" smtClean="0"/>
              <a:pPr>
                <a:defRPr/>
              </a:pPr>
              <a:t>1</a:t>
            </a:fld>
            <a:endParaRPr lang="fr-FR" dirty="0"/>
          </a:p>
        </p:txBody>
      </p:sp>
    </p:spTree>
    <p:extLst>
      <p:ext uri="{BB962C8B-B14F-4D97-AF65-F5344CB8AC3E}">
        <p14:creationId xmlns:p14="http://schemas.microsoft.com/office/powerpoint/2010/main" val="54295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17643" y="159031"/>
            <a:ext cx="5933660" cy="526769"/>
          </a:xfrm>
        </p:spPr>
        <p:txBody>
          <a:bodyPr/>
          <a:lstStyle/>
          <a:p>
            <a:pPr algn="ctr"/>
            <a:r>
              <a:rPr lang="fr-FR" dirty="0" smtClean="0">
                <a:solidFill>
                  <a:schemeClr val="tx1"/>
                </a:solidFill>
              </a:rPr>
              <a:t>Synthèse des résultats d’évaluation</a:t>
            </a:r>
            <a:br>
              <a:rPr lang="fr-FR" dirty="0" smtClean="0">
                <a:solidFill>
                  <a:schemeClr val="tx1"/>
                </a:solidFill>
              </a:rPr>
            </a:br>
            <a:r>
              <a:rPr lang="fr-FR" sz="2400" b="0" i="1" dirty="0" smtClean="0">
                <a:solidFill>
                  <a:srgbClr val="0070C0"/>
                </a:solidFill>
              </a:rPr>
              <a:t>Pour les étudiants ayant participé à l’enquête pendant l’année en cours</a:t>
            </a:r>
            <a:endParaRPr lang="fr-FR" altLang="fr-FR" sz="2800" b="0" i="1" dirty="0">
              <a:solidFill>
                <a:srgbClr val="0070C0"/>
              </a:solidFill>
              <a:latin typeface="Verdana" panose="020B0604030504040204" pitchFamily="34" charset="0"/>
            </a:endParaRP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2</a:t>
            </a:fld>
            <a:endParaRPr lang="fr-FR" dirty="0"/>
          </a:p>
        </p:txBody>
      </p:sp>
      <p:sp>
        <p:nvSpPr>
          <p:cNvPr id="7" name="Espace réservé du contenu 2"/>
          <p:cNvSpPr txBox="1">
            <a:spLocks/>
          </p:cNvSpPr>
          <p:nvPr/>
        </p:nvSpPr>
        <p:spPr bwMode="auto">
          <a:xfrm>
            <a:off x="248478" y="1519589"/>
            <a:ext cx="8753419" cy="48526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u="sng" dirty="0" smtClean="0">
                <a:solidFill>
                  <a:srgbClr val="0070C0"/>
                </a:solidFill>
              </a:rPr>
              <a:t>Informations contextuelles concernant le recueil des avis étudiants </a:t>
            </a:r>
          </a:p>
          <a:p>
            <a:pPr>
              <a:spcBef>
                <a:spcPts val="1200"/>
              </a:spcBef>
            </a:pPr>
            <a:endParaRPr lang="fr-FR" sz="2000" u="sng" dirty="0" smtClean="0">
              <a:solidFill>
                <a:srgbClr val="0070C0"/>
              </a:solidFill>
            </a:endParaRPr>
          </a:p>
          <a:p>
            <a:pPr marL="285750" indent="-285750">
              <a:spcBef>
                <a:spcPts val="1200"/>
              </a:spcBef>
              <a:buFont typeface="Arial" panose="020B0604020202020204" pitchFamily="34" charset="0"/>
              <a:buChar char="•"/>
            </a:pPr>
            <a:r>
              <a:rPr lang="fr-FR" sz="1800" dirty="0" smtClean="0"/>
              <a:t>Nombre d’étudiants à qui on a demandé un avis :</a:t>
            </a:r>
          </a:p>
          <a:p>
            <a:pPr marL="285750" indent="-285750">
              <a:spcBef>
                <a:spcPts val="1200"/>
              </a:spcBef>
              <a:buFont typeface="Arial" panose="020B0604020202020204" pitchFamily="34" charset="0"/>
              <a:buChar char="•"/>
            </a:pPr>
            <a:r>
              <a:rPr lang="fr-FR" sz="1800" dirty="0" smtClean="0"/>
              <a:t>Nombre de répondants ayant donné un avis :</a:t>
            </a:r>
          </a:p>
          <a:p>
            <a:pPr marL="285750" indent="-285750">
              <a:spcBef>
                <a:spcPts val="1200"/>
              </a:spcBef>
              <a:buFont typeface="Arial" panose="020B0604020202020204" pitchFamily="34" charset="0"/>
              <a:buChar char="•"/>
            </a:pPr>
            <a:r>
              <a:rPr lang="fr-FR" sz="1800" dirty="0" smtClean="0"/>
              <a:t>Modalités de recueil </a:t>
            </a:r>
            <a:r>
              <a:rPr lang="fr-FR" dirty="0" smtClean="0"/>
              <a:t>(en ligne, formulaire papier, etc.) </a:t>
            </a:r>
            <a:r>
              <a:rPr lang="fr-FR" sz="1800" dirty="0" smtClean="0"/>
              <a:t>:</a:t>
            </a:r>
          </a:p>
          <a:p>
            <a:pPr marL="285750" indent="-285750">
              <a:spcBef>
                <a:spcPts val="1200"/>
              </a:spcBef>
              <a:buFont typeface="Arial" panose="020B0604020202020204" pitchFamily="34" charset="0"/>
              <a:buChar char="•"/>
            </a:pPr>
            <a:r>
              <a:rPr lang="fr-FR" sz="1800" dirty="0" smtClean="0"/>
              <a:t>Taux de participation :</a:t>
            </a:r>
          </a:p>
          <a:p>
            <a:pPr>
              <a:spcBef>
                <a:spcPts val="1200"/>
              </a:spcBef>
            </a:pPr>
            <a:endParaRPr lang="fr-FR" sz="1800" dirty="0"/>
          </a:p>
          <a:p>
            <a:pPr marL="285750" indent="-285750">
              <a:spcBef>
                <a:spcPts val="1200"/>
              </a:spcBef>
              <a:buFont typeface="Arial" panose="020B0604020202020204" pitchFamily="34" charset="0"/>
              <a:buChar char="•"/>
            </a:pPr>
            <a:r>
              <a:rPr lang="fr-FR" sz="1800" dirty="0" smtClean="0"/>
              <a:t>Le retour d’expériences de l’enseignant ou de l’équipe pédagogique sur le déroulement de la formation ou de l’enseignement :</a:t>
            </a:r>
          </a:p>
          <a:p>
            <a:pPr>
              <a:spcBef>
                <a:spcPts val="1200"/>
              </a:spcBef>
            </a:pPr>
            <a:endParaRPr lang="fr-FR" sz="1800" dirty="0" smtClean="0"/>
          </a:p>
        </p:txBody>
      </p:sp>
    </p:spTree>
    <p:extLst>
      <p:ext uri="{BB962C8B-B14F-4D97-AF65-F5344CB8AC3E}">
        <p14:creationId xmlns:p14="http://schemas.microsoft.com/office/powerpoint/2010/main" val="3953184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17643" y="159031"/>
            <a:ext cx="5933660" cy="1360559"/>
          </a:xfrm>
        </p:spPr>
        <p:txBody>
          <a:bodyPr/>
          <a:lstStyle/>
          <a:p>
            <a:pPr algn="ctr"/>
            <a:r>
              <a:rPr lang="fr-FR" dirty="0" smtClean="0">
                <a:solidFill>
                  <a:schemeClr val="tx1"/>
                </a:solidFill>
              </a:rPr>
              <a:t>Synthèse des résultats d’évaluation de la </a:t>
            </a:r>
            <a:r>
              <a:rPr lang="fr-FR" dirty="0" smtClean="0">
                <a:solidFill>
                  <a:srgbClr val="0070C0"/>
                </a:solidFill>
              </a:rPr>
              <a:t>promotion en cours</a:t>
            </a:r>
            <a:br>
              <a:rPr lang="fr-FR" dirty="0" smtClean="0">
                <a:solidFill>
                  <a:srgbClr val="0070C0"/>
                </a:solidFill>
              </a:rPr>
            </a:br>
            <a:r>
              <a:rPr lang="fr-FR" sz="2000" b="0" i="1" dirty="0">
                <a:solidFill>
                  <a:schemeClr val="tx1"/>
                </a:solidFill>
              </a:rPr>
              <a:t>Pour les étudiants ayant participé à l’enquête</a:t>
            </a:r>
            <a:r>
              <a:rPr lang="fr-FR" sz="2000" dirty="0" smtClean="0">
                <a:solidFill>
                  <a:schemeClr val="tx1"/>
                </a:solidFill>
              </a:rPr>
              <a:t/>
            </a:r>
            <a:br>
              <a:rPr lang="fr-FR" sz="2000" dirty="0" smtClean="0">
                <a:solidFill>
                  <a:schemeClr val="tx1"/>
                </a:solidFill>
              </a:rPr>
            </a:br>
            <a:endParaRPr lang="fr-FR" altLang="fr-FR" sz="2800" b="0" i="1" u="sng" dirty="0">
              <a:solidFill>
                <a:schemeClr val="tx1"/>
              </a:solidFill>
              <a:latin typeface="Verdana" panose="020B0604030504040204" pitchFamily="34" charset="0"/>
            </a:endParaRP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3</a:t>
            </a:fld>
            <a:endParaRPr lang="fr-FR" dirty="0"/>
          </a:p>
        </p:txBody>
      </p:sp>
      <p:sp>
        <p:nvSpPr>
          <p:cNvPr id="7" name="Espace réservé du contenu 2"/>
          <p:cNvSpPr txBox="1">
            <a:spLocks/>
          </p:cNvSpPr>
          <p:nvPr/>
        </p:nvSpPr>
        <p:spPr bwMode="auto">
          <a:xfrm>
            <a:off x="248478" y="1519589"/>
            <a:ext cx="4023485" cy="3308351"/>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points forts							</a:t>
            </a:r>
            <a:endParaRPr lang="fr-FR" sz="1800" b="1" dirty="0">
              <a:solidFill>
                <a:srgbClr val="0070C0"/>
              </a:solidFill>
            </a:endParaRPr>
          </a:p>
        </p:txBody>
      </p:sp>
      <p:sp>
        <p:nvSpPr>
          <p:cNvPr id="6" name="Espace réservé du contenu 2"/>
          <p:cNvSpPr txBox="1">
            <a:spLocks/>
          </p:cNvSpPr>
          <p:nvPr/>
        </p:nvSpPr>
        <p:spPr bwMode="auto">
          <a:xfrm>
            <a:off x="4424363" y="1519590"/>
            <a:ext cx="4023485" cy="3308350"/>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points à améliorer</a:t>
            </a:r>
            <a:endParaRPr lang="fr-FR" sz="2000" dirty="0"/>
          </a:p>
          <a:p>
            <a:pPr algn="ctr">
              <a:spcBef>
                <a:spcPts val="1200"/>
              </a:spcBef>
            </a:pPr>
            <a:endParaRPr lang="fr-FR" sz="1800" b="1" dirty="0">
              <a:solidFill>
                <a:srgbClr val="0070C0"/>
              </a:solidFill>
            </a:endParaRPr>
          </a:p>
        </p:txBody>
      </p:sp>
      <p:sp>
        <p:nvSpPr>
          <p:cNvPr id="8" name="Espace réservé du contenu 2"/>
          <p:cNvSpPr txBox="1">
            <a:spLocks/>
          </p:cNvSpPr>
          <p:nvPr/>
        </p:nvSpPr>
        <p:spPr bwMode="auto">
          <a:xfrm>
            <a:off x="248479" y="5072415"/>
            <a:ext cx="8199370" cy="1385535"/>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évolutions qui seront apportées 							</a:t>
            </a:r>
            <a:endParaRPr lang="fr-FR" sz="1800" b="1" dirty="0">
              <a:solidFill>
                <a:srgbClr val="0070C0"/>
              </a:solidFill>
            </a:endParaRPr>
          </a:p>
        </p:txBody>
      </p:sp>
    </p:spTree>
    <p:extLst>
      <p:ext uri="{BB962C8B-B14F-4D97-AF65-F5344CB8AC3E}">
        <p14:creationId xmlns:p14="http://schemas.microsoft.com/office/powerpoint/2010/main" val="100443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17643" y="159031"/>
            <a:ext cx="5933660" cy="526769"/>
          </a:xfrm>
        </p:spPr>
        <p:txBody>
          <a:bodyPr/>
          <a:lstStyle/>
          <a:p>
            <a:pPr algn="ctr"/>
            <a:r>
              <a:rPr lang="fr-FR" dirty="0" smtClean="0">
                <a:solidFill>
                  <a:schemeClr val="tx1"/>
                </a:solidFill>
              </a:rPr>
              <a:t>Synthèse des résultats d’évaluation de la </a:t>
            </a:r>
            <a:r>
              <a:rPr lang="fr-FR" dirty="0" smtClean="0">
                <a:solidFill>
                  <a:srgbClr val="0070C0"/>
                </a:solidFill>
              </a:rPr>
              <a:t>promotion antérieure</a:t>
            </a:r>
            <a:r>
              <a:rPr lang="fr-FR" dirty="0" smtClean="0">
                <a:solidFill>
                  <a:schemeClr val="tx1"/>
                </a:solidFill>
              </a:rPr>
              <a:t/>
            </a:r>
            <a:br>
              <a:rPr lang="fr-FR" dirty="0" smtClean="0">
                <a:solidFill>
                  <a:schemeClr val="tx1"/>
                </a:solidFill>
              </a:rPr>
            </a:br>
            <a:r>
              <a:rPr lang="fr-FR" sz="2400" b="0" i="1" dirty="0" smtClean="0">
                <a:solidFill>
                  <a:schemeClr val="tx1"/>
                </a:solidFill>
              </a:rPr>
              <a:t>Pour les nouveaux étudiants</a:t>
            </a:r>
            <a:endParaRPr lang="fr-FR" altLang="fr-FR" sz="2800" b="0" i="1" dirty="0">
              <a:solidFill>
                <a:schemeClr val="tx1"/>
              </a:solidFill>
              <a:latin typeface="Verdana" panose="020B0604030504040204" pitchFamily="34" charset="0"/>
            </a:endParaRP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4</a:t>
            </a:fld>
            <a:endParaRPr lang="fr-FR" dirty="0"/>
          </a:p>
        </p:txBody>
      </p:sp>
      <p:sp>
        <p:nvSpPr>
          <p:cNvPr id="7" name="Espace réservé du contenu 2"/>
          <p:cNvSpPr txBox="1">
            <a:spLocks/>
          </p:cNvSpPr>
          <p:nvPr/>
        </p:nvSpPr>
        <p:spPr bwMode="auto">
          <a:xfrm>
            <a:off x="248478" y="1519589"/>
            <a:ext cx="4023485" cy="3308351"/>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points forts							</a:t>
            </a:r>
            <a:endParaRPr lang="fr-FR" sz="1800" b="1" dirty="0">
              <a:solidFill>
                <a:srgbClr val="0070C0"/>
              </a:solidFill>
            </a:endParaRPr>
          </a:p>
        </p:txBody>
      </p:sp>
      <p:sp>
        <p:nvSpPr>
          <p:cNvPr id="6" name="Espace réservé du contenu 2"/>
          <p:cNvSpPr txBox="1">
            <a:spLocks/>
          </p:cNvSpPr>
          <p:nvPr/>
        </p:nvSpPr>
        <p:spPr bwMode="auto">
          <a:xfrm>
            <a:off x="4424363" y="1519590"/>
            <a:ext cx="4023485" cy="3308350"/>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points améliorés</a:t>
            </a:r>
            <a:endParaRPr lang="fr-FR" sz="2000" dirty="0"/>
          </a:p>
          <a:p>
            <a:pPr algn="ctr">
              <a:spcBef>
                <a:spcPts val="1200"/>
              </a:spcBef>
            </a:pPr>
            <a:endParaRPr lang="fr-FR" sz="1800" b="1" dirty="0">
              <a:solidFill>
                <a:srgbClr val="0070C0"/>
              </a:solidFill>
            </a:endParaRPr>
          </a:p>
        </p:txBody>
      </p:sp>
      <p:sp>
        <p:nvSpPr>
          <p:cNvPr id="8" name="Espace réservé du contenu 2"/>
          <p:cNvSpPr txBox="1">
            <a:spLocks/>
          </p:cNvSpPr>
          <p:nvPr/>
        </p:nvSpPr>
        <p:spPr bwMode="auto">
          <a:xfrm>
            <a:off x="248479" y="5072415"/>
            <a:ext cx="8199370" cy="1385535"/>
          </a:xfrm>
          <a:prstGeom prst="rect">
            <a:avLst/>
          </a:prstGeom>
          <a:noFill/>
          <a:ln>
            <a:solidFill>
              <a:srgbClr val="0070C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dirty="0" smtClean="0">
                <a:solidFill>
                  <a:srgbClr val="0070C0"/>
                </a:solidFill>
                <a:sym typeface="Wingdings 2" panose="05020102010507070707" pitchFamily="18" charset="2"/>
              </a:rPr>
              <a:t>   </a:t>
            </a:r>
            <a:r>
              <a:rPr lang="fr-FR" sz="2000" dirty="0" smtClean="0"/>
              <a:t>Les nouveautés ou évolutions mises en place						</a:t>
            </a:r>
            <a:endParaRPr lang="fr-FR" sz="1800" b="1" dirty="0">
              <a:solidFill>
                <a:srgbClr val="0070C0"/>
              </a:solidFill>
            </a:endParaRPr>
          </a:p>
        </p:txBody>
      </p:sp>
    </p:spTree>
    <p:extLst>
      <p:ext uri="{BB962C8B-B14F-4D97-AF65-F5344CB8AC3E}">
        <p14:creationId xmlns:p14="http://schemas.microsoft.com/office/powerpoint/2010/main" val="254397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_4-3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modele_4-3_ppt_amu_2017</Template>
  <TotalTime>222</TotalTime>
  <Words>703</Words>
  <Application>Microsoft Office PowerPoint</Application>
  <PresentationFormat>Affichage à l'écran (4:3)</PresentationFormat>
  <Paragraphs>55</Paragraphs>
  <Slides>4</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ＭＳ Ｐゴシック</vt:lpstr>
      <vt:lpstr>Arial</vt:lpstr>
      <vt:lpstr>Calibri</vt:lpstr>
      <vt:lpstr>Lucida Grande</vt:lpstr>
      <vt:lpstr>Verdana</vt:lpstr>
      <vt:lpstr>Wingdings</vt:lpstr>
      <vt:lpstr>Wingdings 2</vt:lpstr>
      <vt:lpstr>Modele_4-3_PPT_AMU_2017</vt:lpstr>
      <vt:lpstr>Communiquer aux étudiants les résultats des évaluations de la formation et/ou des enseignements</vt:lpstr>
      <vt:lpstr>Synthèse des résultats d’évaluation Pour les étudiants ayant participé à l’enquête pendant l’année en cours</vt:lpstr>
      <vt:lpstr>Synthèse des résultats d’évaluation de la promotion en cours Pour les étudiants ayant participé à l’enquête </vt:lpstr>
      <vt:lpstr>Synthèse des résultats d’évaluation de la promotion antérieure Pour les nouveaux étudiants</vt:lpstr>
    </vt:vector>
  </TitlesOfParts>
  <Company>C-SC-OVE-P04$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DAVID Sylvie</dc:creator>
  <cp:lastModifiedBy>DAVID Sylvie</cp:lastModifiedBy>
  <cp:revision>26</cp:revision>
  <cp:lastPrinted>2017-03-27T13:23:53Z</cp:lastPrinted>
  <dcterms:created xsi:type="dcterms:W3CDTF">2017-10-04T07:56:57Z</dcterms:created>
  <dcterms:modified xsi:type="dcterms:W3CDTF">2018-07-24T09:50:23Z</dcterms:modified>
</cp:coreProperties>
</file>